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80" r:id="rId4"/>
    <p:sldId id="258" r:id="rId5"/>
    <p:sldId id="305" r:id="rId6"/>
    <p:sldId id="260" r:id="rId7"/>
    <p:sldId id="261" r:id="rId8"/>
    <p:sldId id="262" r:id="rId9"/>
    <p:sldId id="263" r:id="rId10"/>
    <p:sldId id="264" r:id="rId11"/>
    <p:sldId id="265" r:id="rId12"/>
    <p:sldId id="266" r:id="rId13"/>
    <p:sldId id="281" r:id="rId14"/>
    <p:sldId id="282" r:id="rId15"/>
    <p:sldId id="283" r:id="rId16"/>
    <p:sldId id="288" r:id="rId17"/>
    <p:sldId id="289" r:id="rId18"/>
    <p:sldId id="290" r:id="rId19"/>
    <p:sldId id="293" r:id="rId20"/>
    <p:sldId id="295" r:id="rId21"/>
    <p:sldId id="298" r:id="rId22"/>
    <p:sldId id="299" r:id="rId23"/>
    <p:sldId id="304" r:id="rId24"/>
    <p:sldId id="300" r:id="rId25"/>
    <p:sldId id="302" r:id="rId26"/>
    <p:sldId id="303" r:id="rId27"/>
    <p:sldId id="30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FB2E4-2258-442E-857A-C2A25C26B57C}" type="datetimeFigureOut">
              <a:rPr lang="en-US" smtClean="0"/>
              <a:t>5/30/2015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9F2D0-F031-4AF0-A939-7C3BEB54161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E17C658-EDB2-4400-8F9E-5B883D8E400E}" type="datetimeFigureOut">
              <a:rPr lang="en-US" smtClean="0"/>
              <a:t>5/30/2015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921028-CB14-43BC-B77E-24FE43F62C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921028-CB14-43BC-B77E-24FE43F62C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921028-CB14-43BC-B77E-24FE43F62C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921028-CB14-43BC-B77E-24FE43F62C0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921028-CB14-43BC-B77E-24FE43F62C0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921028-CB14-43BC-B77E-24FE43F62C0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921028-CB14-43BC-B77E-24FE43F62C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921028-CB14-43BC-B77E-24FE43F62C0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E17C658-EDB2-4400-8F9E-5B883D8E400E}" type="datetimeFigureOut">
              <a:rPr lang="en-US" smtClean="0"/>
              <a:t>5/30/2015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921028-CB14-43BC-B77E-24FE43F62C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E17C658-EDB2-4400-8F9E-5B883D8E400E}" type="datetimeFigureOut">
              <a:rPr lang="en-US" smtClean="0"/>
              <a:t>5/30/2015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921028-CB14-43BC-B77E-24FE43F62C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17C658-EDB2-4400-8F9E-5B883D8E400E}" type="datetimeFigureOut">
              <a:rPr lang="en-US" smtClean="0"/>
              <a:t>5/30/2015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921028-CB14-43BC-B77E-24FE43F62C0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17C658-EDB2-4400-8F9E-5B883D8E400E}" type="datetimeFigureOut">
              <a:rPr lang="en-US" smtClean="0"/>
              <a:t>5/30/2015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921028-CB14-43BC-B77E-24FE43F62C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mages.google.com/imgres?imgurl=http://www5b.biglobe.ne.jp/~geru/img008.jpg&amp;imgrefurl=http://www5b.biglobe.ne.jp/~geru/page016.html&amp;h=249&amp;w=172&amp;sz=10&amp;tbnid=pDvVIhGQi1QJ:&amp;tbnh=105&amp;tbnw=73&amp;start=2&amp;prev=/images?q=george+casper+homans&amp;hl=en&amp;lr=&amp;ie=UTF-8&amp;sa=N" TargetMode="External"/><Relationship Id="rId2" Type="http://schemas.openxmlformats.org/officeDocument/2006/relationships/hyperlink" Target="http://images.google.com/imgres?imgurl=http://www.asanet.org/governance/Homans.jpg&amp;imgrefurl=http://www.asanet.org/governance/homans.html&amp;h=634&amp;w=440&amp;sz=59&amp;tbnid=Vj4hXrzKrhMJ:&amp;tbnh=134&amp;tbnw=93&amp;start=1&amp;prev=/images?q=george+casper+homans&amp;hl=en&amp;lr=&amp;ie=UTF-8&amp;sa=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838200"/>
            <a:ext cx="6248400" cy="1219200"/>
          </a:xfrm>
        </p:spPr>
        <p:txBody>
          <a:bodyPr/>
          <a:lstStyle/>
          <a:p>
            <a:r>
              <a:rPr lang="en-US" dirty="0" smtClean="0">
                <a:solidFill>
                  <a:srgbClr val="006600"/>
                </a:solidFill>
                <a:latin typeface="Calibri" pitchFamily="34" charset="0"/>
                <a:cs typeface="Calibri" pitchFamily="34" charset="0"/>
              </a:rPr>
              <a:t>Social Exchange Theory</a:t>
            </a:r>
            <a:endParaRPr lang="en-US" dirty="0">
              <a:solidFill>
                <a:srgbClr val="006600"/>
              </a:solidFill>
              <a:latin typeface="Calibri" pitchFamily="34" charset="0"/>
              <a:cs typeface="Calibri" pitchFamily="34" charset="0"/>
            </a:endParaRPr>
          </a:p>
        </p:txBody>
      </p:sp>
      <p:sp>
        <p:nvSpPr>
          <p:cNvPr id="4" name="Title 1"/>
          <p:cNvSpPr txBox="1">
            <a:spLocks/>
          </p:cNvSpPr>
          <p:nvPr/>
        </p:nvSpPr>
        <p:spPr>
          <a:xfrm>
            <a:off x="381000" y="3048000"/>
            <a:ext cx="4953000" cy="1600200"/>
          </a:xfrm>
          <a:prstGeom prst="rect">
            <a:avLst/>
          </a:prstGeom>
        </p:spPr>
        <p:txBody>
          <a:bodyPr vert="horz" anchor="b">
            <a:normAutofit fontScale="85000" lnSpcReduction="20000"/>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uLnTx/>
                <a:uFillTx/>
                <a:latin typeface="Calibri" pitchFamily="34" charset="0"/>
                <a:ea typeface="+mj-ea"/>
                <a:cs typeface="Calibri" pitchFamily="34" charset="0"/>
              </a:rPr>
              <a:t>Rafiq Sarkar</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tx2"/>
                </a:solidFill>
                <a:latin typeface="Calibri" pitchFamily="34" charset="0"/>
                <a:ea typeface="+mj-ea"/>
                <a:cs typeface="Calibri" pitchFamily="34" charset="0"/>
              </a:rPr>
              <a:t>Knowledge Management</a:t>
            </a:r>
            <a:endParaRPr kumimoji="0" lang="en-US" sz="2800" b="1" i="0" u="none" strike="noStrike" kern="1200" cap="none" spc="0" normalizeH="0" baseline="0" noProof="0" dirty="0" smtClean="0">
              <a:ln>
                <a:noFill/>
              </a:ln>
              <a:solidFill>
                <a:schemeClr val="tx2"/>
              </a:solidFill>
              <a:uLnTx/>
              <a:uFillTx/>
              <a:latin typeface="Calibri" pitchFamily="34" charset="0"/>
              <a:ea typeface="+mj-ea"/>
              <a:cs typeface="Calibri" pitchFamily="34"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tx2"/>
                </a:solidFill>
                <a:latin typeface="Calibri" pitchFamily="34" charset="0"/>
                <a:ea typeface="+mj-ea"/>
                <a:cs typeface="Calibri" pitchFamily="34" charset="0"/>
              </a:rPr>
              <a:t>Registration # 1506895</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err="1" smtClean="0">
                <a:ln>
                  <a:noFill/>
                </a:ln>
                <a:solidFill>
                  <a:schemeClr val="tx2"/>
                </a:solidFill>
                <a:uLnTx/>
                <a:uFillTx/>
                <a:latin typeface="Calibri" pitchFamily="34" charset="0"/>
                <a:ea typeface="+mj-ea"/>
                <a:cs typeface="Calibri" pitchFamily="34" charset="0"/>
              </a:rPr>
              <a:t>Sher</a:t>
            </a:r>
            <a:r>
              <a:rPr kumimoji="0" lang="en-US" sz="2800" b="1" i="0" u="none" strike="noStrike" kern="1200" cap="none" spc="0" normalizeH="0" baseline="0" noProof="0" dirty="0" smtClean="0">
                <a:ln>
                  <a:noFill/>
                </a:ln>
                <a:solidFill>
                  <a:schemeClr val="tx2"/>
                </a:solidFill>
                <a:uLnTx/>
                <a:uFillTx/>
                <a:latin typeface="Calibri" pitchFamily="34" charset="0"/>
                <a:ea typeface="+mj-ea"/>
                <a:cs typeface="Calibri" pitchFamily="34" charset="0"/>
              </a:rPr>
              <a:t>-E-Bangla Agricultural University</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solidFill>
                  <a:schemeClr val="tx2"/>
                </a:solidFill>
                <a:latin typeface="Calibri" pitchFamily="34" charset="0"/>
                <a:ea typeface="+mj-ea"/>
                <a:cs typeface="Calibri" pitchFamily="34" charset="0"/>
              </a:rPr>
              <a:t>rafiqsarkar@matrix-bds.com</a:t>
            </a:r>
            <a:endParaRPr kumimoji="0" lang="en-US" sz="2800" b="1" i="0" u="none" strike="noStrike" kern="1200" cap="none" spc="0" normalizeH="0" baseline="0" noProof="0" dirty="0">
              <a:ln>
                <a:noFill/>
              </a:ln>
              <a:solidFill>
                <a:schemeClr val="tx2"/>
              </a:solidFill>
              <a:uLnTx/>
              <a:uFillTx/>
              <a:latin typeface="Calibri" pitchFamily="34" charset="0"/>
              <a:ea typeface="+mj-ea"/>
              <a:cs typeface="Calibri" pitchFamily="34" charset="0"/>
            </a:endParaRPr>
          </a:p>
        </p:txBody>
      </p:sp>
      <p:pic>
        <p:nvPicPr>
          <p:cNvPr id="37890" name="Picture 2" descr="http://usercontent1.hubimg.com/5392984_f260.jpg"/>
          <p:cNvPicPr>
            <a:picLocks noChangeAspect="1" noChangeArrowheads="1"/>
          </p:cNvPicPr>
          <p:nvPr/>
        </p:nvPicPr>
        <p:blipFill>
          <a:blip r:embed="rId2" cstate="print"/>
          <a:srcRect/>
          <a:stretch>
            <a:fillRect/>
          </a:stretch>
        </p:blipFill>
        <p:spPr bwMode="auto">
          <a:xfrm>
            <a:off x="6705600" y="2590800"/>
            <a:ext cx="2209800" cy="2209801"/>
          </a:xfrm>
          <a:prstGeom prst="rect">
            <a:avLst/>
          </a:prstGeom>
          <a:noFill/>
        </p:spPr>
      </p:pic>
      <p:pic>
        <p:nvPicPr>
          <p:cNvPr id="37892" name="Picture 4" descr="http://www.vanguardngr.com/wp-content/uploads/2012/02/social-media-icons.jpg"/>
          <p:cNvPicPr>
            <a:picLocks noChangeAspect="1" noChangeArrowheads="1"/>
          </p:cNvPicPr>
          <p:nvPr/>
        </p:nvPicPr>
        <p:blipFill>
          <a:blip r:embed="rId3" cstate="print"/>
          <a:srcRect/>
          <a:stretch>
            <a:fillRect/>
          </a:stretch>
        </p:blipFill>
        <p:spPr bwMode="auto">
          <a:xfrm>
            <a:off x="0" y="0"/>
            <a:ext cx="2381250" cy="23622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31800" y="936625"/>
            <a:ext cx="8329613" cy="5921375"/>
          </a:xfrm>
        </p:spPr>
        <p:txBody>
          <a:bodyPr>
            <a:normAutofit/>
          </a:bodyPr>
          <a:lstStyle/>
          <a:p>
            <a:r>
              <a:rPr lang="en-US" sz="2000" b="1" dirty="0" smtClean="0">
                <a:latin typeface="Calibri" pitchFamily="34" charset="0"/>
                <a:cs typeface="Calibri" pitchFamily="34" charset="0"/>
              </a:rPr>
              <a:t>The Five Propositions of All Human Behavior</a:t>
            </a:r>
          </a:p>
          <a:p>
            <a:pPr lvl="1"/>
            <a:r>
              <a:rPr lang="en-US" sz="2000" b="1" dirty="0" smtClean="0">
                <a:latin typeface="Calibri" pitchFamily="34" charset="0"/>
                <a:cs typeface="Calibri" pitchFamily="34" charset="0"/>
              </a:rPr>
              <a:t>The Success Proposition:</a:t>
            </a:r>
            <a:r>
              <a:rPr lang="en-US" sz="2000" dirty="0" smtClean="0">
                <a:latin typeface="Calibri" pitchFamily="34" charset="0"/>
                <a:cs typeface="Calibri" pitchFamily="34" charset="0"/>
              </a:rPr>
              <a:t> If an activity was previously rewarded, then the individual is more likely to repeat the activity again. </a:t>
            </a:r>
          </a:p>
          <a:p>
            <a:pPr lvl="1"/>
            <a:r>
              <a:rPr lang="en-US" sz="2000" b="1" dirty="0" smtClean="0">
                <a:latin typeface="Calibri" pitchFamily="34" charset="0"/>
                <a:cs typeface="Calibri" pitchFamily="34" charset="0"/>
              </a:rPr>
              <a:t>The Stimulus Proposition: </a:t>
            </a:r>
            <a:r>
              <a:rPr lang="en-US" sz="2000" dirty="0" smtClean="0">
                <a:latin typeface="Calibri" pitchFamily="34" charset="0"/>
                <a:cs typeface="Calibri" pitchFamily="34" charset="0"/>
              </a:rPr>
              <a:t>Principle of experience. If a similar stimulus presents itself and resembles an originally awarded activity, the individual is likely to repeat that course of action. </a:t>
            </a:r>
          </a:p>
          <a:p>
            <a:pPr lvl="1"/>
            <a:r>
              <a:rPr lang="en-US" sz="2000" b="1" dirty="0" smtClean="0">
                <a:latin typeface="Calibri" pitchFamily="34" charset="0"/>
                <a:cs typeface="Calibri" pitchFamily="34" charset="0"/>
              </a:rPr>
              <a:t>The Value Proposition: </a:t>
            </a:r>
            <a:r>
              <a:rPr lang="en-US" sz="2000" dirty="0" smtClean="0">
                <a:latin typeface="Calibri" pitchFamily="34" charset="0"/>
                <a:cs typeface="Calibri" pitchFamily="34" charset="0"/>
              </a:rPr>
              <a:t>Principle of value of outcome. The more valuable to an individual a unit of the activity another gives him/her, the more often he/she will emit the activity rewarded by the activity of the other. (watching football)</a:t>
            </a:r>
          </a:p>
          <a:p>
            <a:pPr lvl="1"/>
            <a:r>
              <a:rPr lang="en-US" sz="2000" b="1" dirty="0" smtClean="0">
                <a:latin typeface="Calibri" pitchFamily="34" charset="0"/>
                <a:cs typeface="Calibri" pitchFamily="34" charset="0"/>
              </a:rPr>
              <a:t>The Deprivation-Satiation Proposition: </a:t>
            </a:r>
            <a:r>
              <a:rPr lang="en-US" sz="2000" dirty="0" smtClean="0">
                <a:latin typeface="Calibri" pitchFamily="34" charset="0"/>
                <a:cs typeface="Calibri" pitchFamily="34" charset="0"/>
              </a:rPr>
              <a:t>Principle of diminishing returns. Someone who goes a long time without a desired reward becomes far more willing to engage in behavior that will lead to desired reward. (Being away from loved ones)</a:t>
            </a:r>
          </a:p>
          <a:p>
            <a:pPr lvl="1"/>
            <a:r>
              <a:rPr lang="en-US" sz="2000" b="1" dirty="0" smtClean="0">
                <a:latin typeface="Calibri" pitchFamily="34" charset="0"/>
                <a:cs typeface="Calibri" pitchFamily="34" charset="0"/>
              </a:rPr>
              <a:t>The Aggression-Approval Proposition: </a:t>
            </a:r>
            <a:r>
              <a:rPr lang="en-US" sz="2000" dirty="0" smtClean="0">
                <a:latin typeface="Calibri" pitchFamily="34" charset="0"/>
                <a:cs typeface="Calibri" pitchFamily="34" charset="0"/>
              </a:rPr>
              <a:t>When a behavior does not receive expected reward, the response is anger or aggression. (Students grades)</a:t>
            </a:r>
            <a:endParaRPr lang="en-US" sz="2000" b="1" dirty="0" smtClean="0">
              <a:latin typeface="Calibri" pitchFamily="34" charset="0"/>
              <a:cs typeface="Calibri" pitchFamily="34" charset="0"/>
            </a:endParaRPr>
          </a:p>
        </p:txBody>
      </p:sp>
      <p:sp>
        <p:nvSpPr>
          <p:cNvPr id="20482" name="Title 1"/>
          <p:cNvSpPr>
            <a:spLocks noGrp="1"/>
          </p:cNvSpPr>
          <p:nvPr>
            <p:ph type="title"/>
          </p:nvPr>
        </p:nvSpPr>
        <p:spPr>
          <a:xfrm>
            <a:off x="754063" y="90488"/>
            <a:ext cx="7313612" cy="649287"/>
          </a:xfrm>
        </p:spPr>
        <p:txBody>
          <a:bodyPr>
            <a:normAutofit fontScale="90000"/>
          </a:bodyPr>
          <a:lstStyle/>
          <a:p>
            <a:r>
              <a:rPr lang="en-US" smtClean="0"/>
              <a:t>Human Behavior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age.slidesharecdn.com/theoreticalbasisforexecutingeffectiveprstrategies-130905073010-/95/theoretical-basis-for-executing-effective-pr-strategies-13-638.jpg?cb=1378366269"/>
          <p:cNvPicPr>
            <a:picLocks noChangeAspect="1" noChangeArrowheads="1"/>
          </p:cNvPicPr>
          <p:nvPr/>
        </p:nvPicPr>
        <p:blipFill>
          <a:blip r:embed="rId2" cstate="print"/>
          <a:srcRect t="24843" b="13361"/>
          <a:stretch>
            <a:fillRect/>
          </a:stretch>
        </p:blipFill>
        <p:spPr bwMode="auto">
          <a:xfrm>
            <a:off x="2152650" y="4267200"/>
            <a:ext cx="6991350" cy="2590800"/>
          </a:xfrm>
          <a:prstGeom prst="rect">
            <a:avLst/>
          </a:prstGeom>
          <a:noFill/>
        </p:spPr>
      </p:pic>
      <p:sp>
        <p:nvSpPr>
          <p:cNvPr id="3" name="Content Placeholder 2"/>
          <p:cNvSpPr>
            <a:spLocks noGrp="1"/>
          </p:cNvSpPr>
          <p:nvPr>
            <p:ph idx="1"/>
          </p:nvPr>
        </p:nvSpPr>
        <p:spPr>
          <a:xfrm>
            <a:off x="228600" y="1295401"/>
            <a:ext cx="8682038" cy="2971800"/>
          </a:xfrm>
        </p:spPr>
        <p:txBody>
          <a:bodyPr rtlCol="0">
            <a:normAutofit/>
          </a:bodyPr>
          <a:lstStyle/>
          <a:p>
            <a:pPr fontAlgn="auto">
              <a:spcAft>
                <a:spcPts val="0"/>
              </a:spcAft>
              <a:defRPr/>
            </a:pPr>
            <a:r>
              <a:rPr lang="en-US" sz="2200" b="1" dirty="0" smtClean="0">
                <a:latin typeface="Calibri" pitchFamily="34" charset="0"/>
                <a:cs typeface="Calibri" pitchFamily="34" charset="0"/>
              </a:rPr>
              <a:t>Elements </a:t>
            </a:r>
          </a:p>
          <a:p>
            <a:pPr lvl="1" fontAlgn="auto">
              <a:spcAft>
                <a:spcPts val="0"/>
              </a:spcAft>
              <a:defRPr/>
            </a:pPr>
            <a:r>
              <a:rPr lang="en-US" sz="2200" dirty="0" smtClean="0">
                <a:latin typeface="Calibri" pitchFamily="34" charset="0"/>
                <a:cs typeface="Calibri" pitchFamily="34" charset="0"/>
              </a:rPr>
              <a:t>Activity: What the members of a group do as members. </a:t>
            </a:r>
          </a:p>
          <a:p>
            <a:pPr lvl="1" fontAlgn="auto">
              <a:spcAft>
                <a:spcPts val="0"/>
              </a:spcAft>
              <a:defRPr/>
            </a:pPr>
            <a:r>
              <a:rPr lang="en-US" sz="2200" dirty="0" smtClean="0">
                <a:latin typeface="Calibri" pitchFamily="34" charset="0"/>
                <a:cs typeface="Calibri" pitchFamily="34" charset="0"/>
              </a:rPr>
              <a:t>Interaction: Relation of the activity of one member of the group to that of another. </a:t>
            </a:r>
          </a:p>
          <a:p>
            <a:pPr lvl="1" fontAlgn="auto">
              <a:spcAft>
                <a:spcPts val="0"/>
              </a:spcAft>
              <a:defRPr/>
            </a:pPr>
            <a:r>
              <a:rPr lang="en-US" sz="2200" dirty="0" smtClean="0">
                <a:latin typeface="Calibri" pitchFamily="34" charset="0"/>
                <a:cs typeface="Calibri" pitchFamily="34" charset="0"/>
              </a:rPr>
              <a:t>Sentiment: The sum of the feelings of group members with respect to the group. </a:t>
            </a:r>
          </a:p>
          <a:p>
            <a:pPr lvl="1" fontAlgn="auto">
              <a:spcAft>
                <a:spcPts val="0"/>
              </a:spcAft>
              <a:defRPr/>
            </a:pPr>
            <a:r>
              <a:rPr lang="en-US" sz="2200" dirty="0" smtClean="0">
                <a:latin typeface="Calibri" pitchFamily="34" charset="0"/>
                <a:cs typeface="Calibri" pitchFamily="34" charset="0"/>
              </a:rPr>
              <a:t>Norms: Code of behavior adopted consciously or unconsciously by the group. </a:t>
            </a:r>
          </a:p>
        </p:txBody>
      </p:sp>
      <p:sp>
        <p:nvSpPr>
          <p:cNvPr id="21506" name="Title 1"/>
          <p:cNvSpPr>
            <a:spLocks noGrp="1"/>
          </p:cNvSpPr>
          <p:nvPr>
            <p:ph type="title"/>
          </p:nvPr>
        </p:nvSpPr>
        <p:spPr>
          <a:xfrm>
            <a:off x="0" y="228600"/>
            <a:ext cx="7391400" cy="1062037"/>
          </a:xfrm>
        </p:spPr>
        <p:txBody>
          <a:bodyPr/>
          <a:lstStyle/>
          <a:p>
            <a:r>
              <a:rPr lang="en-US" dirty="0" smtClean="0"/>
              <a:t>The Group System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90675"/>
            <a:ext cx="7927975" cy="4967288"/>
          </a:xfrm>
        </p:spPr>
        <p:txBody>
          <a:bodyPr rtlCol="0">
            <a:normAutofit/>
          </a:bodyPr>
          <a:lstStyle/>
          <a:p>
            <a:pPr fontAlgn="auto">
              <a:spcAft>
                <a:spcPts val="0"/>
              </a:spcAft>
              <a:defRPr/>
            </a:pPr>
            <a:r>
              <a:rPr lang="en-US" sz="2200" dirty="0" err="1" smtClean="0">
                <a:latin typeface="Calibri" pitchFamily="34" charset="0"/>
                <a:cs typeface="Calibri" pitchFamily="34" charset="0"/>
              </a:rPr>
              <a:t>Homans</a:t>
            </a:r>
            <a:r>
              <a:rPr lang="en-US" sz="2200" dirty="0" smtClean="0">
                <a:latin typeface="Calibri" pitchFamily="34" charset="0"/>
                <a:cs typeface="Calibri" pitchFamily="34" charset="0"/>
              </a:rPr>
              <a:t> felt that a person who influences other members has authority. </a:t>
            </a:r>
          </a:p>
          <a:p>
            <a:pPr fontAlgn="auto">
              <a:spcAft>
                <a:spcPts val="0"/>
              </a:spcAft>
              <a:defRPr/>
            </a:pPr>
            <a:r>
              <a:rPr lang="en-US" sz="2200" dirty="0" smtClean="0">
                <a:latin typeface="Calibri" pitchFamily="34" charset="0"/>
                <a:cs typeface="Calibri" pitchFamily="34" charset="0"/>
              </a:rPr>
              <a:t>An individual earns authority by acquiring esteem and acquires esteem by rewarding others. </a:t>
            </a:r>
          </a:p>
          <a:p>
            <a:pPr fontAlgn="auto">
              <a:spcAft>
                <a:spcPts val="0"/>
              </a:spcAft>
              <a:defRPr/>
            </a:pPr>
            <a:r>
              <a:rPr lang="en-US" sz="2200" dirty="0" smtClean="0">
                <a:latin typeface="Calibri" pitchFamily="34" charset="0"/>
                <a:cs typeface="Calibri" pitchFamily="34" charset="0"/>
              </a:rPr>
              <a:t>Power can be defined as the ability to provide valuable rewards. </a:t>
            </a:r>
          </a:p>
          <a:p>
            <a:pPr fontAlgn="auto">
              <a:spcAft>
                <a:spcPts val="0"/>
              </a:spcAft>
              <a:defRPr/>
            </a:pPr>
            <a:r>
              <a:rPr lang="en-US" sz="2200" dirty="0" smtClean="0">
                <a:latin typeface="Calibri" pitchFamily="34" charset="0"/>
                <a:cs typeface="Calibri" pitchFamily="34" charset="0"/>
              </a:rPr>
              <a:t>When directing others, the leader inevitably causes the members to incur costs. The leader’s incurring costs will help prevent conflict. </a:t>
            </a:r>
          </a:p>
          <a:p>
            <a:pPr fontAlgn="auto">
              <a:spcAft>
                <a:spcPts val="0"/>
              </a:spcAft>
              <a:defRPr/>
            </a:pPr>
            <a:r>
              <a:rPr lang="en-US" sz="2200" dirty="0" smtClean="0">
                <a:latin typeface="Calibri" pitchFamily="34" charset="0"/>
                <a:cs typeface="Calibri" pitchFamily="34" charset="0"/>
              </a:rPr>
              <a:t>Example: If employees are asked to work late, they will be less upset if the boss also stays and works late. </a:t>
            </a:r>
            <a:endParaRPr lang="en-US" sz="2200" dirty="0">
              <a:latin typeface="Calibri" pitchFamily="34" charset="0"/>
              <a:cs typeface="Calibri" pitchFamily="34" charset="0"/>
            </a:endParaRPr>
          </a:p>
        </p:txBody>
      </p:sp>
      <p:sp>
        <p:nvSpPr>
          <p:cNvPr id="22530" name="Title 1"/>
          <p:cNvSpPr>
            <a:spLocks noGrp="1"/>
          </p:cNvSpPr>
          <p:nvPr>
            <p:ph type="title"/>
          </p:nvPr>
        </p:nvSpPr>
        <p:spPr/>
        <p:txBody>
          <a:bodyPr/>
          <a:lstStyle/>
          <a:p>
            <a:r>
              <a:rPr lang="en-US" smtClean="0"/>
              <a:t>Power and Authority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981200"/>
            <a:ext cx="8229600" cy="3733800"/>
          </a:xfrm>
        </p:spPr>
        <p:txBody>
          <a:bodyPr>
            <a:normAutofit/>
          </a:bodyPr>
          <a:lstStyle/>
          <a:p>
            <a:r>
              <a:rPr lang="en-US" sz="2200" dirty="0">
                <a:latin typeface="Calibri" pitchFamily="34" charset="0"/>
                <a:cs typeface="Calibri" pitchFamily="34" charset="0"/>
              </a:rPr>
              <a:t>Perceived profit = rewards – costs (pp=r-c)</a:t>
            </a:r>
          </a:p>
          <a:p>
            <a:r>
              <a:rPr lang="en-US" sz="2200" dirty="0">
                <a:latin typeface="Calibri" pitchFamily="34" charset="0"/>
                <a:cs typeface="Calibri" pitchFamily="34" charset="0"/>
              </a:rPr>
              <a:t>We are all in relationships for profit.</a:t>
            </a:r>
          </a:p>
          <a:p>
            <a:r>
              <a:rPr lang="en-US" sz="2200" dirty="0">
                <a:latin typeface="Calibri" pitchFamily="34" charset="0"/>
                <a:cs typeface="Calibri" pitchFamily="34" charset="0"/>
              </a:rPr>
              <a:t>We leave relationships when we no longer perceive them as profitable or when the costs of staying outweigh the rewards.</a:t>
            </a:r>
          </a:p>
          <a:p>
            <a:r>
              <a:rPr lang="en-US" sz="2200" dirty="0">
                <a:latin typeface="Calibri" pitchFamily="34" charset="0"/>
                <a:cs typeface="Calibri" pitchFamily="34" charset="0"/>
              </a:rPr>
              <a:t>Self-interest (WIIFM)</a:t>
            </a:r>
          </a:p>
          <a:p>
            <a:r>
              <a:rPr lang="en-US" sz="2200" dirty="0">
                <a:latin typeface="Calibri" pitchFamily="34" charset="0"/>
                <a:cs typeface="Calibri" pitchFamily="34" charset="0"/>
              </a:rPr>
              <a:t>Seek fair outcomes, distributive justice, and equity</a:t>
            </a:r>
          </a:p>
          <a:p>
            <a:r>
              <a:rPr lang="en-US" sz="2200" dirty="0">
                <a:latin typeface="Calibri" pitchFamily="34" charset="0"/>
                <a:cs typeface="Calibri" pitchFamily="34" charset="0"/>
              </a:rPr>
              <a:t>Alter own behavior or seek to alter others’ behavior to achieve desired outcomes</a:t>
            </a:r>
          </a:p>
          <a:p>
            <a:r>
              <a:rPr lang="en-US" sz="2200" dirty="0">
                <a:latin typeface="Calibri" pitchFamily="34" charset="0"/>
                <a:cs typeface="Calibri" pitchFamily="34" charset="0"/>
              </a:rPr>
              <a:t>Exchange of resources via transactions</a:t>
            </a:r>
            <a:r>
              <a:rPr lang="en-US" sz="2200" dirty="0">
                <a:solidFill>
                  <a:srgbClr val="000000"/>
                </a:solidFill>
                <a:effectLst>
                  <a:outerShdw blurRad="38100" dist="38100" dir="2700000" algn="tl">
                    <a:srgbClr val="FFFFFF"/>
                  </a:outerShdw>
                </a:effectLst>
                <a:latin typeface="Calibri" pitchFamily="34" charset="0"/>
                <a:cs typeface="Calibri" pitchFamily="34" charset="0"/>
                <a:hlinkClick r:id="rId2"/>
              </a:rPr>
              <a:t> </a:t>
            </a:r>
            <a:r>
              <a:rPr lang="en-US" sz="2200" dirty="0">
                <a:solidFill>
                  <a:srgbClr val="000000"/>
                </a:solidFill>
                <a:effectLst>
                  <a:outerShdw blurRad="38100" dist="38100" dir="2700000" algn="tl">
                    <a:srgbClr val="FFFFFF"/>
                  </a:outerShdw>
                </a:effectLst>
                <a:latin typeface="Calibri" pitchFamily="34" charset="0"/>
                <a:cs typeface="Calibri" pitchFamily="34" charset="0"/>
                <a:hlinkClick r:id="rId3"/>
              </a:rPr>
              <a:t>  </a:t>
            </a:r>
            <a:r>
              <a:rPr lang="en-US" sz="2200" dirty="0">
                <a:solidFill>
                  <a:srgbClr val="000000"/>
                </a:solidFill>
                <a:effectLst>
                  <a:outerShdw blurRad="38100" dist="38100" dir="2700000" algn="tl">
                    <a:srgbClr val="FFFFFF"/>
                  </a:outerShdw>
                </a:effectLst>
                <a:latin typeface="Calibri" pitchFamily="34" charset="0"/>
                <a:cs typeface="Calibri" pitchFamily="34" charset="0"/>
              </a:rPr>
              <a:t> </a:t>
            </a:r>
          </a:p>
        </p:txBody>
      </p:sp>
      <p:sp>
        <p:nvSpPr>
          <p:cNvPr id="3074" name="Rectangle 2"/>
          <p:cNvSpPr>
            <a:spLocks noGrp="1" noChangeArrowheads="1"/>
          </p:cNvSpPr>
          <p:nvPr>
            <p:ph type="title"/>
          </p:nvPr>
        </p:nvSpPr>
        <p:spPr/>
        <p:txBody>
          <a:bodyPr/>
          <a:lstStyle/>
          <a:p>
            <a:r>
              <a:rPr lang="en-US" sz="3600" dirty="0"/>
              <a:t>Elements of Social Exchange Theory</a:t>
            </a:r>
            <a:r>
              <a:rPr lang="en-US" dirty="0"/>
              <a:t/>
            </a:r>
            <a:br>
              <a:rPr lang="en-US" dirty="0"/>
            </a:br>
            <a:r>
              <a:rPr lang="en-US" sz="2400" dirty="0" err="1"/>
              <a:t>Thibaut</a:t>
            </a:r>
            <a:r>
              <a:rPr lang="en-US" sz="2400" dirty="0"/>
              <a:t> &amp; Kelley (1959) &amp; </a:t>
            </a:r>
            <a:r>
              <a:rPr lang="en-US" sz="2400" dirty="0" err="1"/>
              <a:t>Homans</a:t>
            </a:r>
            <a:r>
              <a:rPr lang="en-US" sz="2400" dirty="0"/>
              <a:t> (1961)</a:t>
            </a:r>
            <a:r>
              <a:rPr lang="en-US" sz="2400" dirty="0">
                <a:solidFill>
                  <a:srgbClr val="000000"/>
                </a:solidFill>
                <a:effectLst>
                  <a:outerShdw blurRad="38100" dist="38100" dir="2700000" algn="tl">
                    <a:srgbClr val="FFFFFF"/>
                  </a:outerShdw>
                </a:effectLst>
                <a:latin typeface="Arial" charset="0"/>
                <a:hlinkClick r:id="rId2"/>
              </a:rPr>
              <a:t> </a:t>
            </a:r>
            <a:endParaRPr lang="en-US" sz="2400" dirty="0">
              <a:solidFill>
                <a:srgbClr val="000000"/>
              </a:solidFill>
              <a:effectLst>
                <a:outerShdw blurRad="38100" dist="38100" dir="2700000" algn="tl">
                  <a:srgbClr val="FFFFFF"/>
                </a:outerShdw>
              </a:effectLst>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1027"/>
          <p:cNvSpPr>
            <a:spLocks noGrp="1" noChangeArrowheads="1"/>
          </p:cNvSpPr>
          <p:nvPr>
            <p:ph idx="1"/>
          </p:nvPr>
        </p:nvSpPr>
        <p:spPr>
          <a:xfrm>
            <a:off x="381000" y="1905000"/>
            <a:ext cx="8229600" cy="2404872"/>
          </a:xfrm>
        </p:spPr>
        <p:txBody>
          <a:bodyPr>
            <a:normAutofit/>
          </a:bodyPr>
          <a:lstStyle/>
          <a:p>
            <a:pPr>
              <a:lnSpc>
                <a:spcPct val="90000"/>
              </a:lnSpc>
            </a:pPr>
            <a:r>
              <a:rPr lang="en-US" sz="2200" dirty="0">
                <a:latin typeface="Calibri" pitchFamily="34" charset="0"/>
                <a:cs typeface="Calibri" pitchFamily="34" charset="0"/>
              </a:rPr>
              <a:t>What individuals </a:t>
            </a:r>
            <a:r>
              <a:rPr lang="en-US" sz="2200" b="1" i="1" dirty="0">
                <a:latin typeface="Calibri" pitchFamily="34" charset="0"/>
                <a:cs typeface="Calibri" pitchFamily="34" charset="0"/>
              </a:rPr>
              <a:t>perceive</a:t>
            </a:r>
            <a:r>
              <a:rPr lang="en-US" sz="2200" dirty="0">
                <a:latin typeface="Calibri" pitchFamily="34" charset="0"/>
                <a:cs typeface="Calibri" pitchFamily="34" charset="0"/>
              </a:rPr>
              <a:t> they are profiting by being in the relationship (may or may not be “reality”)</a:t>
            </a:r>
          </a:p>
          <a:p>
            <a:pPr>
              <a:lnSpc>
                <a:spcPct val="90000"/>
              </a:lnSpc>
            </a:pPr>
            <a:r>
              <a:rPr lang="en-US" sz="2200" dirty="0">
                <a:latin typeface="Calibri" pitchFamily="34" charset="0"/>
                <a:cs typeface="Calibri" pitchFamily="34" charset="0"/>
              </a:rPr>
              <a:t>Different and unique for each person</a:t>
            </a:r>
          </a:p>
          <a:p>
            <a:pPr>
              <a:lnSpc>
                <a:spcPct val="90000"/>
              </a:lnSpc>
            </a:pPr>
            <a:r>
              <a:rPr lang="en-US" sz="2200" dirty="0">
                <a:latin typeface="Calibri" pitchFamily="34" charset="0"/>
                <a:cs typeface="Calibri" pitchFamily="34" charset="0"/>
              </a:rPr>
              <a:t>Can be extremely high or close to no profit</a:t>
            </a:r>
          </a:p>
          <a:p>
            <a:pPr>
              <a:lnSpc>
                <a:spcPct val="90000"/>
              </a:lnSpc>
            </a:pPr>
            <a:r>
              <a:rPr lang="en-US" sz="2200" dirty="0">
                <a:latin typeface="Calibri" pitchFamily="34" charset="0"/>
                <a:cs typeface="Calibri" pitchFamily="34" charset="0"/>
              </a:rPr>
              <a:t>As long as both parties view the relationship as profitable, the relationship can endure.</a:t>
            </a:r>
          </a:p>
        </p:txBody>
      </p:sp>
      <p:sp>
        <p:nvSpPr>
          <p:cNvPr id="13314" name="Rectangle 1026"/>
          <p:cNvSpPr>
            <a:spLocks noGrp="1" noChangeArrowheads="1"/>
          </p:cNvSpPr>
          <p:nvPr>
            <p:ph type="title"/>
          </p:nvPr>
        </p:nvSpPr>
        <p:spPr/>
        <p:txBody>
          <a:bodyPr/>
          <a:lstStyle/>
          <a:p>
            <a:r>
              <a:rPr lang="en-US"/>
              <a:t>Perceived Profit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752600"/>
            <a:ext cx="8229600" cy="1219200"/>
          </a:xfrm>
        </p:spPr>
        <p:txBody>
          <a:bodyPr>
            <a:normAutofit lnSpcReduction="10000"/>
          </a:bodyPr>
          <a:lstStyle/>
          <a:p>
            <a:r>
              <a:rPr lang="en-US" sz="2400" dirty="0">
                <a:latin typeface="Calibri" pitchFamily="34" charset="0"/>
                <a:cs typeface="Calibri" pitchFamily="34" charset="0"/>
              </a:rPr>
              <a:t>What we </a:t>
            </a:r>
            <a:r>
              <a:rPr lang="en-US" sz="2400" b="1" i="1" dirty="0">
                <a:latin typeface="Calibri" pitchFamily="34" charset="0"/>
                <a:cs typeface="Calibri" pitchFamily="34" charset="0"/>
              </a:rPr>
              <a:t>give</a:t>
            </a:r>
            <a:r>
              <a:rPr lang="en-US" sz="2400" dirty="0">
                <a:latin typeface="Calibri" pitchFamily="34" charset="0"/>
                <a:cs typeface="Calibri" pitchFamily="34" charset="0"/>
              </a:rPr>
              <a:t> each other in relationships</a:t>
            </a:r>
          </a:p>
          <a:p>
            <a:r>
              <a:rPr lang="en-US" sz="2400" dirty="0">
                <a:latin typeface="Calibri" pitchFamily="34" charset="0"/>
                <a:cs typeface="Calibri" pitchFamily="34" charset="0"/>
              </a:rPr>
              <a:t>What things do you get out of your relationships that you highly value</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
        <p:nvSpPr>
          <p:cNvPr id="14338" name="Rectangle 2"/>
          <p:cNvSpPr>
            <a:spLocks noGrp="1" noChangeArrowheads="1"/>
          </p:cNvSpPr>
          <p:nvPr>
            <p:ph type="title"/>
          </p:nvPr>
        </p:nvSpPr>
        <p:spPr>
          <a:xfrm>
            <a:off x="457200" y="274638"/>
            <a:ext cx="8229600" cy="868362"/>
          </a:xfrm>
        </p:spPr>
        <p:txBody>
          <a:bodyPr/>
          <a:lstStyle/>
          <a:p>
            <a:r>
              <a:rPr lang="en-US" dirty="0"/>
              <a:t>Rewards</a:t>
            </a:r>
          </a:p>
        </p:txBody>
      </p:sp>
      <p:sp>
        <p:nvSpPr>
          <p:cNvPr id="4" name="Rectangle 3"/>
          <p:cNvSpPr txBox="1">
            <a:spLocks noChangeArrowheads="1"/>
          </p:cNvSpPr>
          <p:nvPr/>
        </p:nvSpPr>
        <p:spPr>
          <a:xfrm>
            <a:off x="762000" y="3352800"/>
            <a:ext cx="5257800" cy="2590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Calibri" pitchFamily="34" charset="0"/>
                <a:cs typeface="Calibri" pitchFamily="34" charset="0"/>
              </a:rPr>
              <a:t>Types of Reward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Calibri" pitchFamily="34" charset="0"/>
                <a:cs typeface="Calibri" pitchFamily="34" charset="0"/>
              </a:rPr>
              <a:t>Cash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Calibri" pitchFamily="34" charset="0"/>
                <a:cs typeface="Calibri" pitchFamily="34" charset="0"/>
              </a:rPr>
              <a:t>Goods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Calibri" pitchFamily="34" charset="0"/>
                <a:cs typeface="Calibri" pitchFamily="34" charset="0"/>
              </a:rPr>
              <a:t>Services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Calibri" pitchFamily="34" charset="0"/>
                <a:cs typeface="Calibri" pitchFamily="34" charset="0"/>
              </a:rPr>
              <a:t>Sentiments</a:t>
            </a:r>
          </a:p>
        </p:txBody>
      </p:sp>
      <p:pic>
        <p:nvPicPr>
          <p:cNvPr id="24580" name="Picture 4" descr="http://unitedwayofeastcentraliowa.org/wp-content/uploads/2012/12/engagementpyramid-500x386.jpg"/>
          <p:cNvPicPr>
            <a:picLocks noChangeAspect="1" noChangeArrowheads="1"/>
          </p:cNvPicPr>
          <p:nvPr/>
        </p:nvPicPr>
        <p:blipFill>
          <a:blip r:embed="rId2" cstate="print">
            <a:lum bright="-10000" contrast="10000"/>
          </a:blip>
          <a:srcRect t="10363" b="6736"/>
          <a:stretch>
            <a:fillRect/>
          </a:stretch>
        </p:blipFill>
        <p:spPr bwMode="auto">
          <a:xfrm>
            <a:off x="3529011" y="2743200"/>
            <a:ext cx="5357813" cy="3429000"/>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481329"/>
            <a:ext cx="8229600" cy="3471672"/>
          </a:xfrm>
        </p:spPr>
        <p:txBody>
          <a:bodyPr>
            <a:normAutofit/>
          </a:bodyPr>
          <a:lstStyle/>
          <a:p>
            <a:pPr>
              <a:lnSpc>
                <a:spcPct val="90000"/>
              </a:lnSpc>
            </a:pPr>
            <a:r>
              <a:rPr lang="en-US" sz="2400" dirty="0">
                <a:latin typeface="Calibri" pitchFamily="34" charset="0"/>
                <a:cs typeface="Calibri" pitchFamily="34" charset="0"/>
              </a:rPr>
              <a:t>Reward Deprivation – occurs when there is a type of reward one “perceives” a great need for but are not getting  (and literally crave that reward).  An individual may even leave the relationship and/or cheat to get what they perceive they need.</a:t>
            </a:r>
          </a:p>
          <a:p>
            <a:pPr>
              <a:lnSpc>
                <a:spcPct val="90000"/>
              </a:lnSpc>
            </a:pPr>
            <a:endParaRPr lang="en-US" sz="2400" dirty="0">
              <a:latin typeface="Calibri" pitchFamily="34" charset="0"/>
              <a:cs typeface="Calibri" pitchFamily="34" charset="0"/>
            </a:endParaRPr>
          </a:p>
          <a:p>
            <a:pPr>
              <a:lnSpc>
                <a:spcPct val="90000"/>
              </a:lnSpc>
            </a:pPr>
            <a:r>
              <a:rPr lang="en-US" sz="2400" dirty="0">
                <a:latin typeface="Calibri" pitchFamily="34" charset="0"/>
                <a:cs typeface="Calibri" pitchFamily="34" charset="0"/>
              </a:rPr>
              <a:t>Reward Satiation – occurs when one receives “too much of a good thing” and a particular reward comes to have little value, even if it was once important.</a:t>
            </a:r>
          </a:p>
        </p:txBody>
      </p:sp>
      <p:sp>
        <p:nvSpPr>
          <p:cNvPr id="19458" name="Rectangle 2"/>
          <p:cNvSpPr>
            <a:spLocks noGrp="1" noChangeArrowheads="1"/>
          </p:cNvSpPr>
          <p:nvPr>
            <p:ph type="title"/>
          </p:nvPr>
        </p:nvSpPr>
        <p:spPr/>
        <p:txBody>
          <a:bodyPr/>
          <a:lstStyle/>
          <a:p>
            <a:r>
              <a:rPr lang="en-US"/>
              <a:t>Reward Problematics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481329"/>
            <a:ext cx="8229600" cy="2100072"/>
          </a:xfrm>
        </p:spPr>
        <p:txBody>
          <a:bodyPr>
            <a:normAutofit/>
          </a:bodyPr>
          <a:lstStyle/>
          <a:p>
            <a:r>
              <a:rPr lang="en-US" sz="2400" dirty="0">
                <a:latin typeface="Calibri" pitchFamily="34" charset="0"/>
                <a:cs typeface="Calibri" pitchFamily="34" charset="0"/>
              </a:rPr>
              <a:t>Inherent  (actual) – time, money, energy</a:t>
            </a:r>
          </a:p>
          <a:p>
            <a:r>
              <a:rPr lang="en-US" sz="2400" dirty="0">
                <a:latin typeface="Calibri" pitchFamily="34" charset="0"/>
                <a:cs typeface="Calibri" pitchFamily="34" charset="0"/>
              </a:rPr>
              <a:t>Psychological – stress of giving </a:t>
            </a:r>
            <a:br>
              <a:rPr lang="en-US" sz="2400" dirty="0">
                <a:latin typeface="Calibri" pitchFamily="34" charset="0"/>
                <a:cs typeface="Calibri" pitchFamily="34" charset="0"/>
              </a:rPr>
            </a:br>
            <a:r>
              <a:rPr lang="en-US" sz="2400" dirty="0">
                <a:latin typeface="Calibri" pitchFamily="34" charset="0"/>
                <a:cs typeface="Calibri" pitchFamily="34" charset="0"/>
              </a:rPr>
              <a:t>the reward</a:t>
            </a:r>
          </a:p>
          <a:p>
            <a:r>
              <a:rPr lang="en-US" sz="2400" dirty="0">
                <a:latin typeface="Calibri" pitchFamily="34" charset="0"/>
                <a:cs typeface="Calibri" pitchFamily="34" charset="0"/>
              </a:rPr>
              <a:t>Rewards Foregone – what one gives up in order to give another a reward</a:t>
            </a:r>
          </a:p>
        </p:txBody>
      </p:sp>
      <p:sp>
        <p:nvSpPr>
          <p:cNvPr id="5122" name="Rectangle 2"/>
          <p:cNvSpPr>
            <a:spLocks noGrp="1" noChangeArrowheads="1"/>
          </p:cNvSpPr>
          <p:nvPr>
            <p:ph type="title"/>
          </p:nvPr>
        </p:nvSpPr>
        <p:spPr/>
        <p:txBody>
          <a:bodyPr/>
          <a:lstStyle/>
          <a:p>
            <a:r>
              <a:rPr lang="en-US"/>
              <a:t>Costs</a:t>
            </a:r>
          </a:p>
        </p:txBody>
      </p:sp>
      <p:pic>
        <p:nvPicPr>
          <p:cNvPr id="22530" name="Picture 2" descr="http://www.sajip.co.za/index.php/sajip/article/viewFile/1136/1362/7465"/>
          <p:cNvPicPr>
            <a:picLocks noChangeAspect="1" noChangeArrowheads="1"/>
          </p:cNvPicPr>
          <p:nvPr/>
        </p:nvPicPr>
        <p:blipFill>
          <a:blip r:embed="rId2" cstate="print">
            <a:lum contrast="10000"/>
          </a:blip>
          <a:srcRect b="14925"/>
          <a:stretch>
            <a:fillRect/>
          </a:stretch>
        </p:blipFill>
        <p:spPr bwMode="auto">
          <a:xfrm>
            <a:off x="2687220" y="3810000"/>
            <a:ext cx="6085305" cy="2438400"/>
          </a:xfrm>
          <a:prstGeom prst="rect">
            <a:avLst/>
          </a:prstGeom>
          <a:noFill/>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609600" y="1600200"/>
            <a:ext cx="8229600" cy="4525963"/>
          </a:xfrm>
        </p:spPr>
        <p:txBody>
          <a:bodyPr>
            <a:noAutofit/>
          </a:bodyPr>
          <a:lstStyle/>
          <a:p>
            <a:pPr>
              <a:buNone/>
            </a:pPr>
            <a:r>
              <a:rPr lang="en-US" sz="2400" b="1" dirty="0" smtClean="0">
                <a:latin typeface="Calibri" pitchFamily="34" charset="0"/>
                <a:cs typeface="Calibri" pitchFamily="34" charset="0"/>
              </a:rPr>
              <a:t>Principle of Reward</a:t>
            </a:r>
          </a:p>
          <a:p>
            <a:r>
              <a:rPr lang="en-US" sz="2400" dirty="0" smtClean="0">
                <a:latin typeface="Calibri" pitchFamily="34" charset="0"/>
                <a:cs typeface="Calibri" pitchFamily="34" charset="0"/>
              </a:rPr>
              <a:t>The </a:t>
            </a:r>
            <a:r>
              <a:rPr lang="en-US" sz="2400" dirty="0">
                <a:latin typeface="Calibri" pitchFamily="34" charset="0"/>
                <a:cs typeface="Calibri" pitchFamily="34" charset="0"/>
              </a:rPr>
              <a:t>more often a particular action of a person is rewarded, the more likely the person is to perform that </a:t>
            </a:r>
            <a:r>
              <a:rPr lang="en-US" sz="2400" dirty="0" smtClean="0">
                <a:latin typeface="Calibri" pitchFamily="34" charset="0"/>
                <a:cs typeface="Calibri" pitchFamily="34" charset="0"/>
              </a:rPr>
              <a:t>action</a:t>
            </a:r>
          </a:p>
          <a:p>
            <a:pPr>
              <a:buNone/>
            </a:pPr>
            <a:r>
              <a:rPr lang="en-US" sz="2400" b="1" dirty="0" smtClean="0">
                <a:latin typeface="Calibri" pitchFamily="34" charset="0"/>
                <a:cs typeface="Calibri" pitchFamily="34" charset="0"/>
              </a:rPr>
              <a:t>Principle of Experience </a:t>
            </a:r>
          </a:p>
          <a:p>
            <a:r>
              <a:rPr lang="en-US" sz="2400" dirty="0" smtClean="0">
                <a:latin typeface="Calibri" pitchFamily="34" charset="0"/>
                <a:cs typeface="Calibri" pitchFamily="34" charset="0"/>
              </a:rPr>
              <a:t>If an individual’s action has been rewarded in the past, then the individual will enact the same action in circumstances similar to the one in which the previous action was rewarded</a:t>
            </a:r>
          </a:p>
          <a:p>
            <a:pPr>
              <a:buNone/>
            </a:pPr>
            <a:r>
              <a:rPr lang="en-US" sz="2400" b="1" dirty="0" smtClean="0">
                <a:latin typeface="Calibri" pitchFamily="34" charset="0"/>
                <a:cs typeface="Calibri" pitchFamily="34" charset="0"/>
              </a:rPr>
              <a:t>Principle of Value of Outcome</a:t>
            </a:r>
          </a:p>
          <a:p>
            <a:r>
              <a:rPr lang="en-US" sz="2400" dirty="0" smtClean="0">
                <a:latin typeface="Calibri" pitchFamily="34" charset="0"/>
                <a:cs typeface="Calibri" pitchFamily="34" charset="0"/>
              </a:rPr>
              <a:t>The more a person values the result of an action, the more likely s/he is to perform that action.</a:t>
            </a:r>
          </a:p>
          <a:p>
            <a:endParaRPr lang="en-US" sz="2400" dirty="0">
              <a:latin typeface="Calibri" pitchFamily="34" charset="0"/>
              <a:cs typeface="Calibri" pitchFamily="34" charset="0"/>
            </a:endParaRPr>
          </a:p>
        </p:txBody>
      </p:sp>
      <p:sp>
        <p:nvSpPr>
          <p:cNvPr id="6" name="TextBox 5"/>
          <p:cNvSpPr txBox="1"/>
          <p:nvPr/>
        </p:nvSpPr>
        <p:spPr>
          <a:xfrm>
            <a:off x="762000" y="381000"/>
            <a:ext cx="77724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Principles of Social Exchange Theory</a:t>
            </a:r>
            <a:endParaRPr lang="en-US" sz="32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914400"/>
            <a:ext cx="8229600" cy="4525963"/>
          </a:xfrm>
        </p:spPr>
        <p:txBody>
          <a:bodyPr>
            <a:noAutofit/>
          </a:bodyPr>
          <a:lstStyle/>
          <a:p>
            <a:pPr>
              <a:buNone/>
            </a:pPr>
            <a:r>
              <a:rPr lang="en-US" sz="2400" b="1" dirty="0" smtClean="0">
                <a:latin typeface="Calibri" pitchFamily="34" charset="0"/>
                <a:cs typeface="Calibri" pitchFamily="34" charset="0"/>
              </a:rPr>
              <a:t>Principle of Diminishing Returns</a:t>
            </a:r>
          </a:p>
          <a:p>
            <a:r>
              <a:rPr lang="en-US" sz="2400" dirty="0" smtClean="0">
                <a:latin typeface="Calibri" pitchFamily="34" charset="0"/>
                <a:cs typeface="Calibri" pitchFamily="34" charset="0"/>
              </a:rPr>
              <a:t>The </a:t>
            </a:r>
            <a:r>
              <a:rPr lang="en-US" sz="2400" dirty="0">
                <a:latin typeface="Calibri" pitchFamily="34" charset="0"/>
                <a:cs typeface="Calibri" pitchFamily="34" charset="0"/>
              </a:rPr>
              <a:t>more often in the recent past a person has received a particular reward, the less valuable any further unit of that becomes.</a:t>
            </a:r>
          </a:p>
          <a:p>
            <a:r>
              <a:rPr lang="en-US" sz="2400" dirty="0">
                <a:latin typeface="Calibri" pitchFamily="34" charset="0"/>
                <a:cs typeface="Calibri" pitchFamily="34" charset="0"/>
              </a:rPr>
              <a:t>Reward </a:t>
            </a:r>
            <a:r>
              <a:rPr lang="en-US" sz="2400" dirty="0" smtClean="0">
                <a:latin typeface="Calibri" pitchFamily="34" charset="0"/>
                <a:cs typeface="Calibri" pitchFamily="34" charset="0"/>
              </a:rPr>
              <a:t>Satiation</a:t>
            </a:r>
          </a:p>
          <a:p>
            <a:pPr>
              <a:buNone/>
            </a:pPr>
            <a:r>
              <a:rPr lang="en-US" sz="2400" b="1" dirty="0" smtClean="0">
                <a:latin typeface="Calibri" pitchFamily="34" charset="0"/>
                <a:cs typeface="Calibri" pitchFamily="34" charset="0"/>
              </a:rPr>
              <a:t>Principle of Distributive Justice</a:t>
            </a:r>
            <a:endParaRPr lang="en-US" sz="2400" b="1" dirty="0">
              <a:latin typeface="Calibri" pitchFamily="34" charset="0"/>
              <a:cs typeface="Calibri" pitchFamily="34" charset="0"/>
            </a:endParaRPr>
          </a:p>
          <a:p>
            <a:r>
              <a:rPr lang="en-US" sz="2400" dirty="0" smtClean="0">
                <a:latin typeface="Calibri" pitchFamily="34" charset="0"/>
                <a:cs typeface="Calibri" pitchFamily="34" charset="0"/>
              </a:rPr>
              <a:t>When an action does not produce an expected reward, or causes unexpected punishment, a person will feel cheated and is likely to engage in punitive actions. </a:t>
            </a:r>
          </a:p>
          <a:p>
            <a:r>
              <a:rPr lang="en-US" sz="2400" dirty="0" smtClean="0">
                <a:latin typeface="Calibri" pitchFamily="34" charset="0"/>
                <a:cs typeface="Calibri" pitchFamily="34" charset="0"/>
              </a:rPr>
              <a:t>When an action produces an unexpected reward, or when it does not produce expected punishment, a person ingratiated or obligated will likely engage in approving behavior</a:t>
            </a:r>
            <a:endParaRPr lang="en-US" sz="2400" dirty="0">
              <a:latin typeface="Calibri" pitchFamily="34" charset="0"/>
              <a:cs typeface="Calibri" pitchFamily="34" charset="0"/>
            </a:endParaRPr>
          </a:p>
          <a:p>
            <a:endParaRPr lang="en-US" sz="2400" dirty="0">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2133600"/>
          </a:xfrm>
        </p:spPr>
        <p:txBody>
          <a:bodyPr>
            <a:normAutofit/>
          </a:bodyPr>
          <a:lstStyle/>
          <a:p>
            <a:r>
              <a:rPr lang="en-US" sz="2200" b="1" dirty="0">
                <a:latin typeface="Calibri" pitchFamily="34" charset="0"/>
                <a:cs typeface="Calibri" pitchFamily="34" charset="0"/>
              </a:rPr>
              <a:t>Social exchange theory</a:t>
            </a:r>
            <a:r>
              <a:rPr lang="en-US" sz="2200" dirty="0">
                <a:latin typeface="Calibri" pitchFamily="34" charset="0"/>
                <a:cs typeface="Calibri" pitchFamily="34" charset="0"/>
              </a:rPr>
              <a:t> is a </a:t>
            </a:r>
            <a:r>
              <a:rPr lang="en-US" sz="2200" b="1" dirty="0" smtClean="0">
                <a:latin typeface="Calibri" pitchFamily="34" charset="0"/>
                <a:cs typeface="Calibri" pitchFamily="34" charset="0"/>
              </a:rPr>
              <a:t>social-</a:t>
            </a:r>
            <a:r>
              <a:rPr lang="en-US" sz="2200" dirty="0" smtClean="0">
                <a:latin typeface="Calibri" pitchFamily="34" charset="0"/>
                <a:cs typeface="Calibri" pitchFamily="34" charset="0"/>
              </a:rPr>
              <a:t>psychological </a:t>
            </a:r>
            <a:r>
              <a:rPr lang="en-US" sz="2200" dirty="0">
                <a:latin typeface="Calibri" pitchFamily="34" charset="0"/>
                <a:cs typeface="Calibri" pitchFamily="34" charset="0"/>
              </a:rPr>
              <a:t>and sociological perspective that explains </a:t>
            </a:r>
            <a:r>
              <a:rPr lang="en-US" sz="2200" b="1" dirty="0">
                <a:latin typeface="Calibri" pitchFamily="34" charset="0"/>
                <a:cs typeface="Calibri" pitchFamily="34" charset="0"/>
              </a:rPr>
              <a:t>social</a:t>
            </a:r>
            <a:r>
              <a:rPr lang="en-US" sz="2200" dirty="0">
                <a:latin typeface="Calibri" pitchFamily="34" charset="0"/>
                <a:cs typeface="Calibri" pitchFamily="34" charset="0"/>
              </a:rPr>
              <a:t> change and stability as a process of negotiated </a:t>
            </a:r>
            <a:r>
              <a:rPr lang="en-US" sz="2200" b="1" dirty="0">
                <a:latin typeface="Calibri" pitchFamily="34" charset="0"/>
                <a:cs typeface="Calibri" pitchFamily="34" charset="0"/>
              </a:rPr>
              <a:t>exchanges</a:t>
            </a:r>
            <a:r>
              <a:rPr lang="en-US" sz="2200" dirty="0">
                <a:latin typeface="Calibri" pitchFamily="34" charset="0"/>
                <a:cs typeface="Calibri" pitchFamily="34" charset="0"/>
              </a:rPr>
              <a:t> between parties</a:t>
            </a:r>
          </a:p>
        </p:txBody>
      </p:sp>
      <p:sp>
        <p:nvSpPr>
          <p:cNvPr id="2" name="Title 1"/>
          <p:cNvSpPr>
            <a:spLocks noGrp="1"/>
          </p:cNvSpPr>
          <p:nvPr>
            <p:ph type="title"/>
          </p:nvPr>
        </p:nvSpPr>
        <p:spPr>
          <a:xfrm>
            <a:off x="457200" y="274638"/>
            <a:ext cx="8229600" cy="868362"/>
          </a:xfrm>
        </p:spPr>
        <p:txBody>
          <a:bodyPr>
            <a:normAutofit/>
          </a:bodyPr>
          <a:lstStyle/>
          <a:p>
            <a:r>
              <a:rPr lang="en-US" sz="3600" dirty="0" smtClean="0"/>
              <a:t>Definition</a:t>
            </a:r>
            <a:endParaRPr lang="en-US" sz="3600" dirty="0"/>
          </a:p>
        </p:txBody>
      </p:sp>
      <p:pic>
        <p:nvPicPr>
          <p:cNvPr id="1026" name="Picture 2" descr="E:\Class Materials\AIES604\Social Exchange Theory\Social-Exchange-Theory.jpg"/>
          <p:cNvPicPr>
            <a:picLocks noChangeAspect="1" noChangeArrowheads="1"/>
          </p:cNvPicPr>
          <p:nvPr/>
        </p:nvPicPr>
        <p:blipFill>
          <a:blip r:embed="rId2" cstate="print"/>
          <a:srcRect/>
          <a:stretch>
            <a:fillRect/>
          </a:stretch>
        </p:blipFill>
        <p:spPr bwMode="auto">
          <a:xfrm>
            <a:off x="4648200" y="3048000"/>
            <a:ext cx="4495800" cy="3330222"/>
          </a:xfrm>
          <a:prstGeom prst="rect">
            <a:avLst/>
          </a:prstGeom>
          <a:noFill/>
        </p:spPr>
      </p:pic>
      <p:sp>
        <p:nvSpPr>
          <p:cNvPr id="5" name="TextBox 4"/>
          <p:cNvSpPr txBox="1"/>
          <p:nvPr/>
        </p:nvSpPr>
        <p:spPr>
          <a:xfrm>
            <a:off x="381000" y="3072348"/>
            <a:ext cx="4267200" cy="2800767"/>
          </a:xfrm>
          <a:prstGeom prst="rect">
            <a:avLst/>
          </a:prstGeom>
          <a:noFill/>
        </p:spPr>
        <p:txBody>
          <a:bodyPr wrap="square" rtlCol="0">
            <a:spAutoFit/>
          </a:bodyPr>
          <a:lstStyle/>
          <a:p>
            <a:pPr marL="349250" lvl="0" indent="-349250">
              <a:buFont typeface="Arial" pitchFamily="34" charset="0"/>
              <a:buChar char="•"/>
            </a:pPr>
            <a:r>
              <a:rPr lang="en-US" sz="2200" dirty="0">
                <a:latin typeface="Calibri" pitchFamily="34" charset="0"/>
                <a:cs typeface="Calibri" pitchFamily="34" charset="0"/>
              </a:rPr>
              <a:t>Social exchange theory posits that human relationships are formed by the use of a subjective cost-benefit analysis and the comparison of alternatives. The theory has roots in economics, psychology and sociology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Autofit/>
          </a:bodyPr>
          <a:lstStyle/>
          <a:p>
            <a:pPr>
              <a:buNone/>
            </a:pPr>
            <a:r>
              <a:rPr lang="en-US" sz="2200" b="1" dirty="0" smtClean="0">
                <a:latin typeface="Calibri" pitchFamily="34" charset="0"/>
                <a:cs typeface="Calibri" pitchFamily="34" charset="0"/>
              </a:rPr>
              <a:t>Principle of Rationality</a:t>
            </a:r>
          </a:p>
          <a:p>
            <a:r>
              <a:rPr lang="en-US" sz="2200" dirty="0" err="1" smtClean="0">
                <a:latin typeface="Calibri" pitchFamily="34" charset="0"/>
                <a:cs typeface="Calibri" pitchFamily="34" charset="0"/>
              </a:rPr>
              <a:t>ln</a:t>
            </a:r>
            <a:r>
              <a:rPr lang="en-US" sz="2200" dirty="0" smtClean="0">
                <a:latin typeface="Calibri" pitchFamily="34" charset="0"/>
                <a:cs typeface="Calibri" pitchFamily="34" charset="0"/>
              </a:rPr>
              <a:t> </a:t>
            </a:r>
            <a:r>
              <a:rPr lang="en-US" sz="2200" dirty="0">
                <a:latin typeface="Calibri" pitchFamily="34" charset="0"/>
                <a:cs typeface="Calibri" pitchFamily="34" charset="0"/>
              </a:rPr>
              <a:t>any decision situation, a person will choose that action for which, as perceived by him/her at the time, the value of the result multiplied by the probability of getting the result, is the greatest</a:t>
            </a:r>
            <a:r>
              <a:rPr lang="en-US" sz="2200" dirty="0" smtClean="0">
                <a:latin typeface="Calibri" pitchFamily="34" charset="0"/>
                <a:cs typeface="Calibri" pitchFamily="34" charset="0"/>
              </a:rPr>
              <a:t>.</a:t>
            </a:r>
          </a:p>
          <a:p>
            <a:pPr>
              <a:buNone/>
            </a:pPr>
            <a:r>
              <a:rPr lang="en-US" sz="2200" b="1" dirty="0" smtClean="0">
                <a:latin typeface="Calibri" pitchFamily="34" charset="0"/>
                <a:cs typeface="Calibri" pitchFamily="34" charset="0"/>
              </a:rPr>
              <a:t>Principle of Least Interest</a:t>
            </a:r>
            <a:endParaRPr lang="en-US" sz="2200" b="1" dirty="0">
              <a:latin typeface="Calibri" pitchFamily="34" charset="0"/>
              <a:cs typeface="Calibri" pitchFamily="34" charset="0"/>
            </a:endParaRPr>
          </a:p>
          <a:p>
            <a:r>
              <a:rPr lang="en-US" sz="2200" dirty="0" smtClean="0">
                <a:latin typeface="Calibri" pitchFamily="34" charset="0"/>
                <a:cs typeface="Calibri" pitchFamily="34" charset="0"/>
              </a:rPr>
              <a:t>The person who has the</a:t>
            </a:r>
            <a:r>
              <a:rPr lang="en-US" sz="2200" b="1" dirty="0" smtClean="0">
                <a:latin typeface="Calibri" pitchFamily="34" charset="0"/>
                <a:cs typeface="Calibri" pitchFamily="34" charset="0"/>
              </a:rPr>
              <a:t> </a:t>
            </a:r>
            <a:r>
              <a:rPr lang="en-US" sz="2200" b="1" i="1" dirty="0" smtClean="0">
                <a:latin typeface="Calibri" pitchFamily="34" charset="0"/>
                <a:cs typeface="Calibri" pitchFamily="34" charset="0"/>
              </a:rPr>
              <a:t>least</a:t>
            </a:r>
            <a:r>
              <a:rPr lang="en-US" sz="2200" dirty="0" smtClean="0">
                <a:latin typeface="Calibri" pitchFamily="34" charset="0"/>
                <a:cs typeface="Calibri" pitchFamily="34" charset="0"/>
              </a:rPr>
              <a:t> interest in continuing the relationship is able to control the relationship and exploit the other partner.</a:t>
            </a:r>
          </a:p>
          <a:p>
            <a:r>
              <a:rPr lang="en-US" sz="2200" dirty="0" smtClean="0">
                <a:latin typeface="Calibri" pitchFamily="34" charset="0"/>
                <a:cs typeface="Calibri" pitchFamily="34" charset="0"/>
              </a:rPr>
              <a:t>In studying college dating:</a:t>
            </a:r>
            <a:br>
              <a:rPr lang="en-US" sz="2200" dirty="0" smtClean="0">
                <a:latin typeface="Calibri" pitchFamily="34" charset="0"/>
                <a:cs typeface="Calibri" pitchFamily="34" charset="0"/>
              </a:rPr>
            </a:br>
            <a:r>
              <a:rPr lang="en-US" sz="2200" dirty="0" smtClean="0">
                <a:latin typeface="Calibri" pitchFamily="34" charset="0"/>
                <a:cs typeface="Calibri" pitchFamily="34" charset="0"/>
              </a:rPr>
              <a:t>Men </a:t>
            </a:r>
            <a:r>
              <a:rPr lang="en-US" sz="2200" dirty="0" smtClean="0">
                <a:latin typeface="Calibri" pitchFamily="34" charset="0"/>
                <a:cs typeface="Calibri" pitchFamily="34" charset="0"/>
                <a:sym typeface="Symbol" pitchFamily="18" charset="2"/>
              </a:rPr>
              <a:t> financial &amp; emotional investment for physical affection</a:t>
            </a:r>
            <a:br>
              <a:rPr lang="en-US" sz="2200" dirty="0" smtClean="0">
                <a:latin typeface="Calibri" pitchFamily="34" charset="0"/>
                <a:cs typeface="Calibri" pitchFamily="34" charset="0"/>
                <a:sym typeface="Symbol" pitchFamily="18" charset="2"/>
              </a:rPr>
            </a:br>
            <a:r>
              <a:rPr lang="en-US" sz="2200" dirty="0" smtClean="0">
                <a:latin typeface="Calibri" pitchFamily="34" charset="0"/>
                <a:cs typeface="Calibri" pitchFamily="34" charset="0"/>
                <a:sym typeface="Symbol" pitchFamily="18" charset="2"/>
              </a:rPr>
              <a:t>Women  sexual investment to gain attention and commitment</a:t>
            </a:r>
          </a:p>
          <a:p>
            <a:endParaRPr lang="en-US" sz="2200" dirty="0">
              <a:latin typeface="Calibri" pitchFamily="34" charset="0"/>
              <a:cs typeface="Calibri" pitchFamily="34" charset="0"/>
            </a:endParaRPr>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676400"/>
            <a:ext cx="8229600" cy="4114800"/>
          </a:xfrm>
        </p:spPr>
        <p:txBody>
          <a:bodyPr>
            <a:normAutofit/>
          </a:bodyPr>
          <a:lstStyle/>
          <a:p>
            <a:pPr>
              <a:lnSpc>
                <a:spcPct val="90000"/>
              </a:lnSpc>
            </a:pPr>
            <a:r>
              <a:rPr lang="en-US" sz="2400" dirty="0">
                <a:latin typeface="Calibri" pitchFamily="34" charset="0"/>
                <a:cs typeface="Calibri" pitchFamily="34" charset="0"/>
              </a:rPr>
              <a:t>Individuals will often endure what seems like extreme costs if they perceive </a:t>
            </a:r>
            <a:r>
              <a:rPr lang="en-US" sz="2400" b="1" u="sng" dirty="0">
                <a:latin typeface="Calibri" pitchFamily="34" charset="0"/>
                <a:cs typeface="Calibri" pitchFamily="34" charset="0"/>
              </a:rPr>
              <a:t>future payoffs.</a:t>
            </a:r>
          </a:p>
          <a:p>
            <a:pPr>
              <a:lnSpc>
                <a:spcPct val="90000"/>
              </a:lnSpc>
            </a:pPr>
            <a:r>
              <a:rPr lang="en-US" sz="2400" dirty="0">
                <a:latin typeface="Calibri" pitchFamily="34" charset="0"/>
                <a:cs typeface="Calibri" pitchFamily="34" charset="0"/>
              </a:rPr>
              <a:t>Individuals seek to create </a:t>
            </a:r>
            <a:r>
              <a:rPr lang="en-US" sz="2400" b="1" u="sng" dirty="0">
                <a:latin typeface="Calibri" pitchFamily="34" charset="0"/>
                <a:cs typeface="Calibri" pitchFamily="34" charset="0"/>
              </a:rPr>
              <a:t>ultimate exchanges</a:t>
            </a:r>
            <a:r>
              <a:rPr lang="en-US" sz="2400" dirty="0">
                <a:latin typeface="Calibri" pitchFamily="34" charset="0"/>
                <a:cs typeface="Calibri" pitchFamily="34" charset="0"/>
              </a:rPr>
              <a:t> in which both people feel they are profiting highly but experiencing little, if any, costs.</a:t>
            </a:r>
          </a:p>
          <a:p>
            <a:pPr>
              <a:lnSpc>
                <a:spcPct val="90000"/>
              </a:lnSpc>
            </a:pPr>
            <a:r>
              <a:rPr lang="en-US" sz="2400" b="1" u="sng" dirty="0">
                <a:latin typeface="Calibri" pitchFamily="34" charset="0"/>
                <a:cs typeface="Calibri" pitchFamily="34" charset="0"/>
              </a:rPr>
              <a:t>Obligation</a:t>
            </a:r>
            <a:r>
              <a:rPr lang="en-US" sz="2400" dirty="0">
                <a:latin typeface="Calibri" pitchFamily="34" charset="0"/>
                <a:cs typeface="Calibri" pitchFamily="34" charset="0"/>
              </a:rPr>
              <a:t> can occur when exchanges are uneven and a sense of indebtedness is created.</a:t>
            </a:r>
          </a:p>
          <a:p>
            <a:pPr>
              <a:lnSpc>
                <a:spcPct val="90000"/>
              </a:lnSpc>
            </a:pPr>
            <a:r>
              <a:rPr lang="en-US" sz="2400" dirty="0">
                <a:latin typeface="Calibri" pitchFamily="34" charset="0"/>
                <a:cs typeface="Calibri" pitchFamily="34" charset="0"/>
              </a:rPr>
              <a:t>When couples struggle, it is seldom simply over who does what.  Far more often, it is over the giving and receiving of </a:t>
            </a:r>
            <a:r>
              <a:rPr lang="en-US" sz="2400" b="1" u="sng" dirty="0">
                <a:latin typeface="Calibri" pitchFamily="34" charset="0"/>
                <a:cs typeface="Calibri" pitchFamily="34" charset="0"/>
              </a:rPr>
              <a:t>gratitude</a:t>
            </a:r>
            <a:r>
              <a:rPr lang="en-US" sz="2400" dirty="0">
                <a:latin typeface="Calibri" pitchFamily="34" charset="0"/>
                <a:cs typeface="Calibri" pitchFamily="34" charset="0"/>
              </a:rPr>
              <a:t> (</a:t>
            </a:r>
            <a:r>
              <a:rPr lang="en-US" sz="2400" dirty="0" err="1">
                <a:latin typeface="Calibri" pitchFamily="34" charset="0"/>
                <a:cs typeface="Calibri" pitchFamily="34" charset="0"/>
              </a:rPr>
              <a:t>Hochschild</a:t>
            </a:r>
            <a:r>
              <a:rPr lang="en-US" sz="2400" dirty="0">
                <a:latin typeface="Calibri" pitchFamily="34" charset="0"/>
                <a:cs typeface="Calibri" pitchFamily="34" charset="0"/>
              </a:rPr>
              <a:t>, 1989).</a:t>
            </a:r>
          </a:p>
        </p:txBody>
      </p:sp>
      <p:sp>
        <p:nvSpPr>
          <p:cNvPr id="15362" name="Rectangle 2"/>
          <p:cNvSpPr>
            <a:spLocks noGrp="1" noChangeArrowheads="1"/>
          </p:cNvSpPr>
          <p:nvPr>
            <p:ph type="title"/>
          </p:nvPr>
        </p:nvSpPr>
        <p:spPr/>
        <p:txBody>
          <a:bodyPr/>
          <a:lstStyle/>
          <a:p>
            <a:r>
              <a:rPr lang="en-US"/>
              <a:t>Achieving Balance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4754563"/>
          </a:xfrm>
        </p:spPr>
        <p:txBody>
          <a:bodyPr>
            <a:noAutofit/>
          </a:bodyPr>
          <a:lstStyle/>
          <a:p>
            <a:r>
              <a:rPr lang="en-US" sz="2000" dirty="0">
                <a:latin typeface="Calibri" pitchFamily="34" charset="0"/>
                <a:cs typeface="Calibri" pitchFamily="34" charset="0"/>
              </a:rPr>
              <a:t>an individualistic approach, a major goal of his work was to explicate the micro-foundations of social structures and social exchange</a:t>
            </a:r>
            <a:r>
              <a:rPr lang="en-US" sz="2000" dirty="0" smtClean="0">
                <a:latin typeface="Calibri" pitchFamily="34" charset="0"/>
                <a:cs typeface="Calibri" pitchFamily="34" charset="0"/>
              </a:rPr>
              <a:t>.</a:t>
            </a:r>
          </a:p>
          <a:p>
            <a:r>
              <a:rPr lang="en-US" sz="2000" dirty="0">
                <a:latin typeface="Calibri" pitchFamily="34" charset="0"/>
                <a:cs typeface="Calibri" pitchFamily="34" charset="0"/>
              </a:rPr>
              <a:t> social structures emerge from elementary forms of </a:t>
            </a:r>
            <a:r>
              <a:rPr lang="en-US" sz="2000" dirty="0" smtClean="0">
                <a:latin typeface="Calibri" pitchFamily="34" charset="0"/>
                <a:cs typeface="Calibri" pitchFamily="34" charset="0"/>
              </a:rPr>
              <a:t>behavior</a:t>
            </a:r>
          </a:p>
          <a:p>
            <a:pPr>
              <a:buFont typeface="Wingdings" pitchFamily="2" charset="2"/>
              <a:buChar char="v"/>
            </a:pPr>
            <a:r>
              <a:rPr lang="en-US" sz="2000" b="1" dirty="0">
                <a:latin typeface="Calibri" pitchFamily="34" charset="0"/>
                <a:cs typeface="Calibri" pitchFamily="34" charset="0"/>
              </a:rPr>
              <a:t>The first proposition: </a:t>
            </a:r>
            <a:r>
              <a:rPr lang="en-US" sz="2000" dirty="0">
                <a:latin typeface="Calibri" pitchFamily="34" charset="0"/>
                <a:cs typeface="Calibri" pitchFamily="34" charset="0"/>
              </a:rPr>
              <a:t>the Success Proposition states that behavior that creates positive outcomes is likely to be </a:t>
            </a:r>
            <a:r>
              <a:rPr lang="en-US" sz="2000" dirty="0" smtClean="0">
                <a:latin typeface="Calibri" pitchFamily="34" charset="0"/>
                <a:cs typeface="Calibri" pitchFamily="34" charset="0"/>
              </a:rPr>
              <a:t>repeated</a:t>
            </a:r>
            <a:endParaRPr lang="en-US" sz="2000" dirty="0">
              <a:latin typeface="Calibri" pitchFamily="34" charset="0"/>
              <a:cs typeface="Calibri" pitchFamily="34" charset="0"/>
            </a:endParaRPr>
          </a:p>
          <a:p>
            <a:pPr>
              <a:buFont typeface="Wingdings" pitchFamily="2" charset="2"/>
              <a:buChar char="v"/>
            </a:pPr>
            <a:r>
              <a:rPr lang="en-US" sz="2000" b="1" dirty="0">
                <a:latin typeface="Calibri" pitchFamily="34" charset="0"/>
                <a:cs typeface="Calibri" pitchFamily="34" charset="0"/>
              </a:rPr>
              <a:t>The second proposition: </a:t>
            </a:r>
            <a:r>
              <a:rPr lang="en-US" sz="2000" dirty="0">
                <a:latin typeface="Calibri" pitchFamily="34" charset="0"/>
                <a:cs typeface="Calibri" pitchFamily="34" charset="0"/>
              </a:rPr>
              <a:t>the Stimulus Proposition believes that if an individual's behavior is rewarded in the past, the individual will continue the previous </a:t>
            </a:r>
            <a:r>
              <a:rPr lang="en-US" sz="2000" dirty="0" smtClean="0">
                <a:latin typeface="Calibri" pitchFamily="34" charset="0"/>
                <a:cs typeface="Calibri" pitchFamily="34" charset="0"/>
              </a:rPr>
              <a:t>behavior</a:t>
            </a:r>
            <a:endParaRPr lang="en-US" sz="2000" dirty="0">
              <a:latin typeface="Calibri" pitchFamily="34" charset="0"/>
              <a:cs typeface="Calibri" pitchFamily="34" charset="0"/>
            </a:endParaRPr>
          </a:p>
          <a:p>
            <a:pPr>
              <a:buFont typeface="Wingdings" pitchFamily="2" charset="2"/>
              <a:buChar char="v"/>
            </a:pPr>
            <a:r>
              <a:rPr lang="en-US" sz="2000" b="1" dirty="0">
                <a:latin typeface="Calibri" pitchFamily="34" charset="0"/>
                <a:cs typeface="Calibri" pitchFamily="34" charset="0"/>
              </a:rPr>
              <a:t>The third proposition: </a:t>
            </a:r>
            <a:r>
              <a:rPr lang="en-US" sz="2000" dirty="0">
                <a:latin typeface="Calibri" pitchFamily="34" charset="0"/>
                <a:cs typeface="Calibri" pitchFamily="34" charset="0"/>
              </a:rPr>
              <a:t>the Value proposition believes that if the result of a behavioral action is considered valuable to the individual, it is more likely for that behavior to </a:t>
            </a:r>
            <a:r>
              <a:rPr lang="en-US" sz="2000" dirty="0" smtClean="0">
                <a:latin typeface="Calibri" pitchFamily="34" charset="0"/>
                <a:cs typeface="Calibri" pitchFamily="34" charset="0"/>
              </a:rPr>
              <a:t>occur</a:t>
            </a:r>
            <a:endParaRPr lang="en-US" sz="2000" dirty="0">
              <a:latin typeface="Calibri" pitchFamily="34" charset="0"/>
              <a:cs typeface="Calibri" pitchFamily="34" charset="0"/>
            </a:endParaRPr>
          </a:p>
          <a:p>
            <a:pPr>
              <a:buFont typeface="Wingdings" pitchFamily="2" charset="2"/>
              <a:buChar char="v"/>
            </a:pPr>
            <a:r>
              <a:rPr lang="en-US" sz="2000" b="1" dirty="0">
                <a:latin typeface="Calibri" pitchFamily="34" charset="0"/>
                <a:cs typeface="Calibri" pitchFamily="34" charset="0"/>
              </a:rPr>
              <a:t>The fourth proposition: </a:t>
            </a:r>
            <a:r>
              <a:rPr lang="en-US" sz="2000" dirty="0">
                <a:latin typeface="Calibri" pitchFamily="34" charset="0"/>
                <a:cs typeface="Calibri" pitchFamily="34" charset="0"/>
              </a:rPr>
              <a:t>the Deprivation-satiation proposition believes that if an individual has received the same reward several times, the value of that reward will diminish</a:t>
            </a:r>
            <a:r>
              <a:rPr lang="en-US" sz="2000" dirty="0" smtClean="0">
                <a:latin typeface="Calibri" pitchFamily="34" charset="0"/>
                <a:cs typeface="Calibri" pitchFamily="34" charset="0"/>
              </a:rPr>
              <a:t>.</a:t>
            </a:r>
            <a:endParaRPr lang="en-US" sz="2000" dirty="0">
              <a:latin typeface="Calibri" pitchFamily="34" charset="0"/>
              <a:cs typeface="Calibri" pitchFamily="34" charset="0"/>
            </a:endParaRPr>
          </a:p>
          <a:p>
            <a:pPr>
              <a:buFont typeface="Wingdings" pitchFamily="2" charset="2"/>
              <a:buChar char="v"/>
            </a:pPr>
            <a:r>
              <a:rPr lang="en-US" sz="2000" b="1" dirty="0">
                <a:latin typeface="Calibri" pitchFamily="34" charset="0"/>
                <a:cs typeface="Calibri" pitchFamily="34" charset="0"/>
              </a:rPr>
              <a:t>The fifth </a:t>
            </a:r>
            <a:r>
              <a:rPr lang="en-US" sz="2000" b="1" dirty="0" smtClean="0">
                <a:latin typeface="Calibri" pitchFamily="34" charset="0"/>
                <a:cs typeface="Calibri" pitchFamily="34" charset="0"/>
              </a:rPr>
              <a:t>proposition: </a:t>
            </a:r>
            <a:r>
              <a:rPr lang="en-US" sz="2000" dirty="0">
                <a:latin typeface="Calibri" pitchFamily="34" charset="0"/>
                <a:cs typeface="Calibri" pitchFamily="34" charset="0"/>
              </a:rPr>
              <a:t>discusses when emotions occur due to different reward </a:t>
            </a:r>
            <a:r>
              <a:rPr lang="en-US" sz="2000" dirty="0" smtClean="0">
                <a:latin typeface="Calibri" pitchFamily="34" charset="0"/>
                <a:cs typeface="Calibri" pitchFamily="34" charset="0"/>
              </a:rPr>
              <a:t>situations. Those </a:t>
            </a:r>
            <a:r>
              <a:rPr lang="en-US" sz="2000" dirty="0">
                <a:latin typeface="Calibri" pitchFamily="34" charset="0"/>
                <a:cs typeface="Calibri" pitchFamily="34" charset="0"/>
              </a:rPr>
              <a:t>who receive more than they expect or do not receive anticipated punishment will be happy and will behave approvingly</a:t>
            </a:r>
          </a:p>
          <a:p>
            <a:endParaRPr lang="en-US" sz="20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n-US" b="1" dirty="0" err="1"/>
              <a:t>Homans's</a:t>
            </a:r>
            <a:r>
              <a:rPr lang="en-US" b="1" dirty="0"/>
              <a:t> theoretical </a:t>
            </a:r>
            <a:r>
              <a:rPr lang="en-US" b="1" dirty="0" smtClean="0"/>
              <a:t>propositions</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image.slidesharecdn.com/blausinem-130614081931-phpapp02/95/blaus-social-exchange-theory-34-638.jpg?cb=1371198130"/>
          <p:cNvPicPr>
            <a:picLocks noChangeAspect="1" noChangeArrowheads="1"/>
          </p:cNvPicPr>
          <p:nvPr/>
        </p:nvPicPr>
        <p:blipFill>
          <a:blip r:embed="rId2" cstate="print">
            <a:clrChange>
              <a:clrFrom>
                <a:srgbClr val="EDEDED"/>
              </a:clrFrom>
              <a:clrTo>
                <a:srgbClr val="EDEDED">
                  <a:alpha val="0"/>
                </a:srgbClr>
              </a:clrTo>
            </a:clrChange>
          </a:blip>
          <a:srcRect l="2913" t="10873" r="3883" b="6220"/>
          <a:stretch>
            <a:fillRect/>
          </a:stretch>
        </p:blipFill>
        <p:spPr bwMode="auto">
          <a:xfrm>
            <a:off x="914399" y="762000"/>
            <a:ext cx="7914807" cy="5029200"/>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395472"/>
          </a:xfrm>
        </p:spPr>
        <p:txBody>
          <a:bodyPr>
            <a:normAutofit/>
          </a:bodyPr>
          <a:lstStyle/>
          <a:p>
            <a:r>
              <a:rPr lang="en-US" sz="2200" dirty="0">
                <a:latin typeface="Calibri" pitchFamily="34" charset="0"/>
                <a:cs typeface="Calibri" pitchFamily="34" charset="0"/>
              </a:rPr>
              <a:t> "It must be oriented towards ends that can only be achieved through interaction with other persons, and it must seek to adapt means to further the achievement of these </a:t>
            </a:r>
            <a:r>
              <a:rPr lang="en-US" sz="2200" dirty="0" smtClean="0">
                <a:latin typeface="Calibri" pitchFamily="34" charset="0"/>
                <a:cs typeface="Calibri" pitchFamily="34" charset="0"/>
              </a:rPr>
              <a:t>ends“</a:t>
            </a:r>
          </a:p>
          <a:p>
            <a:r>
              <a:rPr lang="en-US" sz="2200" dirty="0">
                <a:latin typeface="Calibri" pitchFamily="34" charset="0"/>
                <a:cs typeface="Calibri" pitchFamily="34" charset="0"/>
              </a:rPr>
              <a:t>mutual reinforcement by two parties of each other's </a:t>
            </a:r>
            <a:r>
              <a:rPr lang="en-US" sz="2200" dirty="0" smtClean="0">
                <a:latin typeface="Calibri" pitchFamily="34" charset="0"/>
                <a:cs typeface="Calibri" pitchFamily="34" charset="0"/>
              </a:rPr>
              <a:t>actions</a:t>
            </a:r>
          </a:p>
          <a:p>
            <a:r>
              <a:rPr lang="en-US" sz="2200" dirty="0">
                <a:latin typeface="Calibri" pitchFamily="34" charset="0"/>
                <a:cs typeface="Calibri" pitchFamily="34" charset="0"/>
              </a:rPr>
              <a:t>The process begins when at least one participant makes a “move,” and if the other reciprocates, new rounds of exchange initiate. Once the process is in motion, each consequence can create a self-reinforcing cycle. </a:t>
            </a:r>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Norms, beliefs, interest to  exchange and receipt</a:t>
            </a:r>
            <a:endParaRPr lang="en-US" sz="2200"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a:t>Modes of </a:t>
            </a:r>
            <a:r>
              <a:rPr lang="en-US" dirty="0" smtClean="0"/>
              <a:t>exchange</a:t>
            </a:r>
            <a:endParaRPr lang="en-US" dirty="0"/>
          </a:p>
        </p:txBody>
      </p:sp>
      <p:pic>
        <p:nvPicPr>
          <p:cNvPr id="16386" name="Picture 2" descr="http://www.uxpamagazine.org/wp-content/uploads/2012/11/11-4-jarrett2.gif"/>
          <p:cNvPicPr>
            <a:picLocks noChangeAspect="1" noChangeArrowheads="1"/>
          </p:cNvPicPr>
          <p:nvPr/>
        </p:nvPicPr>
        <p:blipFill>
          <a:blip r:embed="rId2" cstate="print"/>
          <a:srcRect/>
          <a:stretch>
            <a:fillRect/>
          </a:stretch>
        </p:blipFill>
        <p:spPr bwMode="auto">
          <a:xfrm>
            <a:off x="4390159" y="4800600"/>
            <a:ext cx="4753841" cy="2057400"/>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Calibri" pitchFamily="34" charset="0"/>
                <a:cs typeface="Calibri" pitchFamily="34" charset="0"/>
              </a:rPr>
              <a:t>The theory reduces human interaction to a purely rational process that arises from economic theory.</a:t>
            </a:r>
          </a:p>
          <a:p>
            <a:r>
              <a:rPr lang="en-US" sz="2400" dirty="0">
                <a:latin typeface="Calibri" pitchFamily="34" charset="0"/>
                <a:cs typeface="Calibri" pitchFamily="34" charset="0"/>
              </a:rPr>
              <a:t>The theory favors </a:t>
            </a:r>
            <a:r>
              <a:rPr lang="en-US" sz="2400" dirty="0" smtClean="0">
                <a:latin typeface="Calibri" pitchFamily="34" charset="0"/>
                <a:cs typeface="Calibri" pitchFamily="34" charset="0"/>
              </a:rPr>
              <a:t>- </a:t>
            </a:r>
            <a:r>
              <a:rPr lang="en-US" sz="2400" dirty="0">
                <a:latin typeface="Calibri" pitchFamily="34" charset="0"/>
                <a:cs typeface="Calibri" pitchFamily="34" charset="0"/>
              </a:rPr>
              <a:t>when ideas of freedom and openness were preferred, but there may be times when openness isn’t the best option in a relationship.</a:t>
            </a:r>
          </a:p>
          <a:p>
            <a:r>
              <a:rPr lang="en-US" sz="2400" dirty="0">
                <a:latin typeface="Calibri" pitchFamily="34" charset="0"/>
                <a:cs typeface="Calibri" pitchFamily="34" charset="0"/>
              </a:rPr>
              <a:t>The theory assumes that the ultimate goal of a relationship is intimacy when this might not always be the case.</a:t>
            </a:r>
          </a:p>
          <a:p>
            <a:r>
              <a:rPr lang="en-US" sz="2400" dirty="0">
                <a:latin typeface="Calibri" pitchFamily="34" charset="0"/>
                <a:cs typeface="Calibri" pitchFamily="34" charset="0"/>
              </a:rPr>
              <a:t>The theory places relationships in a linear structure, when some relationships might skip steps or go backwards in terms of </a:t>
            </a:r>
            <a:r>
              <a:rPr lang="en-US" sz="2400" dirty="0" smtClean="0">
                <a:latin typeface="Calibri" pitchFamily="34" charset="0"/>
                <a:cs typeface="Calibri" pitchFamily="34" charset="0"/>
              </a:rPr>
              <a:t>intimacy</a:t>
            </a:r>
            <a:endParaRPr lang="en-US" sz="2400"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smtClean="0"/>
              <a:t>Critiques</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Examples of Implication</a:t>
            </a:r>
            <a:endParaRPr lang="en-US" dirty="0"/>
          </a:p>
        </p:txBody>
      </p:sp>
      <p:pic>
        <p:nvPicPr>
          <p:cNvPr id="2050" name="Picture 2" descr="http://www.modgility.com/wp-content/uploads/2012/05/ARMANO_infographic.png"/>
          <p:cNvPicPr>
            <a:picLocks noChangeAspect="1" noChangeArrowheads="1"/>
          </p:cNvPicPr>
          <p:nvPr/>
        </p:nvPicPr>
        <p:blipFill>
          <a:blip r:embed="rId2" cstate="print"/>
          <a:srcRect/>
          <a:stretch>
            <a:fillRect/>
          </a:stretch>
        </p:blipFill>
        <p:spPr bwMode="auto">
          <a:xfrm>
            <a:off x="533400" y="1322680"/>
            <a:ext cx="8001000" cy="456377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4" descr="http://www.vanguardngr.com/wp-content/uploads/2012/02/social-media-icons.jpg"/>
          <p:cNvPicPr>
            <a:picLocks noChangeAspect="1" noChangeArrowheads="1"/>
          </p:cNvPicPr>
          <p:nvPr/>
        </p:nvPicPr>
        <p:blipFill>
          <a:blip r:embed="rId2" cstate="print"/>
          <a:srcRect/>
          <a:stretch>
            <a:fillRect/>
          </a:stretch>
        </p:blipFill>
        <p:spPr bwMode="auto">
          <a:xfrm>
            <a:off x="6762750" y="4495800"/>
            <a:ext cx="2381250" cy="2362200"/>
          </a:xfrm>
          <a:prstGeom prst="rect">
            <a:avLst/>
          </a:prstGeom>
          <a:noFill/>
        </p:spPr>
      </p:pic>
      <p:pic>
        <p:nvPicPr>
          <p:cNvPr id="40962" name="Picture 2" descr="http://www.trys.ie/wp-content/uploads/2013/06/many-thanks.jpg"/>
          <p:cNvPicPr>
            <a:picLocks noChangeAspect="1" noChangeArrowheads="1"/>
          </p:cNvPicPr>
          <p:nvPr/>
        </p:nvPicPr>
        <p:blipFill>
          <a:blip r:embed="rId3" cstate="print"/>
          <a:srcRect/>
          <a:stretch>
            <a:fillRect/>
          </a:stretch>
        </p:blipFill>
        <p:spPr bwMode="auto">
          <a:xfrm>
            <a:off x="914400" y="1676400"/>
            <a:ext cx="4644571" cy="2743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1000" y="1295400"/>
            <a:ext cx="8229600" cy="4525963"/>
          </a:xfrm>
        </p:spPr>
        <p:txBody>
          <a:bodyPr>
            <a:normAutofit fontScale="92500" lnSpcReduction="10000"/>
          </a:bodyPr>
          <a:lstStyle/>
          <a:p>
            <a:r>
              <a:rPr lang="en-US" sz="2200" dirty="0">
                <a:latin typeface="Calibri" pitchFamily="34" charset="0"/>
                <a:cs typeface="Calibri" pitchFamily="34" charset="0"/>
              </a:rPr>
              <a:t>If people define situations as real, they will be real in their consequences. </a:t>
            </a:r>
            <a:r>
              <a:rPr lang="en-US" sz="2200" dirty="0">
                <a:latin typeface="Calibri" pitchFamily="34" charset="0"/>
                <a:cs typeface="Calibri" pitchFamily="34" charset="0"/>
              </a:rPr>
              <a:t> </a:t>
            </a:r>
            <a:endParaRPr lang="en-US" sz="2200" dirty="0">
              <a:latin typeface="Calibri" pitchFamily="34" charset="0"/>
              <a:cs typeface="Calibri" pitchFamily="34" charset="0"/>
            </a:endParaRPr>
          </a:p>
          <a:p>
            <a:r>
              <a:rPr lang="en-US" sz="2200" dirty="0">
                <a:latin typeface="Calibri" pitchFamily="34" charset="0"/>
                <a:cs typeface="Calibri" pitchFamily="34" charset="0"/>
              </a:rPr>
              <a:t>Social facts do not have any inherent meaning other than that which humans attribute to them</a:t>
            </a:r>
            <a:r>
              <a:rPr lang="en-US" sz="2200" dirty="0">
                <a:latin typeface="Calibri" pitchFamily="34" charset="0"/>
                <a:cs typeface="Calibri" pitchFamily="34" charset="0"/>
              </a:rPr>
              <a:t>.</a:t>
            </a:r>
          </a:p>
          <a:p>
            <a:r>
              <a:rPr lang="en-US" sz="2200" dirty="0">
                <a:latin typeface="Calibri" pitchFamily="34" charset="0"/>
                <a:cs typeface="Calibri" pitchFamily="34" charset="0"/>
              </a:rPr>
              <a:t>Social exchange theory suggests that we essentially take the benefits and minus the costs in order to determine how much a relationship is worth. Positive relationships are those in which the benefits outweigh the costs, while negative relationships occur when the costs are greater than the </a:t>
            </a:r>
            <a:r>
              <a:rPr lang="en-US" sz="2200" dirty="0">
                <a:latin typeface="Calibri" pitchFamily="34" charset="0"/>
                <a:cs typeface="Calibri" pitchFamily="34" charset="0"/>
              </a:rPr>
              <a:t>benefit</a:t>
            </a:r>
          </a:p>
          <a:p>
            <a:r>
              <a:rPr lang="en-US" sz="2200" dirty="0">
                <a:latin typeface="Calibri" pitchFamily="34" charset="0"/>
                <a:cs typeface="Calibri" pitchFamily="34" charset="0"/>
              </a:rPr>
              <a:t>social exchange as the exchange of activity, tangible or intangible, and more or less rewarding or costly, between at least two persons – George Homan – 1958</a:t>
            </a:r>
          </a:p>
          <a:p>
            <a:r>
              <a:rPr lang="en-GB" sz="2200" dirty="0">
                <a:latin typeface="Calibri" pitchFamily="34" charset="0"/>
                <a:cs typeface="Calibri" pitchFamily="34" charset="0"/>
              </a:rPr>
              <a:t>All behaviour is a series of exchanges. Individuals want to maximise rewards and minimise costs.</a:t>
            </a:r>
          </a:p>
          <a:p>
            <a:r>
              <a:rPr lang="en-GB" sz="2200" dirty="0" smtClean="0">
                <a:latin typeface="Calibri" pitchFamily="34" charset="0"/>
                <a:cs typeface="Calibri" pitchFamily="34" charset="0"/>
              </a:rPr>
              <a:t>If </a:t>
            </a:r>
            <a:r>
              <a:rPr lang="en-GB" sz="2200" dirty="0">
                <a:latin typeface="Calibri" pitchFamily="34" charset="0"/>
                <a:cs typeface="Calibri" pitchFamily="34" charset="0"/>
              </a:rPr>
              <a:t>a relationship is to be successful then both parties are expected to give and take in equal proportions. </a:t>
            </a:r>
            <a:endParaRPr lang="en-GB" sz="2200" dirty="0">
              <a:latin typeface="Calibri" pitchFamily="34" charset="0"/>
              <a:cs typeface="Calibri" pitchFamily="34" charset="0"/>
            </a:endParaRPr>
          </a:p>
          <a:p>
            <a:endParaRPr lang="en-US" sz="2400" dirty="0" smtClean="0">
              <a:solidFill>
                <a:srgbClr val="002060"/>
              </a:solidFill>
              <a:latin typeface="Calibri" pitchFamily="34" charset="0"/>
              <a:cs typeface="Calibri" pitchFamily="34" charset="0"/>
            </a:endParaRPr>
          </a:p>
        </p:txBody>
      </p:sp>
      <p:sp>
        <p:nvSpPr>
          <p:cNvPr id="10242" name="Rectangle 2"/>
          <p:cNvSpPr>
            <a:spLocks noGrp="1" noChangeArrowheads="1"/>
          </p:cNvSpPr>
          <p:nvPr>
            <p:ph type="title"/>
          </p:nvPr>
        </p:nvSpPr>
        <p:spPr>
          <a:xfrm>
            <a:off x="457200" y="274638"/>
            <a:ext cx="8229600" cy="868362"/>
          </a:xfrm>
        </p:spPr>
        <p:txBody>
          <a:bodyPr>
            <a:normAutofit/>
          </a:bodyPr>
          <a:lstStyle/>
          <a:p>
            <a:r>
              <a:rPr lang="en-US" sz="3600" dirty="0"/>
              <a:t>General </a:t>
            </a:r>
            <a:r>
              <a:rPr lang="en-US" sz="3600" dirty="0" smtClean="0"/>
              <a:t>Assumptions</a:t>
            </a:r>
            <a:endParaRPr lang="en-US" sz="36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Autofit/>
          </a:bodyPr>
          <a:lstStyle/>
          <a:p>
            <a:r>
              <a:rPr lang="en-US" sz="2200" dirty="0">
                <a:latin typeface="Calibri" pitchFamily="34" charset="0"/>
                <a:cs typeface="Calibri" pitchFamily="34" charset="0"/>
              </a:rPr>
              <a:t>Social exchange theory was introduced in 1958 by the sociologist George </a:t>
            </a:r>
            <a:r>
              <a:rPr lang="en-US" sz="2200" dirty="0" err="1">
                <a:latin typeface="Calibri" pitchFamily="34" charset="0"/>
                <a:cs typeface="Calibri" pitchFamily="34" charset="0"/>
              </a:rPr>
              <a:t>Homans</a:t>
            </a:r>
            <a:r>
              <a:rPr lang="en-US" sz="2200" dirty="0">
                <a:latin typeface="Calibri" pitchFamily="34" charset="0"/>
                <a:cs typeface="Calibri" pitchFamily="34" charset="0"/>
              </a:rPr>
              <a:t> with the publication of his work "Social Behavior as </a:t>
            </a:r>
            <a:r>
              <a:rPr lang="en-US" sz="2200" dirty="0" smtClean="0">
                <a:latin typeface="Calibri" pitchFamily="34" charset="0"/>
                <a:cs typeface="Calibri" pitchFamily="34" charset="0"/>
              </a:rPr>
              <a:t>Exchange“</a:t>
            </a:r>
          </a:p>
          <a:p>
            <a:r>
              <a:rPr lang="en-US" sz="2200" dirty="0">
                <a:latin typeface="Calibri" pitchFamily="34" charset="0"/>
                <a:cs typeface="Calibri" pitchFamily="34" charset="0"/>
              </a:rPr>
              <a:t>After </a:t>
            </a:r>
            <a:r>
              <a:rPr lang="en-US" sz="2200" dirty="0" err="1">
                <a:latin typeface="Calibri" pitchFamily="34" charset="0"/>
                <a:cs typeface="Calibri" pitchFamily="34" charset="0"/>
              </a:rPr>
              <a:t>Homans</a:t>
            </a:r>
            <a:r>
              <a:rPr lang="en-US" sz="2200" dirty="0">
                <a:latin typeface="Calibri" pitchFamily="34" charset="0"/>
                <a:cs typeface="Calibri" pitchFamily="34" charset="0"/>
              </a:rPr>
              <a:t> founded the theory, other theorists continued to write about it, particularly Peter M. </a:t>
            </a:r>
            <a:r>
              <a:rPr lang="en-US" sz="2200" dirty="0" err="1">
                <a:latin typeface="Calibri" pitchFamily="34" charset="0"/>
                <a:cs typeface="Calibri" pitchFamily="34" charset="0"/>
              </a:rPr>
              <a:t>Blau</a:t>
            </a:r>
            <a:r>
              <a:rPr lang="en-US" sz="2200" dirty="0">
                <a:latin typeface="Calibri" pitchFamily="34" charset="0"/>
                <a:cs typeface="Calibri" pitchFamily="34" charset="0"/>
              </a:rPr>
              <a:t> and Richard M. Emerson, who in addition to </a:t>
            </a:r>
            <a:r>
              <a:rPr lang="en-US" sz="2200" dirty="0" err="1">
                <a:latin typeface="Calibri" pitchFamily="34" charset="0"/>
                <a:cs typeface="Calibri" pitchFamily="34" charset="0"/>
              </a:rPr>
              <a:t>Homans</a:t>
            </a:r>
            <a:r>
              <a:rPr lang="en-US" sz="2200" dirty="0">
                <a:latin typeface="Calibri" pitchFamily="34" charset="0"/>
                <a:cs typeface="Calibri" pitchFamily="34" charset="0"/>
              </a:rPr>
              <a:t> are generally thought of as the major developers of the exchange perspective within </a:t>
            </a:r>
            <a:r>
              <a:rPr lang="en-US" sz="2200" dirty="0" smtClean="0">
                <a:latin typeface="Calibri" pitchFamily="34" charset="0"/>
                <a:cs typeface="Calibri" pitchFamily="34" charset="0"/>
              </a:rPr>
              <a:t>sociology</a:t>
            </a:r>
          </a:p>
          <a:p>
            <a:r>
              <a:rPr lang="en-US" sz="2200" dirty="0">
                <a:latin typeface="Calibri" pitchFamily="34" charset="0"/>
                <a:cs typeface="Calibri" pitchFamily="34" charset="0"/>
              </a:rPr>
              <a:t>Peter </a:t>
            </a:r>
            <a:r>
              <a:rPr lang="en-US" sz="2200" dirty="0" err="1" smtClean="0">
                <a:latin typeface="Calibri" pitchFamily="34" charset="0"/>
                <a:cs typeface="Calibri" pitchFamily="34" charset="0"/>
              </a:rPr>
              <a:t>Blau</a:t>
            </a:r>
            <a:r>
              <a:rPr lang="en-US" sz="2200" dirty="0" smtClean="0">
                <a:latin typeface="Calibri" pitchFamily="34" charset="0"/>
                <a:cs typeface="Calibri" pitchFamily="34" charset="0"/>
              </a:rPr>
              <a:t> - </a:t>
            </a:r>
            <a:r>
              <a:rPr lang="en-US" sz="2200" dirty="0">
                <a:latin typeface="Calibri" pitchFamily="34" charset="0"/>
                <a:cs typeface="Calibri" pitchFamily="34" charset="0"/>
              </a:rPr>
              <a:t>social exchange theory more towards the economic and utilitarian perspective, whereas </a:t>
            </a:r>
            <a:r>
              <a:rPr lang="en-US" sz="2200" dirty="0" err="1">
                <a:latin typeface="Calibri" pitchFamily="34" charset="0"/>
                <a:cs typeface="Calibri" pitchFamily="34" charset="0"/>
              </a:rPr>
              <a:t>Homans</a:t>
            </a:r>
            <a:r>
              <a:rPr lang="en-US" sz="2200" dirty="0">
                <a:latin typeface="Calibri" pitchFamily="34" charset="0"/>
                <a:cs typeface="Calibri" pitchFamily="34" charset="0"/>
              </a:rPr>
              <a:t> focused on reinforcement principles which presuppose individuals base their next social move on past </a:t>
            </a:r>
            <a:r>
              <a:rPr lang="en-US" sz="2200" dirty="0" smtClean="0">
                <a:latin typeface="Calibri" pitchFamily="34" charset="0"/>
                <a:cs typeface="Calibri" pitchFamily="34" charset="0"/>
              </a:rPr>
              <a:t>experiences. </a:t>
            </a:r>
          </a:p>
          <a:p>
            <a:r>
              <a:rPr lang="en-US" sz="2200" dirty="0" err="1" smtClean="0">
                <a:latin typeface="Calibri" pitchFamily="34" charset="0"/>
                <a:cs typeface="Calibri" pitchFamily="34" charset="0"/>
              </a:rPr>
              <a:t>Blau</a:t>
            </a:r>
            <a:r>
              <a:rPr lang="en-US" sz="2200" dirty="0" smtClean="0">
                <a:latin typeface="Calibri" pitchFamily="34" charset="0"/>
                <a:cs typeface="Calibri" pitchFamily="34" charset="0"/>
              </a:rPr>
              <a:t> </a:t>
            </a:r>
            <a:r>
              <a:rPr lang="en-US" sz="2200" dirty="0">
                <a:latin typeface="Calibri" pitchFamily="34" charset="0"/>
                <a:cs typeface="Calibri" pitchFamily="34" charset="0"/>
              </a:rPr>
              <a:t>felt that if individuals focused too much on the psychological concepts within the theory, they would refrain from learning the developing aspects of social exchange</a:t>
            </a:r>
          </a:p>
        </p:txBody>
      </p:sp>
      <p:sp>
        <p:nvSpPr>
          <p:cNvPr id="2" name="Title 1"/>
          <p:cNvSpPr>
            <a:spLocks noGrp="1"/>
          </p:cNvSpPr>
          <p:nvPr>
            <p:ph type="title"/>
          </p:nvPr>
        </p:nvSpPr>
        <p:spPr/>
        <p:txBody>
          <a:bodyPr>
            <a:normAutofit/>
          </a:bodyPr>
          <a:lstStyle/>
          <a:p>
            <a:r>
              <a:rPr lang="en-US" dirty="0" smtClean="0"/>
              <a:t>History</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39938" name="Picture 2" descr="http://image.slidesharecdn.com/slidekami-141029233839-conversion-gate02/95/the-relationship-between-psychology-communication-and-social-exchange-13-638.jpg?cb=1414626099"/>
          <p:cNvPicPr>
            <a:picLocks noChangeAspect="1" noChangeArrowheads="1"/>
          </p:cNvPicPr>
          <p:nvPr/>
        </p:nvPicPr>
        <p:blipFill>
          <a:blip r:embed="rId2" cstate="print"/>
          <a:srcRect l="36364" t="7940"/>
          <a:stretch>
            <a:fillRect/>
          </a:stretch>
        </p:blipFill>
        <p:spPr bwMode="auto">
          <a:xfrm>
            <a:off x="3223765" y="990600"/>
            <a:ext cx="5920235" cy="5409872"/>
          </a:xfrm>
          <a:prstGeom prst="rect">
            <a:avLst/>
          </a:prstGeom>
          <a:noFill/>
        </p:spPr>
      </p:pic>
      <p:sp>
        <p:nvSpPr>
          <p:cNvPr id="6" name="TextBox 5"/>
          <p:cNvSpPr txBox="1"/>
          <p:nvPr/>
        </p:nvSpPr>
        <p:spPr>
          <a:xfrm>
            <a:off x="304800" y="1295400"/>
            <a:ext cx="2895600" cy="2554545"/>
          </a:xfrm>
          <a:prstGeom prst="rect">
            <a:avLst/>
          </a:prstGeom>
          <a:noFill/>
          <a:ln>
            <a:solidFill>
              <a:schemeClr val="accent1"/>
            </a:solidFill>
          </a:ln>
        </p:spPr>
        <p:txBody>
          <a:bodyPr wrap="square" rtlCol="0">
            <a:spAutoFit/>
          </a:bodyPr>
          <a:lstStyle/>
          <a:p>
            <a:r>
              <a:rPr lang="en-US" sz="2000" dirty="0" smtClean="0">
                <a:latin typeface="Calibri" pitchFamily="34" charset="0"/>
                <a:cs typeface="Calibri" pitchFamily="34" charset="0"/>
              </a:rPr>
              <a:t>Social exchange theory was introduced in 1958 by the sociologist George </a:t>
            </a:r>
            <a:r>
              <a:rPr lang="en-US" sz="2000" dirty="0" err="1" smtClean="0">
                <a:latin typeface="Calibri" pitchFamily="34" charset="0"/>
                <a:cs typeface="Calibri" pitchFamily="34" charset="0"/>
              </a:rPr>
              <a:t>Homans</a:t>
            </a:r>
            <a:r>
              <a:rPr lang="en-US" sz="2000" dirty="0" smtClean="0">
                <a:latin typeface="Calibri" pitchFamily="34" charset="0"/>
                <a:cs typeface="Calibri" pitchFamily="34" charset="0"/>
              </a:rPr>
              <a:t> with the publication of his work "Social Behavior as Exchange“</a:t>
            </a:r>
          </a:p>
          <a:p>
            <a:endParaRPr lang="en-US"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latin typeface="Calibri" pitchFamily="34" charset="0"/>
                <a:cs typeface="Calibri" pitchFamily="34" charset="0"/>
              </a:rPr>
              <a:t>Self-interest and interdependence are central properties of social </a:t>
            </a:r>
            <a:r>
              <a:rPr lang="en-US" dirty="0" smtClean="0">
                <a:latin typeface="Calibri" pitchFamily="34" charset="0"/>
                <a:cs typeface="Calibri" pitchFamily="34" charset="0"/>
              </a:rPr>
              <a:t>exchange</a:t>
            </a:r>
          </a:p>
          <a:p>
            <a:r>
              <a:rPr lang="en-US" dirty="0" err="1">
                <a:latin typeface="Calibri" pitchFamily="34" charset="0"/>
                <a:cs typeface="Calibri" pitchFamily="34" charset="0"/>
              </a:rPr>
              <a:t>Homans</a:t>
            </a:r>
            <a:r>
              <a:rPr lang="en-US" dirty="0">
                <a:latin typeface="Calibri" pitchFamily="34" charset="0"/>
                <a:cs typeface="Calibri" pitchFamily="34" charset="0"/>
              </a:rPr>
              <a:t> uses the concepts of individualism to explain exchange processes. To him, the meaning of individual self-interest is a combination of economic and psychological </a:t>
            </a:r>
            <a:r>
              <a:rPr lang="en-US" dirty="0" smtClean="0">
                <a:latin typeface="Calibri" pitchFamily="34" charset="0"/>
                <a:cs typeface="Calibri" pitchFamily="34" charset="0"/>
              </a:rPr>
              <a:t>needs</a:t>
            </a:r>
          </a:p>
          <a:p>
            <a:r>
              <a:rPr lang="en-US" dirty="0">
                <a:latin typeface="Calibri" pitchFamily="34" charset="0"/>
                <a:cs typeface="Calibri" pitchFamily="34" charset="0"/>
              </a:rPr>
              <a:t>Fulfilling self-interest is often common within the economic realm of the social exchange theory where competition and greed can be </a:t>
            </a:r>
            <a:r>
              <a:rPr lang="en-US" dirty="0" smtClean="0">
                <a:latin typeface="Calibri" pitchFamily="34" charset="0"/>
                <a:cs typeface="Calibri" pitchFamily="34" charset="0"/>
              </a:rPr>
              <a:t>common</a:t>
            </a:r>
          </a:p>
          <a:p>
            <a:r>
              <a:rPr lang="en-US" dirty="0">
                <a:latin typeface="Calibri" pitchFamily="34" charset="0"/>
                <a:cs typeface="Calibri" pitchFamily="34" charset="0"/>
              </a:rPr>
              <a:t> In social exchange, self-interest is not a negative thing; rather, when self-interest is recognized, it will act as the guiding force of interpersonal relationships for the advancement of both parties’ self-interest" — Michael </a:t>
            </a:r>
            <a:r>
              <a:rPr lang="en-US" dirty="0" err="1">
                <a:latin typeface="Calibri" pitchFamily="34" charset="0"/>
                <a:cs typeface="Calibri" pitchFamily="34" charset="0"/>
              </a:rPr>
              <a:t>Roloff</a:t>
            </a:r>
            <a:r>
              <a:rPr lang="en-US" dirty="0">
                <a:latin typeface="Calibri" pitchFamily="34" charset="0"/>
                <a:cs typeface="Calibri" pitchFamily="34" charset="0"/>
              </a:rPr>
              <a:t> (1981)</a:t>
            </a:r>
          </a:p>
        </p:txBody>
      </p:sp>
      <p:sp>
        <p:nvSpPr>
          <p:cNvPr id="2" name="Title 1"/>
          <p:cNvSpPr>
            <a:spLocks noGrp="1"/>
          </p:cNvSpPr>
          <p:nvPr>
            <p:ph type="title"/>
          </p:nvPr>
        </p:nvSpPr>
        <p:spPr/>
        <p:txBody>
          <a:bodyPr>
            <a:normAutofit fontScale="90000"/>
          </a:bodyPr>
          <a:lstStyle/>
          <a:p>
            <a:r>
              <a:rPr lang="en-US" dirty="0"/>
              <a:t>Self-interest and </a:t>
            </a:r>
            <a:r>
              <a:rPr lang="en-US" dirty="0" smtClean="0"/>
              <a:t>Interdependence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latin typeface="Calibri" pitchFamily="34" charset="0"/>
                <a:cs typeface="Calibri" pitchFamily="34" charset="0"/>
              </a:rPr>
              <a:t>Exchange </a:t>
            </a:r>
            <a:r>
              <a:rPr lang="en-US" dirty="0">
                <a:latin typeface="Calibri" pitchFamily="34" charset="0"/>
                <a:cs typeface="Calibri" pitchFamily="34" charset="0"/>
              </a:rPr>
              <a:t>as a social behavior that may result in both economic and social </a:t>
            </a:r>
            <a:r>
              <a:rPr lang="en-US" dirty="0" smtClean="0">
                <a:latin typeface="Calibri" pitchFamily="34" charset="0"/>
                <a:cs typeface="Calibri" pitchFamily="34" charset="0"/>
              </a:rPr>
              <a:t>outcomes</a:t>
            </a:r>
          </a:p>
          <a:p>
            <a:r>
              <a:rPr lang="en-US" dirty="0" smtClean="0">
                <a:latin typeface="Calibri" pitchFamily="34" charset="0"/>
                <a:cs typeface="Calibri" pitchFamily="34" charset="0"/>
              </a:rPr>
              <a:t>Generally </a:t>
            </a:r>
            <a:r>
              <a:rPr lang="en-US" dirty="0">
                <a:latin typeface="Calibri" pitchFamily="34" charset="0"/>
                <a:cs typeface="Calibri" pitchFamily="34" charset="0"/>
              </a:rPr>
              <a:t>analyzed by comparing human interactions with the </a:t>
            </a:r>
            <a:r>
              <a:rPr lang="en-US" dirty="0" smtClean="0">
                <a:latin typeface="Calibri" pitchFamily="34" charset="0"/>
                <a:cs typeface="Calibri" pitchFamily="34" charset="0"/>
              </a:rPr>
              <a:t>marketplace</a:t>
            </a:r>
          </a:p>
          <a:p>
            <a:r>
              <a:rPr lang="en-US" dirty="0" smtClean="0">
                <a:latin typeface="Calibri" pitchFamily="34" charset="0"/>
                <a:cs typeface="Calibri" pitchFamily="34" charset="0"/>
              </a:rPr>
              <a:t>Every </a:t>
            </a:r>
            <a:r>
              <a:rPr lang="en-US" dirty="0">
                <a:latin typeface="Calibri" pitchFamily="34" charset="0"/>
                <a:cs typeface="Calibri" pitchFamily="34" charset="0"/>
              </a:rPr>
              <a:t>individual is trying to maximize his wins. </a:t>
            </a:r>
            <a:r>
              <a:rPr lang="en-US" dirty="0" smtClean="0">
                <a:latin typeface="Calibri" pitchFamily="34" charset="0"/>
                <a:cs typeface="Calibri" pitchFamily="34" charset="0"/>
              </a:rPr>
              <a:t>Once </a:t>
            </a:r>
            <a:r>
              <a:rPr lang="en-US" dirty="0">
                <a:latin typeface="Calibri" pitchFamily="34" charset="0"/>
                <a:cs typeface="Calibri" pitchFamily="34" charset="0"/>
              </a:rPr>
              <a:t>this concept is understood, it is possible to observe social exchanges everywhere, not only in market relations, but also in other social relations like </a:t>
            </a:r>
            <a:r>
              <a:rPr lang="en-US" dirty="0" smtClean="0">
                <a:latin typeface="Calibri" pitchFamily="34" charset="0"/>
                <a:cs typeface="Calibri" pitchFamily="34" charset="0"/>
              </a:rPr>
              <a:t>friendship.</a:t>
            </a:r>
          </a:p>
          <a:p>
            <a:r>
              <a:rPr lang="en-US" dirty="0" smtClean="0">
                <a:latin typeface="Calibri" pitchFamily="34" charset="0"/>
                <a:cs typeface="Calibri" pitchFamily="34" charset="0"/>
              </a:rPr>
              <a:t>The process </a:t>
            </a:r>
            <a:r>
              <a:rPr lang="en-US" dirty="0">
                <a:latin typeface="Calibri" pitchFamily="34" charset="0"/>
                <a:cs typeface="Calibri" pitchFamily="34" charset="0"/>
              </a:rPr>
              <a:t>brings satisfaction when people receive fair returns for their expenditures. The major difference between social and economic exchange is the nature of the exchange between parties. Neoclassic economic theory views the actor as dealing not with another actor but with a market and environmental parameters, such as market </a:t>
            </a:r>
            <a:r>
              <a:rPr lang="en-US" dirty="0" smtClean="0">
                <a:latin typeface="Calibri" pitchFamily="34" charset="0"/>
                <a:cs typeface="Calibri" pitchFamily="34" charset="0"/>
              </a:rPr>
              <a:t>price</a:t>
            </a:r>
          </a:p>
          <a:p>
            <a:r>
              <a:rPr lang="en-US" dirty="0" smtClean="0">
                <a:latin typeface="Calibri" pitchFamily="34" charset="0"/>
                <a:cs typeface="Calibri" pitchFamily="34" charset="0"/>
              </a:rPr>
              <a:t>Social </a:t>
            </a:r>
            <a:r>
              <a:rPr lang="en-US" dirty="0">
                <a:latin typeface="Calibri" pitchFamily="34" charset="0"/>
                <a:cs typeface="Calibri" pitchFamily="34" charset="0"/>
              </a:rPr>
              <a:t>exchanges involve a connection with another person; involve trust and not legal obligations; are more flexible; and rarely involve explicit bargaining</a:t>
            </a:r>
          </a:p>
        </p:txBody>
      </p:sp>
      <p:sp>
        <p:nvSpPr>
          <p:cNvPr id="2" name="Title 1"/>
          <p:cNvSpPr>
            <a:spLocks noGrp="1"/>
          </p:cNvSpPr>
          <p:nvPr>
            <p:ph type="title"/>
          </p:nvPr>
        </p:nvSpPr>
        <p:spPr/>
        <p:txBody>
          <a:bodyPr>
            <a:normAutofit/>
          </a:bodyPr>
          <a:lstStyle/>
          <a:p>
            <a:r>
              <a:rPr lang="en-US" dirty="0"/>
              <a:t>Basic </a:t>
            </a:r>
            <a:r>
              <a:rPr lang="en-US" dirty="0" smtClean="0"/>
              <a:t>concepts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915400" cy="4876800"/>
          </a:xfrm>
        </p:spPr>
        <p:txBody>
          <a:bodyPr>
            <a:noAutofit/>
          </a:bodyPr>
          <a:lstStyle/>
          <a:p>
            <a:r>
              <a:rPr lang="en-US" sz="2000" b="1" dirty="0"/>
              <a:t>Cost and rewards</a:t>
            </a:r>
          </a:p>
          <a:p>
            <a:pPr lvl="1"/>
            <a:r>
              <a:rPr lang="en-US" sz="2000" dirty="0"/>
              <a:t>social exchange models assume that rewards and costs drive relationship </a:t>
            </a:r>
            <a:r>
              <a:rPr lang="en-US" sz="2000" dirty="0" smtClean="0"/>
              <a:t>decisions</a:t>
            </a:r>
          </a:p>
          <a:p>
            <a:r>
              <a:rPr lang="en-US" sz="2000" dirty="0" smtClean="0"/>
              <a:t>Both </a:t>
            </a:r>
            <a:r>
              <a:rPr lang="en-US" sz="2000" dirty="0"/>
              <a:t>parties in a social exchange take responsibility for one another and depend on each other. The elements of relational life include</a:t>
            </a:r>
            <a:r>
              <a:rPr lang="en-US" sz="2000" dirty="0" smtClean="0"/>
              <a:t>:</a:t>
            </a:r>
          </a:p>
          <a:p>
            <a:pPr lvl="1"/>
            <a:r>
              <a:rPr lang="en-US" sz="2000" b="1" dirty="0"/>
              <a:t>Costs</a:t>
            </a:r>
            <a:r>
              <a:rPr lang="en-US" sz="2000" dirty="0"/>
              <a:t> are the elements of relational life that have negative value to a person, such as the effort put into a relationship and the negatives of a </a:t>
            </a:r>
            <a:r>
              <a:rPr lang="en-US" sz="2000" dirty="0" smtClean="0"/>
              <a:t>partner-</a:t>
            </a:r>
            <a:r>
              <a:rPr lang="en-US" sz="2000" dirty="0"/>
              <a:t> (Costs can be time, money, effort etc</a:t>
            </a:r>
            <a:r>
              <a:rPr lang="en-US" sz="2000" dirty="0" smtClean="0"/>
              <a:t>.)</a:t>
            </a:r>
          </a:p>
          <a:p>
            <a:pPr lvl="1"/>
            <a:r>
              <a:rPr lang="en-US" sz="2000" b="1" dirty="0"/>
              <a:t>Rewards</a:t>
            </a:r>
            <a:r>
              <a:rPr lang="en-US" sz="2000" dirty="0"/>
              <a:t> are the elements of a relationship that have positive value. (Rewards can be sense of acceptance, support, and companionship etc</a:t>
            </a:r>
            <a:r>
              <a:rPr lang="en-US" sz="2000" dirty="0" smtClean="0"/>
              <a:t>.)</a:t>
            </a:r>
          </a:p>
          <a:p>
            <a:pPr lvl="1"/>
            <a:r>
              <a:rPr lang="en-US" sz="2000" dirty="0"/>
              <a:t>Worth = Rewards – </a:t>
            </a:r>
            <a:r>
              <a:rPr lang="en-US" sz="2000" dirty="0" smtClean="0"/>
              <a:t>Costs </a:t>
            </a:r>
          </a:p>
          <a:p>
            <a:pPr lvl="1"/>
            <a:r>
              <a:rPr lang="en-US" sz="2000" dirty="0" smtClean="0"/>
              <a:t>If </a:t>
            </a:r>
            <a:r>
              <a:rPr lang="en-US" sz="2000" dirty="0"/>
              <a:t>worth is a positive number, it is a positive </a:t>
            </a:r>
            <a:r>
              <a:rPr lang="en-US" sz="2000" dirty="0" smtClean="0"/>
              <a:t>relationship, </a:t>
            </a:r>
            <a:r>
              <a:rPr lang="en-US" sz="2000" dirty="0"/>
              <a:t>a negative number indicates a negative </a:t>
            </a:r>
            <a:r>
              <a:rPr lang="en-US" sz="2000" dirty="0" smtClean="0"/>
              <a:t>relationship</a:t>
            </a:r>
          </a:p>
        </p:txBody>
      </p:sp>
      <p:sp>
        <p:nvSpPr>
          <p:cNvPr id="2" name="Title 1"/>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2023872"/>
          </a:xfrm>
        </p:spPr>
        <p:txBody>
          <a:bodyPr>
            <a:normAutofit/>
          </a:bodyPr>
          <a:lstStyle/>
          <a:p>
            <a:r>
              <a:rPr lang="en-US" sz="2400" dirty="0" smtClean="0">
                <a:latin typeface="Calibri" pitchFamily="34" charset="0"/>
                <a:cs typeface="Calibri" pitchFamily="34" charset="0"/>
              </a:rPr>
              <a:t>Positive relationships are expected to endure, whereas negative relationships will probably terminate. Mutual relationship satisfaction ensures relationship stability</a:t>
            </a:r>
          </a:p>
          <a:p>
            <a:r>
              <a:rPr lang="en-US" sz="2400" dirty="0" smtClean="0">
                <a:latin typeface="Calibri" pitchFamily="34" charset="0"/>
                <a:cs typeface="Calibri" pitchFamily="34" charset="0"/>
              </a:rPr>
              <a:t>Outcome = Rewards – </a:t>
            </a:r>
            <a:r>
              <a:rPr lang="en-US" sz="2400" dirty="0" smtClean="0">
                <a:latin typeface="Calibri" pitchFamily="34" charset="0"/>
                <a:cs typeface="Calibri" pitchFamily="34" charset="0"/>
              </a:rPr>
              <a:t>Costs</a:t>
            </a:r>
            <a:endParaRPr lang="en-US" sz="2400" dirty="0" smtClean="0">
              <a:latin typeface="Calibri" pitchFamily="34" charset="0"/>
              <a:cs typeface="Calibri" pitchFamily="34" charset="0"/>
            </a:endParaRPr>
          </a:p>
        </p:txBody>
      </p:sp>
      <p:sp>
        <p:nvSpPr>
          <p:cNvPr id="2" name="Title 1"/>
          <p:cNvSpPr>
            <a:spLocks noGrp="1"/>
          </p:cNvSpPr>
          <p:nvPr>
            <p:ph type="title"/>
          </p:nvPr>
        </p:nvSpPr>
        <p:spPr/>
        <p:txBody>
          <a:bodyPr/>
          <a:lstStyle/>
          <a:p>
            <a:endParaRPr lang="en-US"/>
          </a:p>
        </p:txBody>
      </p:sp>
      <p:pic>
        <p:nvPicPr>
          <p:cNvPr id="32770" name="Picture 2" descr="https://lh6.googleusercontent.com/-iaNnrw9jtx0/TW3flHrUWrI/AAAAAAAAANo/uvp5ySqk8Gw/s1600/Social+exchange.jpg"/>
          <p:cNvPicPr>
            <a:picLocks noChangeAspect="1" noChangeArrowheads="1"/>
          </p:cNvPicPr>
          <p:nvPr/>
        </p:nvPicPr>
        <p:blipFill>
          <a:blip r:embed="rId2" cstate="print"/>
          <a:srcRect/>
          <a:stretch>
            <a:fillRect/>
          </a:stretch>
        </p:blipFill>
        <p:spPr bwMode="auto">
          <a:xfrm>
            <a:off x="3048000" y="3581400"/>
            <a:ext cx="5029200" cy="2514600"/>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TotalTime>
  <Words>1467</Words>
  <Application>Microsoft Office PowerPoint</Application>
  <PresentationFormat>On-screen Show (4:3)</PresentationFormat>
  <Paragraphs>132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Social Exchange Theory</vt:lpstr>
      <vt:lpstr>Definition</vt:lpstr>
      <vt:lpstr>General Assumptions</vt:lpstr>
      <vt:lpstr>History</vt:lpstr>
      <vt:lpstr>Slide 5</vt:lpstr>
      <vt:lpstr>Self-interest and Interdependence</vt:lpstr>
      <vt:lpstr>Basic concepts</vt:lpstr>
      <vt:lpstr>Slide 8</vt:lpstr>
      <vt:lpstr>Slide 9</vt:lpstr>
      <vt:lpstr>Human Behavior</vt:lpstr>
      <vt:lpstr>The Group System</vt:lpstr>
      <vt:lpstr>Power and Authority</vt:lpstr>
      <vt:lpstr>Elements of Social Exchange Theory Thibaut &amp; Kelley (1959) &amp; Homans (1961) </vt:lpstr>
      <vt:lpstr>Perceived Profit</vt:lpstr>
      <vt:lpstr>Rewards</vt:lpstr>
      <vt:lpstr>Reward Problematics</vt:lpstr>
      <vt:lpstr>Costs</vt:lpstr>
      <vt:lpstr>Slide 18</vt:lpstr>
      <vt:lpstr>Slide 19</vt:lpstr>
      <vt:lpstr>Slide 20</vt:lpstr>
      <vt:lpstr>Achieving Balance</vt:lpstr>
      <vt:lpstr>Homans's theoretical propositions</vt:lpstr>
      <vt:lpstr>Slide 23</vt:lpstr>
      <vt:lpstr>Modes of exchange</vt:lpstr>
      <vt:lpstr>Critiques</vt:lpstr>
      <vt:lpstr>Examples of Implication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Rafiq</dc:creator>
  <cp:lastModifiedBy>Rafiq</cp:lastModifiedBy>
  <cp:revision>18</cp:revision>
  <dcterms:created xsi:type="dcterms:W3CDTF">2015-05-30T03:13:53Z</dcterms:created>
  <dcterms:modified xsi:type="dcterms:W3CDTF">2015-05-30T05:36:23Z</dcterms:modified>
</cp:coreProperties>
</file>