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335" r:id="rId2"/>
    <p:sldId id="310" r:id="rId3"/>
    <p:sldId id="331" r:id="rId4"/>
    <p:sldId id="311" r:id="rId5"/>
    <p:sldId id="333" r:id="rId6"/>
    <p:sldId id="324" r:id="rId7"/>
    <p:sldId id="298" r:id="rId8"/>
    <p:sldId id="294" r:id="rId9"/>
    <p:sldId id="290" r:id="rId10"/>
    <p:sldId id="334" r:id="rId11"/>
    <p:sldId id="301" r:id="rId12"/>
    <p:sldId id="302" r:id="rId13"/>
    <p:sldId id="259" r:id="rId14"/>
    <p:sldId id="330" r:id="rId15"/>
    <p:sldId id="260" r:id="rId16"/>
    <p:sldId id="304" r:id="rId17"/>
    <p:sldId id="261" r:id="rId18"/>
    <p:sldId id="264" r:id="rId19"/>
    <p:sldId id="332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FFFF"/>
    <a:srgbClr val="FFFFCC"/>
    <a:srgbClr val="7BA5A7"/>
    <a:srgbClr val="00CC99"/>
    <a:srgbClr val="CCCCFF"/>
    <a:srgbClr val="F8F8F8"/>
    <a:srgbClr val="DDDDDD"/>
    <a:srgbClr val="010F04"/>
    <a:srgbClr val="B3A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210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5574E-0C15-47B0-977B-EA90934DE7E9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E0144-56D9-4431-ADA6-777DF4A25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7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92F9F-43ED-4464-995A-51F5B53A16C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24949-1D9C-4CA7-A5A1-A29F1F4E82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4949-1D9C-4CA7-A5A1-A29F1F4E823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4949-1D9C-4CA7-A5A1-A29F1F4E823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5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4949-1D9C-4CA7-A5A1-A29F1F4E823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5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4949-1D9C-4CA7-A5A1-A29F1F4E823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5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4949-1D9C-4CA7-A5A1-A29F1F4E823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5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24949-1D9C-4CA7-A5A1-A29F1F4E82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4C099304-605D-4790-ACAC-37F5B4552627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en-US" smtClean="0"/>
              <a:t>zhasnat@yahoo.com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DF5AF2B7-449D-477B-AA22-E8FF05B899E5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en-US" smtClean="0"/>
              <a:t>zhasnat@yahoo.com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8BC6BDA5-9E79-407A-A42A-3C70B4D051E1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zhasnat@yahoo.com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889C57D5-2980-4E3A-891E-E24620293CB1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zhasnat@yahoo.com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03EB43A8-7F06-4F55-ADFB-FF5626CC3413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en-US" smtClean="0"/>
              <a:t>zhasnat@yahoo.com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03E9D807-50D0-45F5-926A-A46501C36BDC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zhasnat@yahoo.com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DBF6CF78-8680-49E2-9E77-AF46EF98DAE4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zhasnat@yahoo.com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88DBFEB9-040D-49C6-90AA-FD3F9D72A557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zhasnat@yahoo.com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8DAA2CCB-EF16-4FF6-A8D0-52B715650A36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r>
              <a:rPr lang="en-US" smtClean="0"/>
              <a:t>zhasnat@yahoo.com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A176A2F2-F267-4F86-9C70-5B5E99E1BEB2}" type="datetime3">
              <a:rPr lang="en-US" smtClean="0"/>
              <a:pPr/>
              <a:t>2 June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zhasnat@yahoo.com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A6F3B01D-9200-40C3-AD75-E30A4F381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09800"/>
            <a:ext cx="7467600" cy="2514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Social capital theory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1600" dirty="0" err="1" smtClean="0"/>
              <a:t>Quazi</a:t>
            </a:r>
            <a:r>
              <a:rPr lang="en-US" sz="1600" dirty="0" smtClean="0"/>
              <a:t> Afzal Hossain</a:t>
            </a:r>
            <a:br>
              <a:rPr lang="en-US" sz="1600" dirty="0" smtClean="0"/>
            </a:br>
            <a:r>
              <a:rPr lang="en-US" sz="1600" dirty="0" smtClean="0"/>
              <a:t>PHD FELLOW</a:t>
            </a:r>
            <a:br>
              <a:rPr lang="en-US" sz="1600" dirty="0" smtClean="0"/>
            </a:br>
            <a:r>
              <a:rPr lang="en-US" sz="1600" dirty="0" smtClean="0"/>
              <a:t>AEIS 604</a:t>
            </a:r>
            <a:br>
              <a:rPr lang="en-US" sz="1600" dirty="0" smtClean="0"/>
            </a:br>
            <a:r>
              <a:rPr lang="en-US" sz="1600" dirty="0" smtClean="0"/>
              <a:t>DEPT. OF AEIS</a:t>
            </a:r>
            <a:br>
              <a:rPr lang="en-US" sz="1600" dirty="0" smtClean="0"/>
            </a:br>
            <a:r>
              <a:rPr lang="en-US" sz="1600" dirty="0" smtClean="0"/>
              <a:t>SHER-E-BANGLA AGRICULTURAL UNIVERSITY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475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848600" cy="53340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3600" b="1" cap="none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-BoldMT"/>
              </a:rPr>
              <a:t>SC Dimensions &amp; Resulting SC Types</a:t>
            </a:r>
            <a:endParaRPr lang="en-US" sz="105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>
          <a:xfrm>
            <a:off x="8229600" y="6096000"/>
            <a:ext cx="609600" cy="521208"/>
          </a:xfrm>
        </p:spPr>
        <p:txBody>
          <a:bodyPr/>
          <a:lstStyle/>
          <a:p>
            <a:fld id="{A6F3B01D-9200-40C3-AD75-E30A4F3818CA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57000" contrast="54000"/>
          </a:blip>
          <a:stretch>
            <a:fillRect/>
          </a:stretch>
        </p:blipFill>
        <p:spPr bwMode="auto">
          <a:xfrm>
            <a:off x="1219199" y="1004606"/>
            <a:ext cx="6538920" cy="562479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590800" y="3276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Linking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3429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Bridging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3962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Bonding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4648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Identifying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1371600"/>
            <a:ext cx="86106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00" dirty="0" smtClean="0"/>
              <a:t>	</a:t>
            </a:r>
          </a:p>
          <a:p>
            <a:pPr algn="just">
              <a:buNone/>
            </a:pPr>
            <a:r>
              <a:rPr lang="en-US" sz="6400" dirty="0" smtClean="0"/>
              <a:t>  </a:t>
            </a:r>
            <a:r>
              <a:rPr lang="en-US" sz="6400" dirty="0" smtClean="0">
                <a:solidFill>
                  <a:schemeClr val="accent1">
                    <a:lumMod val="50000"/>
                  </a:schemeClr>
                </a:solidFill>
              </a:rPr>
              <a:t>located at the level of the individual, the informal social group, the formal organization, the community, the ethnic group and even the nation.</a:t>
            </a:r>
          </a:p>
          <a:p>
            <a:pPr algn="just">
              <a:buNone/>
            </a:pPr>
            <a:endParaRPr lang="en-US" sz="6400" dirty="0" smtClean="0"/>
          </a:p>
          <a:p>
            <a:pPr algn="just">
              <a:buNone/>
            </a:pPr>
            <a:r>
              <a:rPr lang="en-US" sz="6400" dirty="0" smtClean="0"/>
              <a:t>  </a:t>
            </a:r>
            <a:r>
              <a:rPr lang="en-US" sz="6400" dirty="0" smtClean="0">
                <a:solidFill>
                  <a:schemeClr val="accent2">
                    <a:lumMod val="75000"/>
                  </a:schemeClr>
                </a:solidFill>
              </a:rPr>
              <a:t>family, community, profession, country etc, simultaneously. </a:t>
            </a:r>
          </a:p>
          <a:p>
            <a:pPr algn="just">
              <a:buNone/>
            </a:pPr>
            <a:endParaRPr lang="en-US" sz="6400" dirty="0" smtClean="0"/>
          </a:p>
          <a:p>
            <a:pPr algn="just">
              <a:buNone/>
            </a:pPr>
            <a:r>
              <a:rPr lang="en-US" sz="6400" dirty="0" smtClean="0">
                <a:solidFill>
                  <a:schemeClr val="accent1">
                    <a:lumMod val="75000"/>
                  </a:schemeClr>
                </a:solidFill>
              </a:rPr>
              <a:t>social capital’s sources lie in the social</a:t>
            </a:r>
          </a:p>
          <a:p>
            <a:pPr algn="just">
              <a:buNone/>
            </a:pPr>
            <a:r>
              <a:rPr lang="en-US" sz="6400" dirty="0" smtClean="0">
                <a:solidFill>
                  <a:schemeClr val="accent1">
                    <a:lumMod val="75000"/>
                  </a:schemeClr>
                </a:solidFill>
              </a:rPr>
              <a:t>structure within which the actor is located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228600"/>
            <a:ext cx="4267200" cy="533400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>
            <a:normAutofit fontScale="97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LEVELS</a:t>
            </a:r>
            <a:r>
              <a:rPr lang="en-US" sz="3200" b="1" dirty="0" smtClean="0"/>
              <a:t>s</a:t>
            </a: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667000" y="304800"/>
            <a:ext cx="4191000" cy="533400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LEVELS</a:t>
            </a: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33600" y="1143000"/>
            <a:ext cx="5257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Micro                       Individual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905000" y="4648200"/>
            <a:ext cx="64008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Macro                             Societal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057400" y="2895600"/>
            <a:ext cx="57150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Meso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Group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829594" y="3886200"/>
            <a:ext cx="5942806" cy="794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69342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/>
              <a:t>Determinants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F3B01D-9200-40C3-AD75-E30A4F3818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1295400"/>
            <a:ext cx="86106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history and culture;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whether social structures are flat or hierarchical;</a:t>
            </a:r>
            <a:endParaRPr lang="en-US" sz="1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the family;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education;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the built environment;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residential mobility;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economic inequalities and</a:t>
            </a:r>
            <a:r>
              <a:rPr lang="en-US" sz="100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social class;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the strength and characteristics of civil society;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MT" charset="0"/>
              </a:rPr>
              <a:t>and patterns of individual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MT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MT" charset="0"/>
              </a:rPr>
              <a:t>consumption and personal values.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69342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3600" b="1" dirty="0" smtClean="0"/>
              <a:t>Determinants </a:t>
            </a:r>
            <a:r>
              <a:rPr lang="en-US" sz="3600" b="1" dirty="0" err="1" smtClean="0"/>
              <a:t>Contd</a:t>
            </a:r>
            <a:r>
              <a:rPr lang="en-US" sz="3600" b="1" dirty="0" smtClean="0"/>
              <a:t>…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F3B01D-9200-40C3-AD75-E30A4F3818C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10668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just"/>
            <a:r>
              <a:rPr lang="en-US" sz="2400" dirty="0" smtClean="0"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  <a:r>
              <a:rPr lang="en-US" sz="3200" dirty="0" smtClean="0"/>
              <a:t>family and kinship connections; </a:t>
            </a:r>
          </a:p>
          <a:p>
            <a:pPr algn="just"/>
            <a:r>
              <a:rPr lang="en-US" sz="3200" dirty="0" smtClean="0"/>
              <a:t>wider social networks of associational life covers the full range of formal and informal horizontal arrangements; </a:t>
            </a:r>
          </a:p>
          <a:p>
            <a:pPr algn="just"/>
            <a:r>
              <a:rPr lang="en-US" sz="3200" dirty="0" smtClean="0"/>
              <a:t>networks; political society; </a:t>
            </a:r>
          </a:p>
          <a:p>
            <a:pPr algn="just"/>
            <a:r>
              <a:rPr lang="en-US" sz="3200" dirty="0" smtClean="0"/>
              <a:t>Institutional and policy framework which includes the formal rules and norms that regulate public life; </a:t>
            </a:r>
          </a:p>
          <a:p>
            <a:pPr algn="just"/>
            <a:r>
              <a:rPr lang="en-US" sz="3200" dirty="0" err="1" smtClean="0"/>
              <a:t>andsocial</a:t>
            </a:r>
            <a:r>
              <a:rPr lang="en-US" sz="3200" dirty="0" smtClean="0"/>
              <a:t> norms and values.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172200" cy="609600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/>
              <a:t>Benefits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F3B01D-9200-40C3-AD75-E30A4F3818C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28600" y="1219200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An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important base for cooperation across sector and power differences,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facilitation of higher levels of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growth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facilitation of more efficient functioning of labor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markets;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 lower levels of crime;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improvements in the effectiveness of institutions of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government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important variable in educational attainment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public health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Community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governance, and economic problems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an important</a:t>
            </a:r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element in production , economic and business performance at both the national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MT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MT" charset="0"/>
              </a:rPr>
              <a:t>and sub-national level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248400" cy="884238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F3B01D-9200-40C3-AD75-E30A4F3818C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228600" y="1752600"/>
            <a:ext cx="8686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Potential downsides of social capital include: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fostering behavior that worsens rather than improves economic performance;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MT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acting as a</a:t>
            </a:r>
            <a:r>
              <a:rPr lang="en-US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barrier to social inclusion and social mobility;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dividing rather than uniting communities or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MT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MT" charset="0"/>
              </a:rPr>
              <a:t>societies;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239000" cy="609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Conceptualization of social capital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01000" y="6597396"/>
            <a:ext cx="457200" cy="260604"/>
          </a:xfrm>
        </p:spPr>
        <p:txBody>
          <a:bodyPr/>
          <a:lstStyle/>
          <a:p>
            <a:fld id="{A6F3B01D-9200-40C3-AD75-E30A4F3818CA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38200" y="1066802"/>
          <a:ext cx="7696200" cy="5398008"/>
        </p:xfrm>
        <a:graphic>
          <a:graphicData uri="http://schemas.openxmlformats.org/drawingml/2006/table">
            <a:tbl>
              <a:tblPr/>
              <a:tblGrid>
                <a:gridCol w="3781881"/>
                <a:gridCol w="3914319"/>
              </a:tblGrid>
              <a:tr h="48476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MACRO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9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Institutions of the state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Rule of law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Governance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Times New Roman"/>
                          <a:cs typeface="Times New Roman"/>
                        </a:rPr>
                        <a:t>Structural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Cognitive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7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695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Local Institutions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Networks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Trust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Local Norms and Values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63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6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Times New Roman"/>
                          <a:cs typeface="Times New Roman"/>
                        </a:rPr>
                        <a:t>MICRO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F3B01D-9200-40C3-AD75-E30A4F3818C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6629403" y="3335923"/>
            <a:ext cx="457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(Source: </a:t>
            </a:r>
            <a:r>
              <a:rPr lang="en-US" sz="1600" b="1" dirty="0" err="1" smtClean="0"/>
              <a:t>Woolcock</a:t>
            </a:r>
            <a:r>
              <a:rPr lang="en-US" sz="1600" b="1" dirty="0" smtClean="0"/>
              <a:t> and </a:t>
            </a:r>
            <a:r>
              <a:rPr lang="en-US" sz="1600" b="1" dirty="0" err="1" smtClean="0"/>
              <a:t>Narayan</a:t>
            </a:r>
            <a:r>
              <a:rPr lang="en-US" sz="1600" b="1" dirty="0" smtClean="0"/>
              <a:t> 2000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304800"/>
          <a:ext cx="7924800" cy="6439291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27744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-BoldMT"/>
                          <a:ea typeface="Times New Roman"/>
                          <a:cs typeface="Arial-BoldMT"/>
                        </a:rPr>
                        <a:t>Four views of social capital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1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-BoldMT"/>
                          <a:ea typeface="Times New Roman"/>
                          <a:cs typeface="Arial-BoldMT"/>
                        </a:rPr>
                        <a:t>Perspective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-BoldMT"/>
                          <a:ea typeface="Times New Roman"/>
                          <a:cs typeface="Arial-BoldMT"/>
                        </a:rPr>
                        <a:t>Actors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-BoldMT"/>
                          <a:ea typeface="Times New Roman"/>
                          <a:cs typeface="Arial-BoldMT"/>
                        </a:rPr>
                        <a:t>Policy prescriptions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-ItalicMT"/>
                          <a:ea typeface="Times New Roman"/>
                          <a:cs typeface="Arial-ItalicMT"/>
                        </a:rPr>
                        <a:t>Communitarian view</a:t>
                      </a:r>
                      <a:endParaRPr lang="en-US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Local associations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Community groups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Voluntary organizations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Small is beautiful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Recognize social assets of </a:t>
                      </a:r>
                      <a:r>
                        <a:rPr lang="en-US" sz="1600" dirty="0" smtClean="0">
                          <a:latin typeface="ArialMT"/>
                          <a:ea typeface="Times New Roman"/>
                          <a:cs typeface="ArialMT"/>
                        </a:rPr>
                        <a:t>the</a:t>
                      </a:r>
                      <a:r>
                        <a:rPr lang="en-US" sz="20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ArialMT"/>
                          <a:ea typeface="Times New Roman"/>
                          <a:cs typeface="ArialMT"/>
                        </a:rPr>
                        <a:t>poor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-ItalicMT"/>
                          <a:ea typeface="Times New Roman"/>
                          <a:cs typeface="Arial-ItalicMT"/>
                        </a:rPr>
                        <a:t>Network view</a:t>
                      </a:r>
                      <a:endParaRPr lang="en-US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Bonding and bridging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community ties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Entrepreneurs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Business groups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Information brokers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Decentralize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Create enterprise zones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Bridging social divides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-ItalicMT"/>
                          <a:ea typeface="Times New Roman"/>
                          <a:cs typeface="Arial-ItalicMT"/>
                        </a:rPr>
                        <a:t>Institutional view</a:t>
                      </a:r>
                      <a:endParaRPr lang="en-US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3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Political and legal institutions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Private and public sectors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Grant civil and political </a:t>
                      </a:r>
                      <a:r>
                        <a:rPr lang="en-US" sz="1600" dirty="0" smtClean="0">
                          <a:latin typeface="ArialMT"/>
                          <a:ea typeface="Times New Roman"/>
                          <a:cs typeface="ArialMT"/>
                        </a:rPr>
                        <a:t>liberties</a:t>
                      </a:r>
                      <a:r>
                        <a:rPr lang="en-US" sz="20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ArialMT"/>
                          <a:ea typeface="Times New Roman"/>
                          <a:cs typeface="ArialMT"/>
                        </a:rPr>
                        <a:t>Institute </a:t>
                      </a: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transparency,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accountability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1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-ItalicMT"/>
                          <a:ea typeface="Times New Roman"/>
                          <a:cs typeface="Arial-ItalicMT"/>
                        </a:rPr>
                        <a:t>Synergy view</a:t>
                      </a:r>
                      <a:endParaRPr lang="en-US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7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Community networks and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state-society relations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Community groups, civil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MT"/>
                          <a:ea typeface="Times New Roman"/>
                          <a:cs typeface="ArialMT"/>
                        </a:rPr>
                        <a:t>society, firms, states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Coproduction, complementarily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Participation, linkages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Enhance capacity </a:t>
                      </a:r>
                      <a:r>
                        <a:rPr lang="en-US" sz="1600" dirty="0" smtClean="0">
                          <a:latin typeface="ArialMT"/>
                          <a:ea typeface="Times New Roman"/>
                          <a:cs typeface="ArialMT"/>
                        </a:rPr>
                        <a:t>and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MT"/>
                          <a:ea typeface="Times New Roman"/>
                          <a:cs typeface="ArialMT"/>
                        </a:rPr>
                        <a:t>scale of</a:t>
                      </a:r>
                      <a:r>
                        <a:rPr lang="en-US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ArialMT"/>
                          <a:ea typeface="Times New Roman"/>
                          <a:cs typeface="ArialMT"/>
                        </a:rPr>
                        <a:t>local </a:t>
                      </a:r>
                      <a:r>
                        <a:rPr lang="en-US" sz="1600" dirty="0">
                          <a:latin typeface="ArialMT"/>
                          <a:ea typeface="Times New Roman"/>
                          <a:cs typeface="ArialMT"/>
                        </a:rPr>
                        <a:t>organizations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03841"/>
            <a:ext cx="74390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FFC000"/>
                </a:solidFill>
              </a:rPr>
              <a:t>Social capital (relationship to others) is a productive asset which is a substitute for and complement to other productive assets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>
                <a:solidFill>
                  <a:srgbClr val="00B050"/>
                </a:solidFill>
              </a:rPr>
              <a:t>The productivity of social capital leads to the expectation that firms and individuals invest in relationships.</a:t>
            </a:r>
            <a:endParaRPr lang="es-ES" sz="2400" dirty="0" smtClean="0">
              <a:solidFill>
                <a:srgbClr val="00B050"/>
              </a:solidFill>
            </a:endParaRP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336792"/>
            <a:ext cx="609600" cy="521208"/>
          </a:xfrm>
        </p:spPr>
        <p:txBody>
          <a:bodyPr/>
          <a:lstStyle/>
          <a:p>
            <a:fld id="{A6F3B01D-9200-40C3-AD75-E30A4F3818C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572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066800"/>
            <a:ext cx="8686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“Social capital” appeared in a book published in 1916 USA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-how </a:t>
            </a:r>
            <a:r>
              <a:rPr lang="en-US" sz="2800" dirty="0" err="1" smtClean="0"/>
              <a:t>neighbours</a:t>
            </a:r>
            <a:r>
              <a:rPr lang="en-US" sz="2800" dirty="0" smtClean="0"/>
              <a:t> could work together to oversee schools.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Author </a:t>
            </a:r>
            <a:r>
              <a:rPr lang="en-US" sz="2800" dirty="0" err="1" smtClean="0"/>
              <a:t>Lyda</a:t>
            </a:r>
            <a:r>
              <a:rPr lang="en-US" sz="2800" dirty="0" smtClean="0"/>
              <a:t> </a:t>
            </a:r>
            <a:r>
              <a:rPr lang="en-US" sz="2800" dirty="0" err="1" smtClean="0"/>
              <a:t>Hanifan</a:t>
            </a:r>
            <a:r>
              <a:rPr lang="en-US" sz="2800" dirty="0" smtClean="0"/>
              <a:t> referred to social capital as</a:t>
            </a:r>
          </a:p>
          <a:p>
            <a:pPr algn="just"/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“those tangible assets [that] count for most in the daily lives of people: namely goodwill, fellowship, sympathy, and social intercourse among the individuals and families who make up a social unit”.</a:t>
            </a:r>
          </a:p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SOCIAL CAPITAL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03841"/>
            <a:ext cx="743906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</a:rPr>
              <a:t>Thank you very much</a:t>
            </a:r>
          </a:p>
          <a:p>
            <a:pPr algn="r"/>
            <a:endParaRPr lang="es-ES" sz="4000" dirty="0" smtClean="0">
              <a:solidFill>
                <a:schemeClr val="bg1"/>
              </a:solidFill>
            </a:endParaRPr>
          </a:p>
          <a:p>
            <a:pPr algn="r"/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blooming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62000"/>
            <a:ext cx="2338388" cy="3366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01D-9200-40C3-AD75-E30A4F3818C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5240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Two factors</a:t>
            </a:r>
          </a:p>
          <a:p>
            <a:pPr algn="just"/>
            <a:r>
              <a:rPr lang="en-US" sz="3200" dirty="0" smtClean="0"/>
              <a:t>-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the networks of affiliation to which people belong (family groups, friendship ties, networks of professional colleagues and business contacts, membership of formal and informal associations and groups) </a:t>
            </a:r>
          </a:p>
          <a:p>
            <a:pPr algn="just"/>
            <a:r>
              <a:rPr lang="en-US" sz="3200" dirty="0" smtClean="0"/>
              <a:t> -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the informal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behavioural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norms individuals and groups rely upon in establishing, maintaining, and using those networks.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57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Factors for Social Capital and Social Theory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609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Social Capital Theory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7526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B050"/>
                </a:solidFill>
              </a:rPr>
              <a:t>Encompasses the notion that our social</a:t>
            </a:r>
          </a:p>
          <a:p>
            <a:pPr algn="just"/>
            <a:r>
              <a:rPr lang="en-US" sz="3200" dirty="0" smtClean="0">
                <a:solidFill>
                  <a:srgbClr val="00B050"/>
                </a:solidFill>
              </a:rPr>
              <a:t>relationships are productive in nature; that is, ‘capital’. </a:t>
            </a:r>
          </a:p>
          <a:p>
            <a:pPr algn="just"/>
            <a:endParaRPr lang="en-US" sz="3200" dirty="0" smtClean="0">
              <a:solidFill>
                <a:srgbClr val="00B050"/>
              </a:solidFill>
            </a:endParaRPr>
          </a:p>
          <a:p>
            <a:pPr algn="just"/>
            <a:r>
              <a:rPr lang="en-US" sz="3200" dirty="0" smtClean="0"/>
              <a:t>The theory describes the</a:t>
            </a:r>
          </a:p>
          <a:p>
            <a:pPr algn="just"/>
            <a:r>
              <a:rPr lang="en-US" sz="3200" dirty="0" smtClean="0"/>
              <a:t>various dimensions of the complex social world that enable this capital</a:t>
            </a:r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228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Social Capital Theory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840"/>
              </a:lnSpc>
            </a:pPr>
            <a:r>
              <a:rPr lang="en-US" sz="3200" dirty="0" smtClean="0"/>
              <a:t>This social capital weight is itself a function of a relationship (</a:t>
            </a:r>
            <a:r>
              <a:rPr lang="en-US" sz="3200" dirty="0" err="1" smtClean="0"/>
              <a:t>Rij</a:t>
            </a:r>
            <a:r>
              <a:rPr lang="en-US" sz="3200" dirty="0" smtClean="0"/>
              <a:t>) between the parties and the opportunity and awareness to exercise it </a:t>
            </a:r>
            <a:r>
              <a:rPr lang="en-US" sz="2800" dirty="0" smtClean="0"/>
              <a:t>(</a:t>
            </a:r>
            <a:r>
              <a:rPr lang="en-US" sz="2800" dirty="0" err="1" smtClean="0"/>
              <a:t>Dij</a:t>
            </a:r>
            <a:r>
              <a:rPr lang="en-US" sz="2800" dirty="0" smtClean="0"/>
              <a:t>).</a:t>
            </a:r>
          </a:p>
          <a:p>
            <a:pPr algn="just">
              <a:lnSpc>
                <a:spcPts val="3840"/>
              </a:lnSpc>
            </a:pPr>
            <a:endParaRPr lang="en-US" sz="3200" dirty="0" smtClean="0"/>
          </a:p>
          <a:p>
            <a:pPr algn="just">
              <a:lnSpc>
                <a:spcPts val="3840"/>
              </a:lnSpc>
            </a:pPr>
            <a:r>
              <a:rPr lang="en-US" sz="3200" dirty="0" smtClean="0"/>
              <a:t>The relationship between two parties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 and</a:t>
            </a:r>
          </a:p>
          <a:p>
            <a:pPr algn="just">
              <a:lnSpc>
                <a:spcPts val="3840"/>
              </a:lnSpc>
            </a:pPr>
            <a:r>
              <a:rPr lang="en-US" sz="3200" dirty="0" smtClean="0"/>
              <a:t>j may be sympathetic, neutral, or antipathetic. </a:t>
            </a:r>
          </a:p>
          <a:p>
            <a:pPr algn="just"/>
            <a:r>
              <a:rPr lang="en-US" sz="3200" dirty="0" smtClean="0"/>
              <a:t>The relationship along with the opportunity and awareness to exercise it becomes social capital </a:t>
            </a:r>
            <a:r>
              <a:rPr lang="en-US" sz="3200" dirty="0" err="1" smtClean="0"/>
              <a:t>Kij</a:t>
            </a:r>
            <a:r>
              <a:rPr lang="en-US" sz="3200" dirty="0" smtClean="0"/>
              <a:t>= </a:t>
            </a:r>
            <a:r>
              <a:rPr lang="en-US" sz="3200" dirty="0" err="1" smtClean="0"/>
              <a:t>Rij</a:t>
            </a:r>
            <a:r>
              <a:rPr lang="en-US" sz="3200" dirty="0" smtClean="0"/>
              <a:t> </a:t>
            </a:r>
            <a:r>
              <a:rPr lang="en-US" sz="3200" dirty="0" err="1" smtClean="0"/>
              <a:t>Dij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2286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/>
              <a:t>Evolution of Social Capital Theory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143000"/>
            <a:ext cx="89154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</a:t>
            </a:r>
            <a:endParaRPr lang="en-US" sz="2800" dirty="0" smtClean="0"/>
          </a:p>
          <a:p>
            <a:pPr algn="just"/>
            <a:r>
              <a:rPr lang="en-US" sz="2800" dirty="0" smtClean="0"/>
              <a:t>-</a:t>
            </a:r>
            <a:r>
              <a:rPr lang="en-US" sz="3200" dirty="0" smtClean="0"/>
              <a:t>Social capital’s intellectual history has deep and diverse roots which can be traced to the</a:t>
            </a:r>
          </a:p>
          <a:p>
            <a:pPr algn="just"/>
            <a:r>
              <a:rPr lang="en-US" sz="3200" dirty="0" smtClean="0"/>
              <a:t>eighteenth and nineteenth centuries (Adam and </a:t>
            </a:r>
            <a:r>
              <a:rPr lang="en-US" sz="3200" dirty="0" err="1" smtClean="0"/>
              <a:t>Roncevic</a:t>
            </a:r>
            <a:r>
              <a:rPr lang="en-US" sz="3200" dirty="0" smtClean="0"/>
              <a:t> 2003). The idea is connected with thinkers such as  Putnam 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-The term explains a commonly used adage: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‘it’s not what you know, it’s who you know’, </a:t>
            </a:r>
          </a:p>
          <a:p>
            <a:pPr lvl="0">
              <a:buFont typeface="Wingdings" pitchFamily="2" charset="2"/>
              <a:buChar char="§"/>
            </a:pPr>
            <a:endParaRPr lang="en-US" sz="2800" dirty="0" smtClean="0"/>
          </a:p>
          <a:p>
            <a:pPr lvl="0">
              <a:buFont typeface="Wingdings" pitchFamily="2" charset="2"/>
              <a:buChar char="ü"/>
            </a:pPr>
            <a:endParaRPr lang="en-US" sz="2800" dirty="0" smtClean="0"/>
          </a:p>
          <a:p>
            <a:pPr lvl="0">
              <a:buFont typeface="Wingdings" pitchFamily="2" charset="2"/>
              <a:buChar char="ü"/>
            </a:pPr>
            <a:endParaRPr lang="en-US" sz="2800" dirty="0" smtClean="0"/>
          </a:p>
          <a:p>
            <a:pPr lvl="0">
              <a:buFont typeface="Wingdings" pitchFamily="2" charset="2"/>
              <a:buChar char="ü"/>
            </a:pPr>
            <a:endParaRPr lang="en-US" sz="3200" dirty="0" smtClean="0"/>
          </a:p>
          <a:p>
            <a:pPr lvl="0">
              <a:buFont typeface="Wingdings" pitchFamily="2" charset="2"/>
              <a:buChar char="ü"/>
            </a:pPr>
            <a:endParaRPr lang="en-US" sz="3200" dirty="0" smtClean="0"/>
          </a:p>
          <a:p>
            <a:pPr lvl="0">
              <a:buFont typeface="Wingdings" pitchFamily="2" charset="2"/>
              <a:buChar char="ü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533400"/>
          </a:xfr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Evolution </a:t>
            </a:r>
            <a:r>
              <a:rPr lang="en-US" sz="3600" b="1" dirty="0" err="1" smtClean="0">
                <a:solidFill>
                  <a:schemeClr val="tx1"/>
                </a:solidFill>
              </a:rPr>
              <a:t>Contd</a:t>
            </a:r>
            <a:r>
              <a:rPr lang="en-US" sz="3600" b="1" smtClean="0">
                <a:solidFill>
                  <a:schemeClr val="tx1"/>
                </a:solidFill>
              </a:rPr>
              <a:t>…..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839200" cy="579120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The first use of the term has been traced to </a:t>
            </a:r>
            <a:r>
              <a:rPr lang="en-US" sz="4000" dirty="0" err="1" smtClean="0"/>
              <a:t>Hanifan</a:t>
            </a:r>
            <a:r>
              <a:rPr lang="en-US" sz="3200" dirty="0" smtClean="0"/>
              <a:t> in1916 .</a:t>
            </a:r>
          </a:p>
          <a:p>
            <a:pPr algn="just"/>
            <a:r>
              <a:rPr lang="en-US" sz="3200" dirty="0" smtClean="0"/>
              <a:t> He used the term ‘capital’ specifically to highlight the importance of the social structure to people with a business and economics perspective.</a:t>
            </a:r>
          </a:p>
          <a:p>
            <a:pPr algn="just"/>
            <a:r>
              <a:rPr lang="en-US" sz="3200" dirty="0" smtClean="0"/>
              <a:t> Recognition with the writings of </a:t>
            </a:r>
            <a:r>
              <a:rPr lang="en-US" sz="4000" dirty="0" err="1" smtClean="0"/>
              <a:t>Bourdieu</a:t>
            </a:r>
            <a:r>
              <a:rPr lang="en-US" sz="3200" dirty="0" smtClean="0"/>
              <a:t> (1986), </a:t>
            </a:r>
            <a:r>
              <a:rPr lang="en-US" sz="4000" dirty="0" smtClean="0"/>
              <a:t>Coleman</a:t>
            </a:r>
            <a:r>
              <a:rPr lang="en-US" sz="3200" dirty="0" smtClean="0"/>
              <a:t> (1988) and </a:t>
            </a:r>
            <a:r>
              <a:rPr lang="en-US" sz="4000" dirty="0" smtClean="0"/>
              <a:t>Putnam</a:t>
            </a:r>
            <a:r>
              <a:rPr lang="en-US" sz="3200" dirty="0" smtClean="0"/>
              <a:t> (1993), who are considered the contemporary authors on social capital</a:t>
            </a:r>
            <a:r>
              <a:rPr lang="en-US" dirty="0" smtClean="0"/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229600" y="6019800"/>
            <a:ext cx="609600" cy="521208"/>
          </a:xfrm>
        </p:spPr>
        <p:txBody>
          <a:bodyPr/>
          <a:lstStyle/>
          <a:p>
            <a:fld id="{A6F3B01D-9200-40C3-AD75-E30A4F3818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91000" cy="609600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3600" b="1" cap="none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Arial-BoldMT"/>
              </a:rPr>
              <a:t>Dimensions</a:t>
            </a:r>
            <a:endParaRPr lang="en-US" sz="1050" cap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>
          <a:xfrm>
            <a:off x="8229600" y="6096000"/>
            <a:ext cx="609600" cy="521208"/>
          </a:xfrm>
        </p:spPr>
        <p:txBody>
          <a:bodyPr/>
          <a:lstStyle/>
          <a:p>
            <a:fld id="{A6F3B01D-9200-40C3-AD75-E30A4F3818C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81000" y="1600200"/>
            <a:ext cx="84582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Social capital is multi-dimensional with each dimension contributing to the meaning of social</a:t>
            </a:r>
            <a:r>
              <a:rPr lang="en-US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Capital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The main dimensions are commonly seen as: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Wingdings" pitchFamily="2" charset="2"/>
              </a:rPr>
              <a:t>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Trust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Wingdings" pitchFamily="2" charset="2"/>
              </a:rPr>
              <a:t>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Rules and norms governing social action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Wingdings" pitchFamily="2" charset="2"/>
              </a:rPr>
              <a:t>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Types of social interaction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Wingdings" pitchFamily="2" charset="2"/>
              </a:rPr>
              <a:t>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Network resources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Wingdings" pitchFamily="2" charset="2"/>
              </a:rPr>
              <a:t>Ø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MT"/>
              </a:rPr>
              <a:t>Other network characteristics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9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6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96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96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400800" cy="4873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Types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F3B01D-9200-40C3-AD75-E30A4F3818C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04800" y="838200"/>
            <a:ext cx="86106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structural &amp; cognitive and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bonding &amp; bridging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bonding is horizontal and</a:t>
            </a:r>
            <a:r>
              <a:rPr lang="en-US" sz="105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equates to interaction between and among equals within a community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Bridging is vertical or between communities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Structural social capital facilitates mutually beneficial collective action through established</a:t>
            </a:r>
            <a:r>
              <a:rPr lang="en-US" sz="1050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roles and social networks supplemented by rules, procedures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Cognitive social capital, which includes shared norms, values, attitudes, and beliefs,</a:t>
            </a:r>
            <a:r>
              <a:rPr lang="en-US" sz="105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ArialMT" charset="0"/>
              </a:rPr>
              <a:t>predisposes people towards mutually beneficial collective action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3091</TotalTime>
  <Words>905</Words>
  <Application>Microsoft Office PowerPoint</Application>
  <PresentationFormat>On-screen Show (4:3)</PresentationFormat>
  <Paragraphs>175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Arial-BoldMT</vt:lpstr>
      <vt:lpstr>Arial-ItalicMT</vt:lpstr>
      <vt:lpstr>ArialMT</vt:lpstr>
      <vt:lpstr>Calibri</vt:lpstr>
      <vt:lpstr>Century Schoolbook</vt:lpstr>
      <vt:lpstr>Times New Roman</vt:lpstr>
      <vt:lpstr>Verdana</vt:lpstr>
      <vt:lpstr>Wingdings</vt:lpstr>
      <vt:lpstr>Wingdings 2</vt:lpstr>
      <vt:lpstr>Oriel</vt:lpstr>
      <vt:lpstr>Social capital theory  Quazi Afzal Hossain PHD FELLOW AEIS 604 DEPT. OF AEIS SHER-E-BANGLA AGRICULTURAL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Evolution Contd…..</vt:lpstr>
      <vt:lpstr>Dimensions</vt:lpstr>
      <vt:lpstr>Types</vt:lpstr>
      <vt:lpstr>SC Dimensions &amp; Resulting SC Types</vt:lpstr>
      <vt:lpstr>PowerPoint Presentation</vt:lpstr>
      <vt:lpstr>PowerPoint Presentation</vt:lpstr>
      <vt:lpstr>    Determinants</vt:lpstr>
      <vt:lpstr>    Determinants Contd…</vt:lpstr>
      <vt:lpstr> Benefits</vt:lpstr>
      <vt:lpstr> DISADVANTAGES</vt:lpstr>
      <vt:lpstr>Conceptualization of social capital</vt:lpstr>
      <vt:lpstr>PowerPoint Presentation</vt:lpstr>
      <vt:lpstr>PowerPoint Presentation</vt:lpstr>
      <vt:lpstr>PowerPoint Presentation</vt:lpstr>
    </vt:vector>
  </TitlesOfParts>
  <Company>AIS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Zakir</dc:creator>
  <cp:lastModifiedBy>USER-PC</cp:lastModifiedBy>
  <cp:revision>347</cp:revision>
  <dcterms:created xsi:type="dcterms:W3CDTF">2014-05-04T02:24:30Z</dcterms:created>
  <dcterms:modified xsi:type="dcterms:W3CDTF">2015-06-02T07:00:13Z</dcterms:modified>
</cp:coreProperties>
</file>