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0"/>
  </p:notesMasterIdLst>
  <p:sldIdLst>
    <p:sldId id="315" r:id="rId2"/>
    <p:sldId id="257" r:id="rId3"/>
    <p:sldId id="293" r:id="rId4"/>
    <p:sldId id="294" r:id="rId5"/>
    <p:sldId id="295" r:id="rId6"/>
    <p:sldId id="314" r:id="rId7"/>
    <p:sldId id="296" r:id="rId8"/>
    <p:sldId id="297" r:id="rId9"/>
    <p:sldId id="298" r:id="rId10"/>
    <p:sldId id="310" r:id="rId11"/>
    <p:sldId id="299" r:id="rId12"/>
    <p:sldId id="300" r:id="rId13"/>
    <p:sldId id="301" r:id="rId14"/>
    <p:sldId id="302" r:id="rId15"/>
    <p:sldId id="303" r:id="rId16"/>
    <p:sldId id="304" r:id="rId17"/>
    <p:sldId id="307" r:id="rId18"/>
    <p:sldId id="311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09" autoAdjust="0"/>
    <p:restoredTop sz="94624" autoAdjust="0"/>
  </p:normalViewPr>
  <p:slideViewPr>
    <p:cSldViewPr>
      <p:cViewPr varScale="1">
        <p:scale>
          <a:sx n="70" d="100"/>
          <a:sy n="70" d="100"/>
        </p:scale>
        <p:origin x="606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2684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08637E-444C-43B5-9422-5CF8F5284AB1}" type="datetimeFigureOut">
              <a:rPr lang="en-US" smtClean="0"/>
              <a:t>5/27/2015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8E2A09-F57C-43F5-ABB3-2A67D37D4A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973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FECA6-F499-43E7-B90D-5BCC41C1AA6A}" type="datetime1">
              <a:rPr lang="en-US" smtClean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790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A225B-8178-4CB0-A16B-BD2B50C5D1E8}" type="datetime1">
              <a:rPr lang="en-US" smtClean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946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14780"/>
            <a:ext cx="2628900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14779"/>
            <a:ext cx="7734300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DC2EB0-F08F-4AD6-8AF4-94FC57BEA3EA}" type="datetime1">
              <a:rPr lang="en-US" smtClean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5115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C2EC09-23F1-4BCA-AFCB-F8465A520C04}" type="datetime1">
              <a:rPr lang="en-US" smtClean="0"/>
              <a:t>5/27/2015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44800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81475-6F05-44DE-944B-C53CD7F09AD7}" type="datetime1">
              <a:rPr lang="en-US" smtClean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6407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88BCFB-52E6-46D1-952E-7DE488C4FA49}" type="datetime1">
              <a:rPr lang="en-US" smtClean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6066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7"/>
            <a:ext cx="493776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BF4FB-D1E5-421F-A166-0C7C6896B799}" type="datetime1">
              <a:rPr lang="en-US" smtClean="0"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283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47C1FF-531A-47A9-B7D0-D6AFC6ADC6E0}" type="datetime1">
              <a:rPr lang="en-US" smtClean="0"/>
              <a:t>5/27/2015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83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858DA-D6A1-4884-B2A1-05955C02ECAA}" type="datetime1">
              <a:rPr lang="en-US" smtClean="0"/>
              <a:t>5/27/2015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8660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7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7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8B949-FE2A-4B7E-A967-F30D91A9438D}" type="datetime1">
              <a:rPr lang="en-US" smtClean="0"/>
              <a:t>5/27/2015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0345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8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13650" y="731520"/>
            <a:ext cx="6679191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3" y="6459787"/>
            <a:ext cx="2618511" cy="365125"/>
          </a:xfrm>
        </p:spPr>
        <p:txBody>
          <a:bodyPr/>
          <a:lstStyle>
            <a:lvl1pPr algn="l">
              <a:defRPr/>
            </a:lvl1pPr>
          </a:lstStyle>
          <a:p>
            <a:fld id="{68471EC7-318D-4EAA-9C87-09F56D5E43FA}" type="datetime1">
              <a:rPr lang="en-US" smtClean="0"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7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5693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7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936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79" y="5907024"/>
            <a:ext cx="1011936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C870D-7C84-4F1A-89A3-B57C3ECBFBD3}" type="datetime1">
              <a:rPr lang="en-US" smtClean="0"/>
              <a:t>5/27/2015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87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" y="6334316"/>
            <a:ext cx="12192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5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79" y="1845734"/>
            <a:ext cx="100584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2" y="6459787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30A4A44D-78C7-46C8-B502-A40CDCA799FE}" type="datetime1">
              <a:rPr lang="en-US" smtClean="0"/>
              <a:t>5/27/2015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6" y="6459787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60" y="6459787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9850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48380" y="990600"/>
            <a:ext cx="8138620" cy="2133600"/>
          </a:xfrm>
        </p:spPr>
        <p:txBody>
          <a:bodyPr>
            <a:noAutofit/>
          </a:bodyPr>
          <a:lstStyle/>
          <a:p>
            <a:pPr algn="ctr"/>
            <a:r>
              <a:rPr lang="en-US" sz="28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Lecture 4</a:t>
            </a: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/>
            </a:r>
            <a:br>
              <a:rPr lang="en-US" sz="2800" b="1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</a:br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/>
            </a:r>
            <a:br>
              <a:rPr lang="en-US" sz="40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</a:br>
            <a:r>
              <a:rPr lang="en-US" sz="4000" b="1" dirty="0" smtClean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Output Devices</a:t>
            </a:r>
            <a:endParaRPr lang="en-US" sz="4000" b="1" dirty="0">
              <a:solidFill>
                <a:schemeClr val="tx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Md. </a:t>
            </a:r>
            <a:r>
              <a:rPr lang="en-US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Mahbubul</a:t>
            </a:r>
            <a:r>
              <a:rPr lang="en-US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 </a:t>
            </a:r>
            <a:r>
              <a:rPr lang="en-US" cap="none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Alam</a:t>
            </a:r>
            <a:r>
              <a:rPr lang="en-US" cap="none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, PhD</a:t>
            </a:r>
            <a:endParaRPr lang="en-US" cap="none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ndara" panose="020E0502030303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9600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74413"/>
            <a:ext cx="10241280" cy="667249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Dot Pitch</a:t>
            </a:r>
          </a:p>
        </p:txBody>
      </p:sp>
      <p:sp>
        <p:nvSpPr>
          <p:cNvPr id="11266" name="AutoShape 2" descr="http://www.google.com/url?sa=i&amp;source=images&amp;cd=&amp;ved=0CAUQjBw&amp;url=http%3A%2F%2Fwww.infocellar.com%2FHardware%2Fmonitor%2Fdotpitch1.gif&amp;ei=9OfHVMGWBcn88QWwuYCIBg&amp;psig=AFQjCNES89fDX6THsw3DAIhZgENuXu2Dkw&amp;ust=1422473588180225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68" name="AutoShape 4" descr="http://www.google.com/url?sa=i&amp;source=images&amp;cd=&amp;ved=0CAUQjBw&amp;url=http%3A%2F%2Fwww.infocellar.com%2FHardware%2Fmonitor%2Fdotpitch1.gif&amp;ei=9OfHVMGWBcn88QWwuYCIBg&amp;psig=AFQjCNES89fDX6THsw3DAIhZgENuXu2Dkw&amp;ust=1422473588180225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271" name="AutoShape 7" descr="http://www.google.com/url?sa=i&amp;source=images&amp;cd=&amp;ved=0CAUQjBw&amp;url=http%3A%2F%2Fimages.bit-tech.net%2Fcontent_images%2F2006%2F03%2Fhow_crt_and_lcd_monitors_work%2Fpitch.jpg&amp;ei=POjHVIvHAYHz8QXbmILgBg&amp;psig=AFQjCNEekgCA0m_VyR0eLmMCEmExqM0OtQ&amp;ust=1422473660117171"/>
          <p:cNvSpPr>
            <a:spLocks noChangeAspect="1" noChangeArrowheads="1"/>
          </p:cNvSpPr>
          <p:nvPr/>
        </p:nvSpPr>
        <p:spPr bwMode="auto">
          <a:xfrm>
            <a:off x="1587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127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2300" y="1600200"/>
            <a:ext cx="8008160" cy="42935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44545"/>
            <a:ext cx="10058400" cy="670562"/>
          </a:xfrm>
        </p:spPr>
        <p:txBody>
          <a:bodyPr/>
          <a:lstStyle/>
          <a:p>
            <a:r>
              <a:rPr lang="en-US" sz="40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Video Output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371600"/>
            <a:ext cx="10450484" cy="4497494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Video Cards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The video controller is 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an interface between the monitor and the CPU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. The video controller determines many aspects of a monitor’s performance; for example, the video controller 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helps to select a resolution or set the number of colors to display.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The video controller contains its own on-board processor and memory, called video RAM.</a:t>
            </a:r>
          </a:p>
          <a:p>
            <a:r>
              <a:rPr lang="en-US" b="1" u="sng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/>
            </a:r>
            <a:br>
              <a:rPr lang="en-US" b="1" u="sng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</a:br>
            <a:r>
              <a:rPr lang="en-US" b="1" u="sng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Data </a:t>
            </a:r>
            <a:r>
              <a:rPr lang="en-US" b="1" u="sng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Projectors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 digital light projector is a portable light projector that connects to a PC. This type of projector is rapidly replacing traditional slide projectors and overhead projectors as a means for displaying presentations.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10469880" cy="66705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Audio Output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1" y="1600200"/>
            <a:ext cx="10393680" cy="4268894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Sound cards</a:t>
            </a:r>
          </a:p>
          <a:p>
            <a:pPr lvl="1"/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Sound card takes analog sound signals and digitizes them. A sound card also can convert digital sound signals to analog form.</a:t>
            </a:r>
          </a:p>
          <a:p>
            <a:r>
              <a:rPr lang="en-US" b="1" u="sng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Speaker, Headphones and Headset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These devices are used for audio output of the computer system</a:t>
            </a:r>
            <a:endParaRPr lang="en-US" sz="2000" dirty="0"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12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10210800" cy="6858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Printing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10439399" cy="4800600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Printed documents are essential in most workplaces, where people must share reports, budgets, memos and other types of information.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Besides the monitor, the other 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important output device is the printer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Generally, printers fall into 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two categories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:</a:t>
            </a:r>
          </a:p>
          <a:p>
            <a:pPr lvl="1"/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Impact printers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 (creates an image by using pins or hammers to press an inked ribbon against the paper)</a:t>
            </a:r>
          </a:p>
          <a:p>
            <a:pPr lvl="1"/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Non-impact printers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 (uses various other method than pins or hammers to place ink on the paper)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13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1"/>
            <a:ext cx="10393680" cy="6096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Types of Printers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371600"/>
            <a:ext cx="10667999" cy="4497494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Dot Matrix Printers</a:t>
            </a:r>
          </a:p>
          <a:p>
            <a:pPr lvl="1"/>
            <a:r>
              <a:rPr lang="en-US" sz="2000" b="1" i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 dot matrix printer is an impact printer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. It uses a print head that contains a cluster of pins. The printer can push the pins out in rapid sequence to form patterns. The pins are used to press an inked ribbon against paper, creating an image.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The speed of dot matrix printers is measured in </a:t>
            </a:r>
            <a:r>
              <a:rPr lang="en-US" sz="2000" b="1" i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characters per second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.</a:t>
            </a:r>
          </a:p>
          <a:p>
            <a:pPr lvl="1"/>
            <a:endParaRPr lang="en-US" sz="2000" dirty="0">
              <a:solidFill>
                <a:schemeClr val="tx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r>
              <a:rPr lang="en-US" b="1" u="sng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Ink Jet Printers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An ink jet printer is an example of nonimpact printer. It 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creates an image by spraying tiny droplets of ink onto the paper.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Ink jet printers are inexpensive for both color and black printing, have low operating costs, and offer quality and speed comparable to low-end laser printer.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The speed of ink jet printers is </a:t>
            </a:r>
            <a:r>
              <a:rPr lang="en-US" sz="2000" b="1" i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measured in pages per minute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. The quality is expressed as dots per inch.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14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10393680" cy="6858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Types of Printers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295400"/>
            <a:ext cx="10896600" cy="4724400"/>
          </a:xfrm>
        </p:spPr>
        <p:txBody>
          <a:bodyPr>
            <a:noAutofit/>
          </a:bodyPr>
          <a:lstStyle/>
          <a:p>
            <a:r>
              <a:rPr lang="en-US" b="1" u="sng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Laser Printers</a:t>
            </a:r>
          </a:p>
          <a:p>
            <a:pPr lvl="1"/>
            <a:r>
              <a:rPr lang="en-US" sz="2000" b="1" i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Laser printers are nonimpact printers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. They use heat and pressure to bond tiny particles of toner (a dry ink) to paper.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Laser printers produce higher-quality print and are fast and convenient to use, but they are also more expensive than ink jet printers.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The speed of laser printers is measured in pages per minute. The quality is expressed as dots per inch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.</a:t>
            </a:r>
            <a:endParaRPr lang="en-US" b="1" u="sng" dirty="0" smtClean="0">
              <a:solidFill>
                <a:schemeClr val="tx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r>
              <a:rPr lang="en-US" b="1" u="sng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Other </a:t>
            </a:r>
            <a:r>
              <a:rPr lang="en-US" b="1" u="sng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Printers</a:t>
            </a:r>
          </a:p>
          <a:p>
            <a:pPr lvl="1"/>
            <a:r>
              <a:rPr lang="en-US" sz="2000" u="sng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Thermal-wax and dye-sublimation printers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are used primarily by print shops and publishers to create high-quality color images.</a:t>
            </a:r>
          </a:p>
          <a:p>
            <a:pPr lvl="1"/>
            <a:r>
              <a:rPr lang="en-US" sz="2000" u="sng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Photo printers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are specialized printers used to 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print color photographs taken with digital cameras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.</a:t>
            </a:r>
          </a:p>
          <a:p>
            <a:pPr lvl="1"/>
            <a:r>
              <a:rPr lang="en-US" sz="2000" u="sng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Plotters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create 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large-format images, usually for architectural or engineering purposes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, using mechanical drawing arms, ink jet technology or thermal printing technology.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15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457200"/>
            <a:ext cx="10317480" cy="6858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Comparing Printers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95400"/>
            <a:ext cx="10515599" cy="4573694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Following are the specifications which need to be taken into consideration before making purchasing decision of buying a printer:</a:t>
            </a:r>
          </a:p>
          <a:p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714313"/>
              </p:ext>
            </p:extLst>
          </p:nvPr>
        </p:nvGraphicFramePr>
        <p:xfrm>
          <a:off x="1371600" y="2590800"/>
          <a:ext cx="9296400" cy="2253774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913965"/>
                <a:gridCol w="7382435"/>
              </a:tblGrid>
              <a:tr h="4410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Specification</a:t>
                      </a:r>
                      <a:endParaRPr lang="en-US" sz="1800" dirty="0"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Description</a:t>
                      </a:r>
                      <a:endParaRPr lang="en-US" sz="1800" dirty="0"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4951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Image Quality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Image quality,</a:t>
                      </a:r>
                      <a:r>
                        <a:rPr lang="en-US" sz="1800" baseline="0" dirty="0" smtClean="0"/>
                        <a:t> also known as print resolution, is usually </a:t>
                      </a:r>
                      <a:r>
                        <a:rPr lang="en-US" sz="1800" b="1" baseline="0" dirty="0" smtClean="0"/>
                        <a:t>measured in dots per inch (dpi)</a:t>
                      </a:r>
                      <a:r>
                        <a:rPr lang="en-US" sz="1800" baseline="0" dirty="0" smtClean="0"/>
                        <a:t>. The more dpi a printer can produce, the higher its image quality.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1393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Speed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Printer speed is measured in the </a:t>
                      </a:r>
                      <a:r>
                        <a:rPr lang="en-US" sz="1800" b="1" dirty="0" smtClean="0"/>
                        <a:t>number of</a:t>
                      </a:r>
                      <a:r>
                        <a:rPr lang="en-US" sz="1800" b="1" baseline="0" dirty="0" smtClean="0"/>
                        <a:t> pages per minute (</a:t>
                      </a:r>
                      <a:r>
                        <a:rPr lang="en-US" sz="1800" b="1" baseline="0" dirty="0" err="1" smtClean="0"/>
                        <a:t>ppm</a:t>
                      </a:r>
                      <a:r>
                        <a:rPr lang="en-US" sz="1800" b="1" baseline="0" dirty="0" smtClean="0"/>
                        <a:t>)</a:t>
                      </a:r>
                      <a:r>
                        <a:rPr lang="en-US" sz="1800" baseline="0" dirty="0" smtClean="0"/>
                        <a:t>.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Initial Cost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r>
                        <a:rPr lang="en-US" sz="1800" baseline="0" dirty="0" smtClean="0"/>
                        <a:t> cost of purchasing the printer.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108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Cost of Operation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The cost of paper, ink or toner and maintenance.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16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81000"/>
            <a:ext cx="10393680" cy="626814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Ergonomic Techniques for Avoiding Hazards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1219200" y="1447800"/>
            <a:ext cx="50292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kern="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Choose a monitor that holds a steady image without flickering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b="1" kern="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Position your monitor 2-2.5 feet away</a:t>
            </a:r>
            <a:r>
              <a:rPr lang="en-US" kern="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 from the eyes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kern="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Place your monitor where </a:t>
            </a:r>
            <a:r>
              <a:rPr lang="en-US" b="1" kern="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no light reflects off the screen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kern="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Keep screen clean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b="1" kern="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Avoid looking at the monitor for more than 30 minutes</a:t>
            </a:r>
            <a:r>
              <a:rPr lang="en-US" kern="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kern="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without taking a break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kern="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Do not let your eyes become dry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kern="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Sit arm length away from CPU</a:t>
            </a:r>
          </a:p>
          <a:p>
            <a:pPr marL="342900" indent="-342900" fontAlgn="base">
              <a:spcBef>
                <a:spcPct val="20000"/>
              </a:spcBef>
              <a:spcAft>
                <a:spcPct val="0"/>
              </a:spcAft>
              <a:buFontTx/>
              <a:buChar char="•"/>
              <a:defRPr/>
            </a:pPr>
            <a:r>
              <a:rPr lang="en-US" kern="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Take frequent breaks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0" y="3657600"/>
            <a:ext cx="2514600" cy="25957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1" y="1088579"/>
            <a:ext cx="2590799" cy="24832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17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4600" y="2789238"/>
            <a:ext cx="7315200" cy="715963"/>
          </a:xfrm>
        </p:spPr>
        <p:txBody>
          <a:bodyPr/>
          <a:lstStyle/>
          <a:p>
            <a:pPr algn="ctr"/>
            <a:r>
              <a:rPr lang="en-US" sz="4000" b="1" i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End of Chapter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18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62000"/>
            <a:ext cx="10058400" cy="704333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Objectives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2667001" y="2133600"/>
            <a:ext cx="6386731" cy="513472"/>
            <a:chOff x="1143000" y="1696328"/>
            <a:chExt cx="6386731" cy="513472"/>
          </a:xfrm>
        </p:grpSpPr>
        <p:sp>
          <p:nvSpPr>
            <p:cNvPr id="4" name="Oval 3"/>
            <p:cNvSpPr/>
            <p:nvPr/>
          </p:nvSpPr>
          <p:spPr bwMode="auto">
            <a:xfrm>
              <a:off x="1143000" y="17526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andara" panose="020E0502030303020204" pitchFamily="34" charset="0"/>
                </a:rPr>
                <a:t>1</a:t>
              </a:r>
            </a:p>
          </p:txBody>
        </p:sp>
        <p:cxnSp>
          <p:nvCxnSpPr>
            <p:cNvPr id="8" name="Straight Connector 7"/>
            <p:cNvCxnSpPr/>
            <p:nvPr/>
          </p:nvCxnSpPr>
          <p:spPr bwMode="auto">
            <a:xfrm rot="5400000" flipH="1" flipV="1">
              <a:off x="4519831" y="-881123"/>
              <a:ext cx="9245" cy="6010555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38100" cap="flat" cmpd="sng" algn="ctr">
              <a:solidFill>
                <a:schemeClr val="accent2">
                  <a:lumMod val="75000"/>
                  <a:alpha val="7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9" name="TextBox 8"/>
            <p:cNvSpPr txBox="1"/>
            <p:nvPr/>
          </p:nvSpPr>
          <p:spPr>
            <a:xfrm>
              <a:off x="1696328" y="1696328"/>
              <a:ext cx="557556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</a:schemeClr>
                  </a:solidFill>
                  <a:latin typeface="Candara" panose="020E0502030303020204" pitchFamily="34" charset="0"/>
                </a:rPr>
                <a:t>Introducing the Range of </a:t>
              </a:r>
              <a:r>
                <a:rPr lang="en-US" sz="2400" b="1" dirty="0" smtClean="0">
                  <a:solidFill>
                    <a:schemeClr val="tx1">
                      <a:lumMod val="50000"/>
                    </a:schemeClr>
                  </a:solidFill>
                  <a:latin typeface="Candara" panose="020E0502030303020204" pitchFamily="34" charset="0"/>
                </a:rPr>
                <a:t>Output </a:t>
              </a:r>
              <a:r>
                <a:rPr lang="en-US" sz="2400" b="1" dirty="0">
                  <a:solidFill>
                    <a:schemeClr val="tx1">
                      <a:lumMod val="50000"/>
                    </a:schemeClr>
                  </a:solidFill>
                  <a:latin typeface="Candara" panose="020E0502030303020204" pitchFamily="34" charset="0"/>
                </a:rPr>
                <a:t>Devices</a:t>
              </a:r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2667001" y="2971800"/>
            <a:ext cx="6386731" cy="513472"/>
            <a:chOff x="1143000" y="1696328"/>
            <a:chExt cx="6386731" cy="513472"/>
          </a:xfrm>
        </p:grpSpPr>
        <p:sp>
          <p:nvSpPr>
            <p:cNvPr id="16" name="Oval 15"/>
            <p:cNvSpPr/>
            <p:nvPr/>
          </p:nvSpPr>
          <p:spPr bwMode="auto">
            <a:xfrm>
              <a:off x="1143000" y="1752600"/>
              <a:ext cx="457200" cy="457200"/>
            </a:xfrm>
            <a:prstGeom prst="ellipse">
              <a:avLst/>
            </a:prstGeom>
            <a:gradFill rotWithShape="1">
              <a:gsLst>
                <a:gs pos="0">
                  <a:srgbClr val="DDEBCF"/>
                </a:gs>
                <a:gs pos="50000">
                  <a:srgbClr val="9CB86E"/>
                </a:gs>
                <a:gs pos="100000">
                  <a:srgbClr val="156B13"/>
                </a:gs>
              </a:gsLst>
              <a:lin ang="5400000" scaled="0"/>
            </a:gra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</a:pPr>
              <a:r>
                <a:rPr lang="en-US" sz="2400" b="1" dirty="0" smtClean="0">
                  <a:ln w="12700">
                    <a:solidFill>
                      <a:schemeClr val="tx2">
                        <a:satMod val="155000"/>
                      </a:schemeClr>
                    </a:solidFill>
                    <a:prstDash val="solid"/>
                  </a:ln>
                  <a:solidFill>
                    <a:schemeClr val="bg2">
                      <a:tint val="85000"/>
                      <a:satMod val="155000"/>
                    </a:schemeClr>
                  </a:solidFill>
                  <a:effectLst>
                    <a:outerShdw blurRad="41275" dist="20320" dir="1800000" algn="tl" rotWithShape="0">
                      <a:srgbClr val="000000">
                        <a:alpha val="40000"/>
                      </a:srgbClr>
                    </a:outerShdw>
                  </a:effectLst>
                  <a:latin typeface="Candara" panose="020E0502030303020204" pitchFamily="34" charset="0"/>
                </a:rPr>
                <a:t>2</a:t>
              </a:r>
              <a:endParaRPr lang="en-US" sz="24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andara" panose="020E0502030303020204" pitchFamily="34" charset="0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 bwMode="auto">
            <a:xfrm rot="5400000" flipH="1" flipV="1">
              <a:off x="4519831" y="-881123"/>
              <a:ext cx="9245" cy="6010555"/>
            </a:xfrm>
            <a:prstGeom prst="line">
              <a:avLst/>
            </a:prstGeom>
            <a:gradFill rotWithShape="1">
              <a:gsLst>
                <a:gs pos="0">
                  <a:schemeClr val="bg2">
                    <a:gamma/>
                    <a:tint val="26667"/>
                    <a:invGamma/>
                  </a:schemeClr>
                </a:gs>
                <a:gs pos="100000">
                  <a:schemeClr val="bg2">
                    <a:alpha val="14999"/>
                  </a:schemeClr>
                </a:gs>
              </a:gsLst>
              <a:lin ang="5400000" scaled="1"/>
            </a:gradFill>
            <a:ln w="38100" cap="flat" cmpd="sng" algn="ctr">
              <a:solidFill>
                <a:schemeClr val="accent2">
                  <a:lumMod val="75000"/>
                  <a:alpha val="7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8" name="TextBox 17"/>
            <p:cNvSpPr txBox="1"/>
            <p:nvPr/>
          </p:nvSpPr>
          <p:spPr>
            <a:xfrm>
              <a:off x="1696328" y="1696328"/>
              <a:ext cx="4185761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>
                  <a:solidFill>
                    <a:schemeClr val="tx1">
                      <a:lumMod val="50000"/>
                    </a:schemeClr>
                  </a:solidFill>
                  <a:latin typeface="Candara" panose="020E0502030303020204" pitchFamily="34" charset="0"/>
                </a:rPr>
                <a:t>Ergonomics of </a:t>
              </a:r>
              <a:r>
                <a:rPr lang="en-US" sz="2400" b="1" dirty="0" smtClean="0">
                  <a:solidFill>
                    <a:schemeClr val="tx1">
                      <a:lumMod val="50000"/>
                    </a:schemeClr>
                  </a:solidFill>
                  <a:latin typeface="Candara" panose="020E0502030303020204" pitchFamily="34" charset="0"/>
                </a:rPr>
                <a:t>Output </a:t>
              </a:r>
              <a:r>
                <a:rPr lang="en-US" sz="2400" b="1" dirty="0">
                  <a:solidFill>
                    <a:schemeClr val="tx1">
                      <a:lumMod val="50000"/>
                    </a:schemeClr>
                  </a:solidFill>
                  <a:latin typeface="Candara" panose="020E0502030303020204" pitchFamily="34" charset="0"/>
                </a:rPr>
                <a:t>Devices</a:t>
              </a:r>
            </a:p>
          </p:txBody>
        </p:sp>
      </p:grp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latin typeface="Candara" panose="020E0502030303020204" pitchFamily="34" charset="0"/>
              </a:rPr>
              <a:t>Presented by Md. Mahbubul Alam, PhD</a:t>
            </a:r>
            <a:endParaRPr lang="en-US" dirty="0">
              <a:latin typeface="Candara" panose="020E0502030303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>
                <a:latin typeface="Candara" panose="020E0502030303020204" pitchFamily="34" charset="0"/>
              </a:rPr>
              <a:t>2</a:t>
            </a:fld>
            <a:endParaRPr lang="en-US" dirty="0">
              <a:latin typeface="Candara" panose="020E0502030303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81001"/>
            <a:ext cx="10317480" cy="6858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Output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19200"/>
            <a:ext cx="10896599" cy="48006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Output devices returned processed data to the user or to another computer system.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In order to describe the range of output devices, the following categorization will be helpful:</a:t>
            </a:r>
          </a:p>
          <a:p>
            <a:pPr lvl="1"/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Video output devices</a:t>
            </a:r>
          </a:p>
          <a:p>
            <a:pPr lvl="1"/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Audio output devices</a:t>
            </a:r>
          </a:p>
          <a:p>
            <a:pPr lvl="1"/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Printing devices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3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10469880" cy="6858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Video Output Devices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10820399" cy="4724400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Monitor</a:t>
            </a:r>
          </a:p>
          <a:p>
            <a:pPr lvl="1"/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Monitor is the most commonly used output device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on most personal computer system.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Two important hardware devices determine the 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quality of the image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on any monitor:</a:t>
            </a:r>
          </a:p>
          <a:p>
            <a:pPr lvl="2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The monitor itself</a:t>
            </a:r>
          </a:p>
          <a:p>
            <a:pPr lvl="2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The video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controller</a:t>
            </a:r>
          </a:p>
          <a:p>
            <a:pPr marL="384048" lvl="2" indent="0">
              <a:buNone/>
            </a:pPr>
            <a:endParaRPr lang="en-US" sz="2000" dirty="0">
              <a:solidFill>
                <a:schemeClr val="tx1">
                  <a:lumMod val="50000"/>
                </a:schemeClr>
              </a:solidFill>
              <a:latin typeface="Candara" panose="020E0502030303020204" pitchFamily="34" charset="0"/>
            </a:endParaRP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In general, 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three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types of monitors are used with PCs</a:t>
            </a:r>
          </a:p>
          <a:p>
            <a:pPr lvl="2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Cathode Ray Tube (CRT)</a:t>
            </a:r>
          </a:p>
          <a:p>
            <a:pPr lvl="2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Liquid Crystal Display (LCD</a:t>
            </a:r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)</a:t>
            </a:r>
          </a:p>
          <a:p>
            <a:pPr lvl="2"/>
            <a:r>
              <a:rPr lang="en-US" sz="2000" dirty="0" smtClean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Light Emitting Diode (LED) </a:t>
            </a:r>
            <a:endParaRPr lang="en-US" sz="2000" dirty="0">
              <a:solidFill>
                <a:schemeClr val="tx1">
                  <a:lumMod val="50000"/>
                </a:schemeClr>
              </a:solidFill>
              <a:latin typeface="Candara" panose="020E0502030303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4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10469880" cy="609600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Types of Monitors by Display Colors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10744199" cy="4421294"/>
          </a:xfrm>
        </p:spPr>
        <p:txBody>
          <a:bodyPr>
            <a:normAutofit/>
          </a:bodyPr>
          <a:lstStyle/>
          <a:p>
            <a:r>
              <a:rPr lang="en-US" b="1" u="sng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Monochrome monitors</a:t>
            </a:r>
          </a:p>
          <a:p>
            <a:pPr lvl="1"/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Display only one color (such as green, amber, or white) against a contrasting background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, 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which is usually black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. These monitors are </a:t>
            </a:r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used for displaying texts only.</a:t>
            </a:r>
          </a:p>
          <a:p>
            <a:r>
              <a:rPr lang="en-US" b="1" u="sng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Grayscale monitors</a:t>
            </a:r>
          </a:p>
          <a:p>
            <a:pPr lvl="1"/>
            <a:r>
              <a:rPr lang="en-US" sz="2000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Display varying intensities of gray (from a very light gray to black) against a white or off-white background </a:t>
            </a:r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and are essentially a type of monochrome monitor.</a:t>
            </a:r>
          </a:p>
          <a:p>
            <a:r>
              <a:rPr lang="en-US" b="1" u="sng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Color monitors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Display between 16 colors and 16 million colors.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5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19036"/>
            <a:ext cx="10282238" cy="70399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Monochrome Monitor</a:t>
            </a:r>
          </a:p>
        </p:txBody>
      </p:sp>
      <p:pic>
        <p:nvPicPr>
          <p:cNvPr id="1026" name="Picture 2" descr="http://www.atarimagazines.com/compute/issue43/245-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1" y="1523999"/>
            <a:ext cx="4907756" cy="3707229"/>
          </a:xfrm>
          <a:prstGeom prst="rect">
            <a:avLst/>
          </a:prstGeom>
          <a:noFill/>
        </p:spPr>
      </p:pic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6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57200"/>
            <a:ext cx="10469880" cy="609600"/>
          </a:xfrm>
        </p:spPr>
        <p:txBody>
          <a:bodyPr/>
          <a:lstStyle/>
          <a:p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Cathode Ray Tube (CRT) Monitor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10744199" cy="4573694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CRT monitor is the typical monitor that comes with most desktop computers; it looks a 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lot like a television and works in much the same way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This type of monitor 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uses a large vacuum tube, called cathode ray tube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Color CRT monitor has </a:t>
            </a:r>
            <a:r>
              <a:rPr lang="en-US" b="1" i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three electron beams which represent the primary additive colors (red. Green and blue).</a:t>
            </a:r>
          </a:p>
          <a:p>
            <a:r>
              <a:rPr lang="en-US" b="1" u="sng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Advantages: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 Provide a bright, clear picture at a relatively low cost.</a:t>
            </a:r>
          </a:p>
          <a:p>
            <a:r>
              <a:rPr lang="en-US" b="1" u="sng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Disadvantages: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 Take up desktop space and difficult to move due to the large size, require a lot of power to run.</a:t>
            </a:r>
          </a:p>
          <a:p>
            <a:endParaRPr lang="en-US" sz="24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7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511" y="518387"/>
            <a:ext cx="10381169" cy="670562"/>
          </a:xfrm>
        </p:spPr>
        <p:txBody>
          <a:bodyPr/>
          <a:lstStyle/>
          <a:p>
            <a:r>
              <a:rPr lang="en-US" sz="34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Liquid Crystal Display (LCD) Monitor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4511" y="1295400"/>
            <a:ext cx="10579289" cy="4573694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Although flat-panel monitors have been used primarily on portable computers, a new generation of large, high-resolution, flat-panel displays is gaining popularity among users of desktop systems.</a:t>
            </a:r>
          </a:p>
          <a:p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LCD monitor creates images with a special kind of liquid crystal that is normally transparent but becomes opaque when charged with electricity.</a:t>
            </a:r>
          </a:p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Two types of LCD monitors are: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Passive matrix LCD</a:t>
            </a:r>
          </a:p>
          <a:p>
            <a:pPr lvl="1"/>
            <a:r>
              <a:rPr lang="en-US" sz="2000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Active matrix LCD </a:t>
            </a:r>
          </a:p>
          <a:p>
            <a:r>
              <a:rPr lang="en-US" b="1" u="sng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Advantages: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 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Take up less desk space 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and run cooler than traditional CRT monitors.</a:t>
            </a:r>
          </a:p>
          <a:p>
            <a:r>
              <a:rPr lang="en-US" b="1" u="sng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Disadvantages: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 Images can be difficult to see in bright light, </a:t>
            </a:r>
            <a:r>
              <a:rPr lang="en-US" b="1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limited viewing angel</a:t>
            </a:r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.</a:t>
            </a:r>
          </a:p>
          <a:p>
            <a:endParaRPr lang="en-US" dirty="0">
              <a:solidFill>
                <a:schemeClr val="tx1">
                  <a:lumMod val="50000"/>
                </a:schemeClr>
              </a:solidFill>
            </a:endParaRPr>
          </a:p>
          <a:p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8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"/>
            <a:ext cx="10210800" cy="645441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ndara" panose="020E0502030303020204" pitchFamily="34" charset="0"/>
              </a:rPr>
              <a:t>Comparing Monitors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447800"/>
            <a:ext cx="10393681" cy="4421294"/>
          </a:xfrm>
        </p:spPr>
        <p:txBody>
          <a:bodyPr/>
          <a:lstStyle/>
          <a:p>
            <a:r>
              <a:rPr lang="en-US" dirty="0">
                <a:solidFill>
                  <a:schemeClr val="tx1">
                    <a:lumMod val="50000"/>
                  </a:schemeClr>
                </a:solidFill>
                <a:latin typeface="Candara" panose="020E0502030303020204" pitchFamily="34" charset="0"/>
              </a:rPr>
              <a:t>Following are the specifications which need to be taken into consideration before making purchasing decision of buying a monitor:</a:t>
            </a:r>
          </a:p>
          <a:p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68664464"/>
              </p:ext>
            </p:extLst>
          </p:nvPr>
        </p:nvGraphicFramePr>
        <p:xfrm>
          <a:off x="1219200" y="2286000"/>
          <a:ext cx="9144000" cy="3479800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1882588"/>
                <a:gridCol w="726141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Specification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latin typeface="Candara" panose="020E0502030303020204" pitchFamily="34" charset="0"/>
                        </a:rPr>
                        <a:t>Description</a:t>
                      </a:r>
                      <a:endParaRPr lang="en-US" dirty="0"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ndara" panose="020E0502030303020204" pitchFamily="34" charset="0"/>
                        </a:rPr>
                        <a:t>Size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ndara" panose="020E0502030303020204" pitchFamily="34" charset="0"/>
                        </a:rPr>
                        <a:t>Monitors size measured diagonally in inches. </a:t>
                      </a:r>
                      <a:r>
                        <a:rPr lang="en-US" sz="1800" b="1" dirty="0" smtClean="0">
                          <a:latin typeface="Candara" panose="020E0502030303020204" pitchFamily="34" charset="0"/>
                        </a:rPr>
                        <a:t>Actual size</a:t>
                      </a:r>
                      <a:r>
                        <a:rPr lang="en-US" sz="1800" dirty="0" smtClean="0">
                          <a:latin typeface="Candara" panose="020E0502030303020204" pitchFamily="34" charset="0"/>
                        </a:rPr>
                        <a:t> is the </a:t>
                      </a:r>
                      <a:r>
                        <a:rPr lang="en-US" sz="1800" b="1" dirty="0" smtClean="0">
                          <a:latin typeface="Candara" panose="020E0502030303020204" pitchFamily="34" charset="0"/>
                        </a:rPr>
                        <a:t>distance from corner to corner</a:t>
                      </a:r>
                      <a:r>
                        <a:rPr lang="en-US" sz="1800" baseline="0" dirty="0" smtClean="0">
                          <a:latin typeface="Candara" panose="020E0502030303020204" pitchFamily="34" charset="0"/>
                        </a:rPr>
                        <a:t> and </a:t>
                      </a:r>
                      <a:r>
                        <a:rPr lang="en-US" sz="1800" b="1" baseline="0" dirty="0" smtClean="0">
                          <a:latin typeface="Candara" panose="020E0502030303020204" pitchFamily="34" charset="0"/>
                        </a:rPr>
                        <a:t>viewable size is the usable portion of the screen</a:t>
                      </a:r>
                      <a:r>
                        <a:rPr lang="en-US" sz="1800" baseline="0" dirty="0" smtClean="0">
                          <a:latin typeface="Candara" panose="020E0502030303020204" pitchFamily="34" charset="0"/>
                        </a:rPr>
                        <a:t>.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ndara" panose="020E0502030303020204" pitchFamily="34" charset="0"/>
                        </a:rPr>
                        <a:t>Resolution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ndara" panose="020E0502030303020204" pitchFamily="34" charset="0"/>
                        </a:rPr>
                        <a:t>Number of</a:t>
                      </a:r>
                      <a:r>
                        <a:rPr lang="en-US" sz="1800" b="1" baseline="0" dirty="0" smtClean="0">
                          <a:latin typeface="Candara" panose="020E0502030303020204" pitchFamily="34" charset="0"/>
                        </a:rPr>
                        <a:t> pixels on the screen</a:t>
                      </a:r>
                      <a:r>
                        <a:rPr lang="en-US" sz="1800" baseline="0" dirty="0" smtClean="0">
                          <a:latin typeface="Candara" panose="020E0502030303020204" pitchFamily="34" charset="0"/>
                        </a:rPr>
                        <a:t>. 640 X 480 means that there are 640 pixels horizontally and 480 pixels vertically.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ndara" panose="020E0502030303020204" pitchFamily="34" charset="0"/>
                        </a:rPr>
                        <a:t>Refresh Rate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ndara" panose="020E0502030303020204" pitchFamily="34" charset="0"/>
                        </a:rPr>
                        <a:t>The number of times per second that</a:t>
                      </a:r>
                      <a:r>
                        <a:rPr lang="en-US" sz="1800" b="1" baseline="0" dirty="0" smtClean="0">
                          <a:latin typeface="Candara" panose="020E0502030303020204" pitchFamily="34" charset="0"/>
                        </a:rPr>
                        <a:t> the electron guns scan every pixel on the screen</a:t>
                      </a:r>
                      <a:r>
                        <a:rPr lang="en-US" sz="1800" baseline="0" dirty="0" smtClean="0">
                          <a:latin typeface="Candara" panose="020E0502030303020204" pitchFamily="34" charset="0"/>
                        </a:rPr>
                        <a:t>. Good refresh rate is 72 Hertz or higher.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ndara" panose="020E0502030303020204" pitchFamily="34" charset="0"/>
                        </a:rPr>
                        <a:t>Dot Pitch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b="1" dirty="0" smtClean="0">
                          <a:latin typeface="Candara" panose="020E0502030303020204" pitchFamily="34" charset="0"/>
                        </a:rPr>
                        <a:t>The distance between</a:t>
                      </a:r>
                      <a:r>
                        <a:rPr lang="en-US" sz="1800" b="1" baseline="0" dirty="0" smtClean="0">
                          <a:latin typeface="Candara" panose="020E0502030303020204" pitchFamily="34" charset="0"/>
                        </a:rPr>
                        <a:t> the like-colored phosphor dots of adjacent pixels</a:t>
                      </a:r>
                      <a:r>
                        <a:rPr lang="en-US" sz="1800" baseline="0" dirty="0" smtClean="0">
                          <a:latin typeface="Candara" panose="020E0502030303020204" pitchFamily="34" charset="0"/>
                        </a:rPr>
                        <a:t>. </a:t>
                      </a:r>
                      <a:r>
                        <a:rPr lang="en-US" sz="1800" b="1" baseline="0" dirty="0" smtClean="0">
                          <a:latin typeface="Candara" panose="020E0502030303020204" pitchFamily="34" charset="0"/>
                        </a:rPr>
                        <a:t>Dot pitch should be no greater than 0.28mm for 15-inche monitor</a:t>
                      </a:r>
                      <a:r>
                        <a:rPr lang="en-US" sz="1800" baseline="0" dirty="0" smtClean="0">
                          <a:latin typeface="Candara" panose="020E0502030303020204" pitchFamily="34" charset="0"/>
                        </a:rPr>
                        <a:t>. For larger monitors, that should be .22mm or less.</a:t>
                      </a:r>
                      <a:endParaRPr lang="en-US" sz="1800" dirty="0">
                        <a:solidFill>
                          <a:schemeClr val="tx1">
                            <a:lumMod val="50000"/>
                          </a:schemeClr>
                        </a:solidFill>
                        <a:latin typeface="Candara" panose="020E0502030303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Presented by Md. Mahbubul Alam, PhD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8E3F4F-51B2-42EE-AFA2-40C4572185CC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_brown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_brown" id="{162E0968-A735-46A7-B0F6-FC7551F11A1E}" vid="{DCD5E336-846B-4F2C-9665-375FBB1066A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1887</TotalTime>
  <Words>1372</Words>
  <Application>Microsoft Office PowerPoint</Application>
  <PresentationFormat>Widescreen</PresentationFormat>
  <Paragraphs>152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Calibri</vt:lpstr>
      <vt:lpstr>Calibri Light</vt:lpstr>
      <vt:lpstr>Candara</vt:lpstr>
      <vt:lpstr>Theme1_brown</vt:lpstr>
      <vt:lpstr>Lecture 4  Output Devices</vt:lpstr>
      <vt:lpstr>Objectives</vt:lpstr>
      <vt:lpstr>Output Devices</vt:lpstr>
      <vt:lpstr>Video Output Devices</vt:lpstr>
      <vt:lpstr>Types of Monitors by Display Colors</vt:lpstr>
      <vt:lpstr>Monochrome Monitor</vt:lpstr>
      <vt:lpstr>Cathode Ray Tube (CRT) Monitor</vt:lpstr>
      <vt:lpstr>Liquid Crystal Display (LCD) Monitor</vt:lpstr>
      <vt:lpstr>Comparing Monitors</vt:lpstr>
      <vt:lpstr>Dot Pitch</vt:lpstr>
      <vt:lpstr>Video Output Devices</vt:lpstr>
      <vt:lpstr>Audio Output Devices</vt:lpstr>
      <vt:lpstr>Printing Devices</vt:lpstr>
      <vt:lpstr>Types of Printers</vt:lpstr>
      <vt:lpstr>Types of Printers</vt:lpstr>
      <vt:lpstr>Comparing Printers</vt:lpstr>
      <vt:lpstr>Ergonomic Techniques for Avoiding Hazards</vt:lpstr>
      <vt:lpstr>End of Chapter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Introducing Computer Systems</dc:title>
  <dc:creator>acer</dc:creator>
  <cp:lastModifiedBy>USER-PC</cp:lastModifiedBy>
  <cp:revision>182</cp:revision>
  <dcterms:created xsi:type="dcterms:W3CDTF">2006-08-16T00:00:00Z</dcterms:created>
  <dcterms:modified xsi:type="dcterms:W3CDTF">2015-05-27T04:41:17Z</dcterms:modified>
</cp:coreProperties>
</file>