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15" r:id="rId2"/>
    <p:sldId id="257" r:id="rId3"/>
    <p:sldId id="258" r:id="rId4"/>
    <p:sldId id="259" r:id="rId5"/>
    <p:sldId id="308" r:id="rId6"/>
    <p:sldId id="260" r:id="rId7"/>
    <p:sldId id="261" r:id="rId8"/>
    <p:sldId id="309" r:id="rId9"/>
    <p:sldId id="269" r:id="rId10"/>
    <p:sldId id="270" r:id="rId11"/>
    <p:sldId id="271" r:id="rId12"/>
    <p:sldId id="305" r:id="rId13"/>
    <p:sldId id="306" r:id="rId14"/>
    <p:sldId id="312" r:id="rId15"/>
    <p:sldId id="313" r:id="rId16"/>
    <p:sldId id="31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94624" autoAdjust="0"/>
  </p:normalViewPr>
  <p:slideViewPr>
    <p:cSldViewPr>
      <p:cViewPr varScale="1">
        <p:scale>
          <a:sx n="70" d="100"/>
          <a:sy n="70" d="100"/>
        </p:scale>
        <p:origin x="60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6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8637E-444C-43B5-9422-5CF8F5284AB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E2A09-F57C-43F5-ABB3-2A67D37D4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73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ECA6-F499-43E7-B90D-5BCC41C1AA6A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9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225B-8178-4CB0-A16B-BD2B50C5D1E8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4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2EB0-F08F-4AD6-8AF4-94FC57BEA3EA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11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EC09-23F1-4BCA-AFCB-F8465A520C04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80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1475-6F05-44DE-944B-C53CD7F09AD7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40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BCFB-52E6-46D1-952E-7DE488C4FA49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0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F4FB-D1E5-421F-A166-0C7C6896B799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8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C1FF-531A-47A9-B7D0-D6AFC6ADC6E0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858DA-D6A1-4884-B2A1-05955C02ECAA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6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B949-FE2A-4B7E-A967-F30D91A9438D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3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68471EC7-318D-4EAA-9C87-09F56D5E43FA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9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870D-7C84-4F1A-89A3-B57C3ECBFBD3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87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0A4A44D-78C7-46C8-B502-A40CDCA799FE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5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8380" y="990600"/>
            <a:ext cx="8138620" cy="21336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Lecture 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3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en-US" sz="4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4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Input Devices</a:t>
            </a:r>
            <a:endParaRPr lang="en-US" sz="40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Md. </a:t>
            </a:r>
            <a:r>
              <a:rPr lang="en-US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Mahbubul</a:t>
            </a:r>
            <a:r>
              <a:rPr lang="en-US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Alam</a:t>
            </a:r>
            <a:r>
              <a:rPr lang="en-US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PhD</a:t>
            </a:r>
            <a:endParaRPr lang="en-US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1"/>
            <a:ext cx="10622280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Optical Input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371600"/>
            <a:ext cx="10858500" cy="4573694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Bar Code Readers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Bar code readers, such as those used in super markets, can read bad codes,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translate them into numbers, and input the numbers into a computer system.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Image Scanners </a:t>
            </a:r>
          </a:p>
          <a:p>
            <a:pPr lvl="1"/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Image scanners convert printed images into digitized formats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that can be stored and manipulated (most photo edit) in computers.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Optical Character Recognition (OCR)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An image scanner equipped with OCR software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can translate a page of text into a string of character codes in the computer’s memory.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0812"/>
            <a:ext cx="10546080" cy="72164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Audiovisual Input Devices</a:t>
            </a:r>
            <a:endParaRPr lang="en-US" sz="3600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820399" cy="4421294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Microphones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Microphones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can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accept auditory input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 Using speech recognition software, microphones can be used as an input device for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dictating text, navigating programs, and choosing commands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Sound cards</a:t>
            </a:r>
          </a:p>
          <a:p>
            <a:pPr lvl="1"/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Sound card takes analog sound signals and digitizes them. A sound card also can convert digital sound signals to analog form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Musical Instrument Digital Interface (MIDI) 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MIDI connects many kinds of electronic musical instruments to computer.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PC video cameras and digital cameras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PC video cameras and digital cameras can digitized full-motion and still images, which can be stored and edited on the PC or transmitted over a LAN or the Internet.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571" y="381000"/>
            <a:ext cx="10364110" cy="685800"/>
          </a:xfrm>
        </p:spPr>
        <p:txBody>
          <a:bodyPr/>
          <a:lstStyle/>
          <a:p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Ergonomics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10526685" cy="44212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Ergonomics is the study of the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physical relationship between people and their tools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– such as computers – addresses these issues.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Now more than ever before, people recognize the importance of having ergonomically correct computer furniture and using proper posture and techniques while working with computers.</a:t>
            </a:r>
          </a:p>
          <a:p>
            <a:r>
              <a:rPr lang="en-US" b="1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Ergonomically correct means that a tool or a workplace is designed to work properly with the human body, and thus reduces the risk of strain and injuries.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241280" cy="72164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Health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10439399" cy="4345094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Repetitive stress injury or repetitive strain injury (RSI)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results from continuously using the body in ways it was not designed to work, such as pain in wrist or hand caused by using a keyboard or mouse for long period of time.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Eyestrain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is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fatigue of the eyes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(eye muscles are stained) caused by focusing on the same point on the computer monitor for too long. It can lead to chronic headache.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Electromagnetic fields (EMFs)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are created during the generation, transmission and use of low-frequency electrical power while using devices like computers and can cause cancer in long run.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81000"/>
            <a:ext cx="10058400" cy="6082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Ergonomic Techniques for Avoiding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371600"/>
            <a:ext cx="9372600" cy="44196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Office chairs of offices should: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Allow you to adjust its height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Provide good lower-back support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Have adjustable armrests</a:t>
            </a:r>
          </a:p>
        </p:txBody>
      </p:sp>
      <p:sp>
        <p:nvSpPr>
          <p:cNvPr id="43010" name="AutoShape 2" descr="http://www.google.com/url?sa=i&amp;source=images&amp;cd=&amp;ved=0CAUQjBw&amp;url=http%3A%2F%2Flib.store.yahoo.net%2Flib%2Fthehumansolution%2Farm-height-width.gif&amp;ei=5-jHVPmVJpe68gWz5oDoBw&amp;psig=AFQjCNGNcWp7lAava-vB0zXvNsB9rM9o6w&amp;ust=1422473831722814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048000"/>
            <a:ext cx="777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04800"/>
            <a:ext cx="100584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Ergonomic Techniques for Avoiding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71600"/>
            <a:ext cx="8534400" cy="2286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Use an ergonomic keyboard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Use a padded wrist support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Keep your wrist straight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Sit up straight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Learn how to type quickly but safe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Take frequent breaks from typing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6880" y="3276600"/>
            <a:ext cx="563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89238"/>
            <a:ext cx="7315200" cy="715963"/>
          </a:xfrm>
        </p:spPr>
        <p:txBody>
          <a:bodyPr/>
          <a:lstStyle/>
          <a:p>
            <a:pPr algn="ctr"/>
            <a:r>
              <a:rPr lang="en-US" sz="4000" b="1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End of Chapter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62000"/>
            <a:ext cx="10058400" cy="70433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Objectives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67001" y="2133600"/>
            <a:ext cx="6386731" cy="513472"/>
            <a:chOff x="1143000" y="1696328"/>
            <a:chExt cx="6386731" cy="513472"/>
          </a:xfrm>
        </p:grpSpPr>
        <p:sp>
          <p:nvSpPr>
            <p:cNvPr id="4" name="Oval 3"/>
            <p:cNvSpPr/>
            <p:nvPr/>
          </p:nvSpPr>
          <p:spPr bwMode="auto">
            <a:xfrm>
              <a:off x="1143000" y="1752600"/>
              <a:ext cx="457200" cy="457200"/>
            </a:xfrm>
            <a:prstGeom prst="ellipse">
              <a:avLst/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ndara" panose="020E0502030303020204" pitchFamily="34" charset="0"/>
                </a:rPr>
                <a:t>1</a:t>
              </a: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 rot="5400000" flipH="1" flipV="1">
              <a:off x="4519831" y="-881123"/>
              <a:ext cx="9245" cy="6010555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38100" cap="flat" cmpd="sng" algn="ctr">
              <a:solidFill>
                <a:schemeClr val="accent2">
                  <a:lumMod val="75000"/>
                  <a:alpha val="7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1696328" y="1696328"/>
              <a:ext cx="53383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50000"/>
                    </a:schemeClr>
                  </a:solidFill>
                  <a:latin typeface="Candara" panose="020E0502030303020204" pitchFamily="34" charset="0"/>
                </a:rPr>
                <a:t>Introducing the Range of Input Devices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67001" y="2971800"/>
            <a:ext cx="6386731" cy="513472"/>
            <a:chOff x="1143000" y="1696328"/>
            <a:chExt cx="6386731" cy="513472"/>
          </a:xfrm>
        </p:grpSpPr>
        <p:sp>
          <p:nvSpPr>
            <p:cNvPr id="16" name="Oval 15"/>
            <p:cNvSpPr/>
            <p:nvPr/>
          </p:nvSpPr>
          <p:spPr bwMode="auto">
            <a:xfrm>
              <a:off x="1143000" y="1752600"/>
              <a:ext cx="457200" cy="457200"/>
            </a:xfrm>
            <a:prstGeom prst="ellipse">
              <a:avLst/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ndara" panose="020E0502030303020204" pitchFamily="34" charset="0"/>
                </a:rPr>
                <a:t>2</a:t>
              </a:r>
              <a:endPara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rot="5400000" flipH="1" flipV="1">
              <a:off x="4519831" y="-881123"/>
              <a:ext cx="9245" cy="6010555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38100" cap="flat" cmpd="sng" algn="ctr">
              <a:solidFill>
                <a:schemeClr val="accent2">
                  <a:lumMod val="75000"/>
                  <a:alpha val="7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1696328" y="1696328"/>
              <a:ext cx="3948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50000"/>
                    </a:schemeClr>
                  </a:solidFill>
                  <a:latin typeface="Candara" panose="020E0502030303020204" pitchFamily="34" charset="0"/>
                </a:rPr>
                <a:t>Ergonomics of Input </a:t>
              </a:r>
              <a:r>
                <a:rPr lang="en-US" sz="2400" b="1" dirty="0" smtClean="0">
                  <a:solidFill>
                    <a:schemeClr val="tx1">
                      <a:lumMod val="50000"/>
                    </a:schemeClr>
                  </a:solidFill>
                  <a:latin typeface="Candara" panose="020E0502030303020204" pitchFamily="34" charset="0"/>
                </a:rPr>
                <a:t>Devices</a:t>
              </a:r>
              <a:endParaRPr lang="en-US" sz="24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ndara" panose="020E0502030303020204" pitchFamily="34" charset="0"/>
              </a:rPr>
              <a:t>Presented by Md. Mahbubul Alam,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>
                <a:latin typeface="Candara" panose="020E0502030303020204" pitchFamily="34" charset="0"/>
              </a:rPr>
              <a:t>2</a:t>
            </a:fld>
            <a:endParaRPr lang="en-US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09600"/>
            <a:ext cx="10058400" cy="64544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Input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447800"/>
            <a:ext cx="10058401" cy="442129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Input devices accept data and instructions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from the user or from another computer system (such as a computer on the Internet).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In order to describe the range of input devices, the following categorization will be helpful:</a:t>
            </a:r>
          </a:p>
          <a:p>
            <a:pPr lvl="1"/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Commonly used input devices</a:t>
            </a:r>
          </a:p>
          <a:p>
            <a:pPr lvl="1"/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Devices for the hand</a:t>
            </a:r>
          </a:p>
          <a:p>
            <a:pPr lvl="1"/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Optical input devices</a:t>
            </a:r>
          </a:p>
          <a:p>
            <a:pPr lvl="1"/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Audiovisual input devices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5" y="429401"/>
            <a:ext cx="10058400" cy="762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Commonly Used Input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447800"/>
            <a:ext cx="10408921" cy="4648200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 Keyboard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 keyboard was one of the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first peripherals to be used with computers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and it is still the 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primary input device for entering text and numbers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 standard keyboard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includes about 100 keys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each key sends a different signal to the CPU.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 standard keyboard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keys are arranged in five groups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:</a:t>
            </a:r>
          </a:p>
          <a:p>
            <a:pPr lvl="2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alphanumeric keys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(keys for letters and numbers)</a:t>
            </a:r>
          </a:p>
          <a:p>
            <a:pPr lvl="2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modifier keys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(SHIFT, CTRL, ALT keys)</a:t>
            </a:r>
          </a:p>
          <a:p>
            <a:pPr lvl="2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 numeric keypad (numeric keypad located in the right part)</a:t>
            </a:r>
          </a:p>
          <a:p>
            <a:pPr lvl="2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function keys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(F1 to F12 keys at top)</a:t>
            </a:r>
          </a:p>
          <a:p>
            <a:pPr lvl="2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cursor-movement keys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(Home, End, Page Up, Page Down, arrows)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Special purpose keys (Esc, Print Screen, Scroll Lock, Pause/ Break, Insert, Delete, Start, Shortcut)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10469880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Keyboard Layout</a:t>
            </a:r>
          </a:p>
        </p:txBody>
      </p:sp>
      <p:sp>
        <p:nvSpPr>
          <p:cNvPr id="1026" name="AutoShape 2" descr="http://www.google.com/url?sa=i&amp;source=images&amp;cd=&amp;ved=0CAUQjBw&amp;url=http%3A%2F%2Fwww.seoconsultants.com%2Fwindows%2Fkeyboard%2Fimages%2Fkeyboard.gif&amp;ei=tFjHVMLJHIqa8QW_xYLQAg&amp;psig=AFQjCNFfoWai0N2evTjhVXfF6V4aY_gJ2A&amp;ust=1422436916552293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2200"/>
            <a:ext cx="109537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55" y="404018"/>
            <a:ext cx="9317180" cy="71596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How the Computer Accepts Input from the Keyboard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5800" y="1364676"/>
            <a:ext cx="10526685" cy="4731324"/>
            <a:chOff x="1981200" y="1364676"/>
            <a:chExt cx="8645235" cy="4731324"/>
          </a:xfrm>
        </p:grpSpPr>
        <p:sp>
          <p:nvSpPr>
            <p:cNvPr id="6" name="Rectangle 5"/>
            <p:cNvSpPr/>
            <p:nvPr/>
          </p:nvSpPr>
          <p:spPr bwMode="auto">
            <a:xfrm>
              <a:off x="2438400" y="1981200"/>
              <a:ext cx="1676400" cy="6096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Arial" charset="0"/>
                </a:rPr>
                <a:t>Keyboard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438400" y="3352800"/>
              <a:ext cx="1676400" cy="762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chemeClr val="bg1"/>
                  </a:solidFill>
                  <a:latin typeface="Arial" charset="0"/>
                </a:rPr>
                <a:t>Keyboard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chemeClr val="bg1"/>
                  </a:solidFill>
                  <a:latin typeface="Arial" charset="0"/>
                </a:rPr>
                <a:t>Controller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953000" y="3352800"/>
              <a:ext cx="1676400" cy="762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chemeClr val="bg1"/>
                  </a:solidFill>
                  <a:latin typeface="Arial" charset="0"/>
                </a:rPr>
                <a:t>Keyboard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chemeClr val="bg1"/>
                  </a:solidFill>
                  <a:latin typeface="Arial" charset="0"/>
                </a:rPr>
                <a:t>Buffer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620000" y="3352800"/>
              <a:ext cx="1676400" cy="762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chemeClr val="bg1"/>
                  </a:solidFill>
                  <a:latin typeface="Arial" charset="0"/>
                </a:rPr>
                <a:t>System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chemeClr val="bg1"/>
                  </a:solidFill>
                  <a:latin typeface="Arial" charset="0"/>
                </a:rPr>
                <a:t>Software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8139545" y="4876800"/>
              <a:ext cx="685800" cy="12192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Arial" charset="0"/>
                </a:rPr>
                <a:t>C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Arial" charset="0"/>
                </a:rPr>
                <a:t>P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Arial" charset="0"/>
                </a:rPr>
                <a:t>U</a:t>
              </a:r>
            </a:p>
          </p:txBody>
        </p:sp>
        <p:sp>
          <p:nvSpPr>
            <p:cNvPr id="14" name="Down Arrow 13"/>
            <p:cNvSpPr/>
            <p:nvPr/>
          </p:nvSpPr>
          <p:spPr bwMode="auto">
            <a:xfrm>
              <a:off x="3131125" y="2604655"/>
              <a:ext cx="304800" cy="762000"/>
            </a:xfrm>
            <a:prstGeom prst="downArrow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15" name="Down Arrow 14"/>
            <p:cNvSpPr/>
            <p:nvPr/>
          </p:nvSpPr>
          <p:spPr bwMode="auto">
            <a:xfrm rot="16200000">
              <a:off x="4395355" y="3280060"/>
              <a:ext cx="304800" cy="838200"/>
            </a:xfrm>
            <a:prstGeom prst="downArrow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16" name="Down Arrow 15"/>
            <p:cNvSpPr/>
            <p:nvPr/>
          </p:nvSpPr>
          <p:spPr bwMode="auto">
            <a:xfrm rot="16200000">
              <a:off x="6986155" y="3411685"/>
              <a:ext cx="304800" cy="990600"/>
            </a:xfrm>
            <a:prstGeom prst="downArrow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17" name="Down Arrow 16"/>
            <p:cNvSpPr/>
            <p:nvPr/>
          </p:nvSpPr>
          <p:spPr bwMode="auto">
            <a:xfrm rot="5400000">
              <a:off x="6944590" y="3086100"/>
              <a:ext cx="304800" cy="990600"/>
            </a:xfrm>
            <a:prstGeom prst="downArrow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18" name="Down Arrow 17"/>
            <p:cNvSpPr/>
            <p:nvPr/>
          </p:nvSpPr>
          <p:spPr bwMode="auto">
            <a:xfrm>
              <a:off x="8305800" y="4114800"/>
              <a:ext cx="304800" cy="762000"/>
            </a:xfrm>
            <a:prstGeom prst="downArrow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48345" y="1364676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1) A key is pressed on the keyboard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81200" y="4191001"/>
              <a:ext cx="2514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2) The keyboard controller sends the scan code for the key to the keyboard buffer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48200" y="4191001"/>
              <a:ext cx="2514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3) The keyboard controller sends an interrupt request to the system software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15200" y="1600200"/>
              <a:ext cx="25146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4) The system software responds to the interrupt by reading the scan code from the keyboard buffer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797635" y="4191001"/>
              <a:ext cx="1828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5) The system software passes the scan code to the CPU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703995"/>
          </a:xfrm>
        </p:spPr>
        <p:txBody>
          <a:bodyPr/>
          <a:lstStyle/>
          <a:p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Commonly Used Input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667999" cy="4876800"/>
          </a:xfrm>
        </p:spPr>
        <p:txBody>
          <a:bodyPr/>
          <a:lstStyle/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 Mouse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 mouse is an input device that can move around on a flat surface (usually on a desk or keyboard tray) and control the pointer. 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 pointer (also called the mouse pointer) is an on-screen object usually an arrow that is used to select text, access menus, and interact with programs, files, or data that appear on the screen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lvl="1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Types:</a:t>
            </a:r>
          </a:p>
          <a:p>
            <a:pPr lvl="2"/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Mechanical Mouse</a:t>
            </a:r>
          </a:p>
          <a:p>
            <a:pPr lvl="2"/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Optical Mouse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(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nonmechanical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)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Some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variants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of the mouse are:</a:t>
            </a:r>
          </a:p>
          <a:p>
            <a:pPr lvl="2"/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Trackballs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(a pointing device that works like an upside-down mouse)</a:t>
            </a:r>
          </a:p>
          <a:p>
            <a:pPr lvl="2"/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Trackpads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(also called touchpad, a stationary pointing device that many people find less tiring to use than a mouse or trackball)</a:t>
            </a:r>
          </a:p>
          <a:p>
            <a:pPr lvl="2"/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Track points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(a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small joystick positioned near the middle of the keyboard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)</a:t>
            </a:r>
          </a:p>
          <a:p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10317480" cy="6096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Trackball, Track pad, Track Point</a:t>
            </a:r>
          </a:p>
        </p:txBody>
      </p:sp>
      <p:pic>
        <p:nvPicPr>
          <p:cNvPr id="21506" name="Picture 2" descr="http://www.trackballmouse.org/images/kensington-trackb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64046"/>
            <a:ext cx="3962400" cy="2209800"/>
          </a:xfrm>
          <a:prstGeom prst="rect">
            <a:avLst/>
          </a:prstGeom>
          <a:noFill/>
        </p:spPr>
      </p:pic>
      <p:pic>
        <p:nvPicPr>
          <p:cNvPr id="21508" name="Picture 4" descr="http://i.stack.imgur.com/8ew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249752"/>
            <a:ext cx="3657600" cy="2286000"/>
          </a:xfrm>
          <a:prstGeom prst="rect">
            <a:avLst/>
          </a:prstGeom>
          <a:noFill/>
        </p:spPr>
      </p:pic>
      <p:pic>
        <p:nvPicPr>
          <p:cNvPr id="21510" name="Picture 6" descr="http://research.microsoft.com/en-us/um/people/bibuxton/buxtoncollection/a/m/IMG_033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6075" y="3597658"/>
            <a:ext cx="3883025" cy="2588683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10469880" cy="70399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Devices for the Hand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10744199" cy="48006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Pen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Pen-based systems, including many table PCs, personal digital assistants, and other type of handheld computers use a pen (often called stylus) for data input and as the pointing device to select commands or menus.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Touch Screens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Touch screens accept input by allowing the user to place a fingertip directly on the computer screen, usually to make a selection from a menu of choices.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Game Controllers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 game controller is a special input device that accepts the user’s input for playing a game.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Two primary types of game controllers are joysticks and game pads.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_brown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_brown" id="{162E0968-A735-46A7-B0F6-FC7551F11A1E}" vid="{DCD5E336-846B-4F2C-9665-375FBB1066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</TotalTime>
  <Words>1167</Words>
  <Application>Microsoft Office PowerPoint</Application>
  <PresentationFormat>Widescreen</PresentationFormat>
  <Paragraphs>130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Candara</vt:lpstr>
      <vt:lpstr>Theme1_brown</vt:lpstr>
      <vt:lpstr>Lecture 3  Input Devices</vt:lpstr>
      <vt:lpstr>Objectives</vt:lpstr>
      <vt:lpstr>Input Devices</vt:lpstr>
      <vt:lpstr>Commonly Used Input Devices</vt:lpstr>
      <vt:lpstr>Keyboard Layout</vt:lpstr>
      <vt:lpstr>How the Computer Accepts Input from the Keyboard</vt:lpstr>
      <vt:lpstr>Commonly Used Input Devices</vt:lpstr>
      <vt:lpstr>Trackball, Track pad, Track Point</vt:lpstr>
      <vt:lpstr>Devices for the Hand</vt:lpstr>
      <vt:lpstr>Optical Input Devices</vt:lpstr>
      <vt:lpstr>Audiovisual Input Devices</vt:lpstr>
      <vt:lpstr>Ergonomics </vt:lpstr>
      <vt:lpstr>Health Hazards</vt:lpstr>
      <vt:lpstr>Ergonomic Techniques for Avoiding Hazards</vt:lpstr>
      <vt:lpstr>Ergonomic Techniques for Avoiding Hazards</vt:lpstr>
      <vt:lpstr>End of Chapter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Computer Systems</dc:title>
  <dc:creator>acer</dc:creator>
  <cp:lastModifiedBy>USER-PC</cp:lastModifiedBy>
  <cp:revision>182</cp:revision>
  <dcterms:created xsi:type="dcterms:W3CDTF">2006-08-16T00:00:00Z</dcterms:created>
  <dcterms:modified xsi:type="dcterms:W3CDTF">2015-05-27T04:40:26Z</dcterms:modified>
</cp:coreProperties>
</file>