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344" r:id="rId2"/>
    <p:sldId id="257" r:id="rId3"/>
    <p:sldId id="316" r:id="rId4"/>
    <p:sldId id="317" r:id="rId5"/>
    <p:sldId id="318" r:id="rId6"/>
    <p:sldId id="345" r:id="rId7"/>
    <p:sldId id="346" r:id="rId8"/>
    <p:sldId id="347" r:id="rId9"/>
    <p:sldId id="348" r:id="rId10"/>
    <p:sldId id="29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0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C4A6C-BE11-4F63-A8C5-A768F3630058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577E2-6080-4332-9AB8-CFB99327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12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577E2-6080-4332-9AB8-CFB9932753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91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Removable hard disks range from </a:t>
            </a:r>
            <a:r>
              <a:rPr lang="en-US" dirty="0" err="1" smtClean="0"/>
              <a:t>abou</a:t>
            </a:r>
            <a:r>
              <a:rPr lang="en-US" dirty="0" smtClean="0"/>
              <a:t> 1.25 </a:t>
            </a:r>
            <a:r>
              <a:rPr lang="en-US" dirty="0" err="1" smtClean="0"/>
              <a:t>MBps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577E2-6080-4332-9AB8-CFB9932753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84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47A2-AF73-48A3-B0D0-85D49DB6DA51}" type="datetime1">
              <a:rPr lang="en-US" smtClean="0"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05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008A-C475-421E-9651-F3DB7008AFFA}" type="datetime1">
              <a:rPr lang="en-US" smtClean="0"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9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EFC9-6950-4644-98E3-93102C1DBA92}" type="datetime1">
              <a:rPr lang="en-US" smtClean="0"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97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1117-6E2B-42E1-8571-F35814F810E1}" type="datetime1">
              <a:rPr lang="en-US" smtClean="0"/>
              <a:t>6/8/2015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58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7E7-A7F6-4CA9-AA55-118D0AE36DDF}" type="datetime1">
              <a:rPr lang="en-US" smtClean="0"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349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9B1-639E-4D36-9487-F9FC7940E40C}" type="datetime1">
              <a:rPr lang="en-US" smtClean="0"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417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7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591D-13C6-49ED-946F-CA2BD4700822}" type="datetime1">
              <a:rPr lang="en-US" smtClean="0"/>
              <a:t>6/8/2015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6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A24D-FE4B-4495-8E2B-19EDAD674E31}" type="datetime1">
              <a:rPr lang="en-US" smtClean="0"/>
              <a:t>6/8/2015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55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3AB-FF4E-4F96-9761-8C30EDB1991B}" type="datetime1">
              <a:rPr lang="en-US" smtClean="0"/>
              <a:t>6/8/2015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4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2BD2-CB95-40C5-B526-063D6F290A1F}" type="datetime1">
              <a:rPr lang="en-US" smtClean="0"/>
              <a:t>6/8/2015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09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0" y="731520"/>
            <a:ext cx="6679191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9188EE69-8CB7-4A06-94EB-272D9110FC5C}" type="datetime1">
              <a:rPr lang="en-US" smtClean="0"/>
              <a:t>6/8/2015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6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7F22-FC67-4791-A1AC-5745AFF42136}" type="datetime1">
              <a:rPr lang="en-US" smtClean="0"/>
              <a:t>6/8/2015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8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4A72155-EEEA-4667-890C-58BB1D7BB0D4}" type="datetime1">
              <a:rPr lang="en-US" smtClean="0"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8380" y="990600"/>
            <a:ext cx="8138620" cy="21336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Lecture 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6</a:t>
            </a:r>
            <a:br>
              <a:rPr lang="en-US" sz="2800" b="1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</a:b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/>
            </a:r>
            <a:br>
              <a:rPr lang="en-US" sz="40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0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Storage Technologies II</a:t>
            </a:r>
            <a:endParaRPr lang="en-US" sz="40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Md. </a:t>
            </a:r>
            <a:r>
              <a:rPr lang="en-US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Mahbubul</a:t>
            </a:r>
            <a:r>
              <a:rPr lang="en-US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Alam</a:t>
            </a:r>
            <a:r>
              <a:rPr lang="en-US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, PhD</a:t>
            </a:r>
            <a:endParaRPr lang="en-US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Presented by Md. </a:t>
            </a:r>
            <a:r>
              <a:rPr lang="en-US" dirty="0" err="1" smtClean="0">
                <a:latin typeface="Candara" panose="020E0502030303020204" pitchFamily="34" charset="0"/>
              </a:rPr>
              <a:t>Mahbubul</a:t>
            </a:r>
            <a:r>
              <a:rPr lang="en-US" dirty="0" smtClean="0">
                <a:latin typeface="Candara" panose="020E0502030303020204" pitchFamily="34" charset="0"/>
              </a:rPr>
              <a:t> </a:t>
            </a:r>
            <a:r>
              <a:rPr lang="en-US" dirty="0" err="1" smtClean="0">
                <a:latin typeface="Candara" panose="020E0502030303020204" pitchFamily="34" charset="0"/>
              </a:rPr>
              <a:t>Alam</a:t>
            </a:r>
            <a:r>
              <a:rPr lang="en-US" dirty="0" smtClean="0">
                <a:latin typeface="Candara" panose="020E0502030303020204" pitchFamily="34" charset="0"/>
              </a:rPr>
              <a:t>, PhD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6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789238"/>
            <a:ext cx="7315200" cy="715963"/>
          </a:xfrm>
        </p:spPr>
        <p:txBody>
          <a:bodyPr/>
          <a:lstStyle/>
          <a:p>
            <a:pPr algn="ctr"/>
            <a:r>
              <a:rPr lang="en-US" sz="40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End of Chapter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Presented by Md. </a:t>
            </a:r>
            <a:r>
              <a:rPr lang="en-US" dirty="0" err="1" smtClean="0">
                <a:latin typeface="Candara" panose="020E0502030303020204" pitchFamily="34" charset="0"/>
              </a:rPr>
              <a:t>Mahbubul</a:t>
            </a:r>
            <a:r>
              <a:rPr lang="en-US" dirty="0" smtClean="0">
                <a:latin typeface="Candara" panose="020E0502030303020204" pitchFamily="34" charset="0"/>
              </a:rPr>
              <a:t> </a:t>
            </a:r>
            <a:r>
              <a:rPr lang="en-US" dirty="0" err="1" smtClean="0">
                <a:latin typeface="Candara" panose="020E0502030303020204" pitchFamily="34" charset="0"/>
              </a:rPr>
              <a:t>Alam</a:t>
            </a:r>
            <a:r>
              <a:rPr lang="en-US" dirty="0" smtClean="0">
                <a:latin typeface="Candara" panose="020E0502030303020204" pitchFamily="34" charset="0"/>
              </a:rPr>
              <a:t>, PhD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85800"/>
            <a:ext cx="10058400" cy="756340"/>
          </a:xfrm>
        </p:spPr>
        <p:txBody>
          <a:bodyPr/>
          <a:lstStyle/>
          <a:p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Objectives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667001" y="2145751"/>
            <a:ext cx="8092571" cy="513472"/>
            <a:chOff x="1143000" y="1696328"/>
            <a:chExt cx="8092571" cy="513472"/>
          </a:xfrm>
        </p:grpSpPr>
        <p:sp>
          <p:nvSpPr>
            <p:cNvPr id="4" name="Oval 3"/>
            <p:cNvSpPr/>
            <p:nvPr/>
          </p:nvSpPr>
          <p:spPr bwMode="auto">
            <a:xfrm>
              <a:off x="1143000" y="17526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ndara" panose="020E0502030303020204" pitchFamily="34" charset="0"/>
                </a:rPr>
                <a:t>1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1519176" y="2128778"/>
              <a:ext cx="7716395" cy="3883"/>
            </a:xfrm>
            <a:prstGeom prst="line">
              <a:avLst/>
            </a:prstGeom>
            <a:gradFill rotWithShape="1">
              <a:gsLst>
                <a:gs pos="0">
                  <a:schemeClr val="bg2">
                    <a:gamma/>
                    <a:tint val="26667"/>
                    <a:invGamma/>
                  </a:schemeClr>
                </a:gs>
                <a:gs pos="100000">
                  <a:schemeClr val="bg2">
                    <a:alpha val="14999"/>
                  </a:schemeClr>
                </a:gs>
              </a:gsLst>
              <a:lin ang="5400000" scaled="1"/>
            </a:gradFill>
            <a:ln w="38100" cap="flat" cmpd="sng" algn="ctr">
              <a:solidFill>
                <a:schemeClr val="accent2">
                  <a:lumMod val="75000"/>
                  <a:alpha val="7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1696328" y="1696328"/>
              <a:ext cx="75392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1">
                      <a:lumMod val="50000"/>
                    </a:schemeClr>
                  </a:solidFill>
                  <a:latin typeface="Candara" panose="020E0502030303020204" pitchFamily="34" charset="0"/>
                </a:rPr>
                <a:t>Define the term average access time &amp; its measurement</a:t>
              </a:r>
              <a:endParaRPr lang="en-US" sz="24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667001" y="2887823"/>
            <a:ext cx="6471936" cy="513472"/>
            <a:chOff x="1143000" y="1696328"/>
            <a:chExt cx="6471936" cy="513472"/>
          </a:xfrm>
        </p:grpSpPr>
        <p:sp>
          <p:nvSpPr>
            <p:cNvPr id="12" name="Oval 11"/>
            <p:cNvSpPr/>
            <p:nvPr/>
          </p:nvSpPr>
          <p:spPr bwMode="auto">
            <a:xfrm>
              <a:off x="1143000" y="17526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ndara" panose="020E0502030303020204" pitchFamily="34" charset="0"/>
                </a:rPr>
                <a:t>2</a:t>
              </a: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 rot="5400000" flipH="1" flipV="1">
              <a:off x="4519831" y="-881123"/>
              <a:ext cx="9245" cy="6010555"/>
            </a:xfrm>
            <a:prstGeom prst="line">
              <a:avLst/>
            </a:prstGeom>
            <a:gradFill rotWithShape="1">
              <a:gsLst>
                <a:gs pos="0">
                  <a:schemeClr val="bg2">
                    <a:gamma/>
                    <a:tint val="26667"/>
                    <a:invGamma/>
                  </a:schemeClr>
                </a:gs>
                <a:gs pos="100000">
                  <a:schemeClr val="bg2">
                    <a:alpha val="14999"/>
                  </a:schemeClr>
                </a:gs>
              </a:gsLst>
              <a:lin ang="5400000" scaled="1"/>
            </a:gradFill>
            <a:ln w="38100" cap="flat" cmpd="sng" algn="ctr">
              <a:solidFill>
                <a:schemeClr val="accent2">
                  <a:lumMod val="75000"/>
                  <a:alpha val="7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1696328" y="1696328"/>
              <a:ext cx="59186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1">
                      <a:lumMod val="50000"/>
                    </a:schemeClr>
                  </a:solidFill>
                  <a:latin typeface="Candara" panose="020E0502030303020204" pitchFamily="34" charset="0"/>
                </a:rPr>
                <a:t>Explain the importance of file compression </a:t>
              </a:r>
              <a:endParaRPr lang="en-US" sz="24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Presented by Md. </a:t>
            </a:r>
            <a:r>
              <a:rPr lang="en-US" dirty="0" err="1" smtClean="0">
                <a:latin typeface="Candara" panose="020E0502030303020204" pitchFamily="34" charset="0"/>
              </a:rPr>
              <a:t>Mahbubul</a:t>
            </a:r>
            <a:r>
              <a:rPr lang="en-US" dirty="0" smtClean="0">
                <a:latin typeface="Candara" panose="020E0502030303020204" pitchFamily="34" charset="0"/>
              </a:rPr>
              <a:t> </a:t>
            </a:r>
            <a:r>
              <a:rPr lang="en-US" dirty="0" err="1" smtClean="0">
                <a:latin typeface="Candara" panose="020E0502030303020204" pitchFamily="34" charset="0"/>
              </a:rPr>
              <a:t>Alam</a:t>
            </a:r>
            <a:r>
              <a:rPr lang="en-US" dirty="0" smtClean="0">
                <a:latin typeface="Candara" panose="020E0502030303020204" pitchFamily="34" charset="0"/>
              </a:rPr>
              <a:t>, PhD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>
                <a:latin typeface="Candara" panose="020E0502030303020204" pitchFamily="34" charset="0"/>
              </a:rPr>
              <a:t>2</a:t>
            </a:fld>
            <a:endParaRPr lang="en-US" dirty="0">
              <a:latin typeface="Candara" panose="020E0502030303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67001" y="3565022"/>
            <a:ext cx="6760476" cy="513472"/>
            <a:chOff x="1143000" y="1696328"/>
            <a:chExt cx="6760476" cy="513472"/>
          </a:xfrm>
        </p:grpSpPr>
        <p:sp>
          <p:nvSpPr>
            <p:cNvPr id="16" name="Oval 15"/>
            <p:cNvSpPr/>
            <p:nvPr/>
          </p:nvSpPr>
          <p:spPr bwMode="auto">
            <a:xfrm>
              <a:off x="1143000" y="17526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ndara" panose="020E0502030303020204" pitchFamily="34" charset="0"/>
                </a:rPr>
                <a:t>3</a:t>
              </a:r>
              <a:endPara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ndara" panose="020E0502030303020204" pitchFamily="34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 flipV="1">
              <a:off x="1519176" y="2099650"/>
              <a:ext cx="6253223" cy="29128"/>
            </a:xfrm>
            <a:prstGeom prst="line">
              <a:avLst/>
            </a:prstGeom>
            <a:gradFill rotWithShape="1">
              <a:gsLst>
                <a:gs pos="0">
                  <a:schemeClr val="bg2">
                    <a:gamma/>
                    <a:tint val="26667"/>
                    <a:invGamma/>
                  </a:schemeClr>
                </a:gs>
                <a:gs pos="100000">
                  <a:schemeClr val="bg2">
                    <a:alpha val="14999"/>
                  </a:schemeClr>
                </a:gs>
              </a:gsLst>
              <a:lin ang="5400000" scaled="1"/>
            </a:gradFill>
            <a:ln w="38100" cap="flat" cmpd="sng" algn="ctr">
              <a:solidFill>
                <a:schemeClr val="accent2">
                  <a:lumMod val="75000"/>
                  <a:alpha val="7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1696328" y="1696328"/>
              <a:ext cx="62071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1">
                      <a:lumMod val="50000"/>
                    </a:schemeClr>
                  </a:solidFill>
                  <a:latin typeface="Candara" panose="020E0502030303020204" pitchFamily="34" charset="0"/>
                </a:rPr>
                <a:t>Define the data transfer rate &amp; its importance</a:t>
              </a:r>
              <a:endParaRPr lang="en-US" sz="24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667001" y="4294694"/>
            <a:ext cx="8259284" cy="513472"/>
            <a:chOff x="1143000" y="1696328"/>
            <a:chExt cx="8259284" cy="513472"/>
          </a:xfrm>
        </p:grpSpPr>
        <p:sp>
          <p:nvSpPr>
            <p:cNvPr id="20" name="Oval 19"/>
            <p:cNvSpPr/>
            <p:nvPr/>
          </p:nvSpPr>
          <p:spPr bwMode="auto">
            <a:xfrm>
              <a:off x="1143000" y="17526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ndara" panose="020E0502030303020204" pitchFamily="34" charset="0"/>
                </a:rPr>
                <a:t>4</a:t>
              </a:r>
              <a:endPara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ndara" panose="020E0502030303020204" pitchFamily="34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 flipV="1">
              <a:off x="1519176" y="2087955"/>
              <a:ext cx="7716395" cy="40823"/>
            </a:xfrm>
            <a:prstGeom prst="line">
              <a:avLst/>
            </a:prstGeom>
            <a:gradFill rotWithShape="1">
              <a:gsLst>
                <a:gs pos="0">
                  <a:schemeClr val="bg2">
                    <a:gamma/>
                    <a:tint val="26667"/>
                    <a:invGamma/>
                  </a:schemeClr>
                </a:gs>
                <a:gs pos="100000">
                  <a:schemeClr val="bg2">
                    <a:alpha val="14999"/>
                  </a:schemeClr>
                </a:gs>
              </a:gsLst>
              <a:lin ang="5400000" scaled="1"/>
            </a:gradFill>
            <a:ln w="38100" cap="flat" cmpd="sng" algn="ctr">
              <a:solidFill>
                <a:schemeClr val="accent2">
                  <a:lumMod val="75000"/>
                  <a:alpha val="7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1696328" y="1696328"/>
              <a:ext cx="77059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1">
                      <a:lumMod val="50000"/>
                    </a:schemeClr>
                  </a:solidFill>
                  <a:latin typeface="Candara" panose="020E0502030303020204" pitchFamily="34" charset="0"/>
                </a:rPr>
                <a:t>Explain the way to optimize the computer’s performance</a:t>
              </a:r>
              <a:endParaRPr lang="en-US" sz="24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667001" y="5089155"/>
            <a:ext cx="6683532" cy="513472"/>
            <a:chOff x="1143000" y="1696328"/>
            <a:chExt cx="6683532" cy="513472"/>
          </a:xfrm>
        </p:grpSpPr>
        <p:sp>
          <p:nvSpPr>
            <p:cNvPr id="24" name="Oval 23"/>
            <p:cNvSpPr/>
            <p:nvPr/>
          </p:nvSpPr>
          <p:spPr bwMode="auto">
            <a:xfrm>
              <a:off x="1143000" y="17526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ndara" panose="020E0502030303020204" pitchFamily="34" charset="0"/>
                </a:rPr>
                <a:t>5</a:t>
              </a:r>
              <a:endPara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ndara" panose="020E0502030303020204" pitchFamily="34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 flipV="1">
              <a:off x="1519176" y="2118950"/>
              <a:ext cx="6253223" cy="9828"/>
            </a:xfrm>
            <a:prstGeom prst="line">
              <a:avLst/>
            </a:prstGeom>
            <a:gradFill rotWithShape="1">
              <a:gsLst>
                <a:gs pos="0">
                  <a:schemeClr val="bg2">
                    <a:gamma/>
                    <a:tint val="26667"/>
                    <a:invGamma/>
                  </a:schemeClr>
                </a:gs>
                <a:gs pos="100000">
                  <a:schemeClr val="bg2">
                    <a:alpha val="14999"/>
                  </a:schemeClr>
                </a:gs>
              </a:gsLst>
              <a:lin ang="5400000" scaled="1"/>
            </a:gradFill>
            <a:ln w="38100" cap="flat" cmpd="sng" algn="ctr">
              <a:solidFill>
                <a:schemeClr val="accent2">
                  <a:lumMod val="75000"/>
                  <a:alpha val="7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1696328" y="1696328"/>
              <a:ext cx="61302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1">
                      <a:lumMod val="50000"/>
                    </a:schemeClr>
                  </a:solidFill>
                  <a:latin typeface="Candara" panose="020E0502030303020204" pitchFamily="34" charset="0"/>
                </a:rPr>
                <a:t>Identify drive interface standards used in PCs</a:t>
              </a:r>
              <a:endParaRPr lang="en-US" sz="24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1046988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Drive Performance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10820399" cy="4345094"/>
          </a:xfrm>
        </p:spPr>
        <p:txBody>
          <a:bodyPr>
            <a:normAutofit/>
          </a:bodyPr>
          <a:lstStyle/>
          <a:p>
            <a:pPr marL="274320" indent="-27432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An </a:t>
            </a:r>
            <a:r>
              <a:rPr lang="en-US" b="1" i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important factor in measuring overall system performance is the speed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at which the computer’s disk drives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operate.</a:t>
            </a:r>
            <a:endParaRPr lang="en-US" dirty="0">
              <a:solidFill>
                <a:schemeClr val="tx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marL="274320" indent="-27432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Measures of drive performance generally are applied to the </a:t>
            </a:r>
            <a:r>
              <a:rPr lang="en-US" b="1" i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computer’s hard disk but also can be applied to other types of </a:t>
            </a:r>
            <a:r>
              <a:rPr lang="en-US" b="1" i="1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drives.</a:t>
            </a:r>
            <a:endParaRPr lang="en-US" b="1" i="1" dirty="0">
              <a:solidFill>
                <a:schemeClr val="tx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marL="274320" indent="-27432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When evaluating the performance of common storage devices, </a:t>
            </a:r>
            <a:r>
              <a:rPr lang="en-US" b="1" i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two common factors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 needs to be considered:</a:t>
            </a:r>
          </a:p>
          <a:p>
            <a:pPr marL="834390" lvl="4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b="1" i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Average Access Time</a:t>
            </a:r>
          </a:p>
          <a:p>
            <a:pPr marL="834390" lvl="4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b="1" i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Data Transfer Rate</a:t>
            </a:r>
            <a:endParaRPr lang="en-US" sz="2800" b="1" i="1" dirty="0">
              <a:solidFill>
                <a:schemeClr val="tx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Presented by Md. </a:t>
            </a:r>
            <a:r>
              <a:rPr lang="en-US" dirty="0" err="1" smtClean="0">
                <a:latin typeface="Candara" panose="020E0502030303020204" pitchFamily="34" charset="0"/>
              </a:rPr>
              <a:t>Mahbubul</a:t>
            </a:r>
            <a:r>
              <a:rPr lang="en-US" dirty="0" smtClean="0">
                <a:latin typeface="Candara" panose="020E0502030303020204" pitchFamily="34" charset="0"/>
              </a:rPr>
              <a:t> </a:t>
            </a:r>
            <a:r>
              <a:rPr lang="en-US" dirty="0" err="1" smtClean="0">
                <a:latin typeface="Candara" panose="020E0502030303020204" pitchFamily="34" charset="0"/>
              </a:rPr>
              <a:t>Alam</a:t>
            </a:r>
            <a:r>
              <a:rPr lang="en-US" dirty="0" smtClean="0">
                <a:latin typeface="Candara" panose="020E0502030303020204" pitchFamily="34" charset="0"/>
              </a:rPr>
              <a:t>, PhD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>
                <a:latin typeface="Candara" panose="020E0502030303020204" pitchFamily="34" charset="0"/>
              </a:rPr>
              <a:t>3</a:t>
            </a:fld>
            <a:endParaRPr lang="en-US" dirty="0">
              <a:latin typeface="Candara" panose="020E05020303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1046988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Drive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Performance: Average Access Time</a:t>
            </a:r>
            <a:endParaRPr lang="en-US" sz="32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10896599" cy="4876800"/>
          </a:xfrm>
        </p:spPr>
        <p:txBody>
          <a:bodyPr/>
          <a:lstStyle/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Also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known as </a:t>
            </a:r>
            <a:r>
              <a:rPr lang="en-US" sz="2000" b="1" i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seek </a:t>
            </a:r>
            <a:r>
              <a:rPr lang="en-US" sz="2000" b="1" i="1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time</a:t>
            </a:r>
          </a:p>
          <a:p>
            <a:pPr lvl="1"/>
            <a:r>
              <a:rPr lang="en-US" sz="2000" b="1" i="1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The amount of time the device takes to move its read or read/write heads to any spot on the medium. </a:t>
            </a:r>
          </a:p>
          <a:p>
            <a:pPr marL="1371600" lvl="2" indent="-365760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Time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to find desired data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Average access time may vary depending on how far the heads need to move. It depends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on two factors of the disk</a:t>
            </a:r>
          </a:p>
          <a:p>
            <a:pPr marL="1371600" lvl="4" indent="-36576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Revolutions per minute (RPM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)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  <a:sym typeface="Wingdings" panose="05000000000000000000" pitchFamily="2" charset="2"/>
              </a:rPr>
              <a:t> the speed at which a disk spins</a:t>
            </a:r>
            <a:endParaRPr lang="en-US" sz="1800" dirty="0">
              <a:solidFill>
                <a:schemeClr val="tx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marL="1371600" lvl="4" indent="-36576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Time to access a 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track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  <a:sym typeface="Wingdings" panose="05000000000000000000" pitchFamily="2" charset="2"/>
              </a:rPr>
              <a:t> the time it takes to move the heads from one track to another. </a:t>
            </a:r>
            <a:endParaRPr lang="en-US" sz="1800" dirty="0">
              <a:solidFill>
                <a:schemeClr val="tx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lvl="1"/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Measurement of Average Access Time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:</a:t>
            </a:r>
          </a:p>
          <a:p>
            <a:pPr marL="1371600" lvl="6" indent="-365760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Storage device: Milliseconds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ms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)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  <a:sym typeface="Wingdings" panose="05000000000000000000" pitchFamily="2" charset="2"/>
              </a:rPr>
              <a:t> one-thousands of a second.</a:t>
            </a:r>
          </a:p>
          <a:p>
            <a:pPr marL="1371600" lvl="6" indent="-365760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  <a:sym typeface="Wingdings" panose="05000000000000000000" pitchFamily="2" charset="2"/>
              </a:rPr>
              <a:t>Memory device: nanoseconds (ns)  one-billionths of a second. </a:t>
            </a:r>
            <a:endParaRPr lang="en-US" sz="1800" dirty="0">
              <a:solidFill>
                <a:schemeClr val="tx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lvl="1"/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Average Access Time:</a:t>
            </a:r>
          </a:p>
          <a:p>
            <a:pPr marL="1371600" lvl="2" indent="-365760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Hard drive: 6 to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12 ms</a:t>
            </a:r>
          </a:p>
          <a:p>
            <a:pPr marL="1371600" lvl="2" indent="-365760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CD-ROM drive: 80 to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800 ms</a:t>
            </a:r>
          </a:p>
          <a:p>
            <a:pPr eaLnBrk="1" hangingPunct="1"/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Presented by Md. </a:t>
            </a:r>
            <a:r>
              <a:rPr lang="en-US" dirty="0" err="1" smtClean="0">
                <a:latin typeface="Candara" panose="020E0502030303020204" pitchFamily="34" charset="0"/>
              </a:rPr>
              <a:t>Mahbubul</a:t>
            </a:r>
            <a:r>
              <a:rPr lang="en-US" dirty="0" smtClean="0">
                <a:latin typeface="Candara" panose="020E0502030303020204" pitchFamily="34" charset="0"/>
              </a:rPr>
              <a:t> </a:t>
            </a:r>
            <a:r>
              <a:rPr lang="en-US" dirty="0" err="1" smtClean="0">
                <a:latin typeface="Candara" panose="020E0502030303020204" pitchFamily="34" charset="0"/>
              </a:rPr>
              <a:t>Alam</a:t>
            </a:r>
            <a:r>
              <a:rPr lang="en-US" dirty="0" smtClean="0">
                <a:latin typeface="Candara" panose="020E0502030303020204" pitchFamily="34" charset="0"/>
              </a:rPr>
              <a:t>, PhD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>
                <a:latin typeface="Candara" panose="020E0502030303020204" pitchFamily="34" charset="0"/>
              </a:rPr>
              <a:t>4</a:t>
            </a:fld>
            <a:endParaRPr lang="en-US" dirty="0">
              <a:latin typeface="Candara" panose="020E05020303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1046988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Drive </a:t>
            </a:r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Performance (Data Transfer Rate)</a:t>
            </a:r>
            <a:endParaRPr lang="en-US" sz="36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400246"/>
            <a:ext cx="10744199" cy="4649894"/>
          </a:xfrm>
        </p:spPr>
        <p:txBody>
          <a:bodyPr/>
          <a:lstStyle/>
          <a:p>
            <a:pPr lvl="1">
              <a:lnSpc>
                <a:spcPct val="100000"/>
              </a:lnSpc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Other important factor of drive performance is </a:t>
            </a:r>
            <a:r>
              <a:rPr lang="en-US" sz="2000" b="1" i="1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speed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 at which it can transfer data. </a:t>
            </a:r>
            <a:endParaRPr lang="en-US" sz="2000" dirty="0" smtClean="0">
              <a:solidFill>
                <a:schemeClr val="tx1">
                  <a:lumMod val="50000"/>
                </a:schemeClr>
              </a:solidFill>
              <a:latin typeface="Candara" panose="020E0502030303020204" pitchFamily="34" charset="0"/>
              <a:sym typeface="Wingdings" panose="05000000000000000000" pitchFamily="2" charset="2"/>
            </a:endParaRPr>
          </a:p>
          <a:p>
            <a:pPr marL="1371600" lvl="3" indent="-36576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  <a:sym typeface="Wingdings" panose="05000000000000000000" pitchFamily="2" charset="2"/>
              </a:rPr>
              <a:t> </a:t>
            </a:r>
            <a:r>
              <a:rPr lang="en-US" sz="1800" b="1" i="1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  <a:sym typeface="Wingdings" panose="05000000000000000000" pitchFamily="2" charset="2"/>
              </a:rPr>
              <a:t>Speed the amount of time it takes for one device to send data to another device. </a:t>
            </a:r>
            <a:endParaRPr lang="en-US" sz="1800" b="1" i="1" dirty="0">
              <a:solidFill>
                <a:schemeClr val="tx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Speeds are </a:t>
            </a:r>
            <a:r>
              <a:rPr lang="en-US" sz="2000" b="1" i="1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expressed as a rate </a:t>
            </a:r>
            <a:r>
              <a:rPr lang="en-US" sz="2000" b="1" i="1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  <a:sym typeface="Wingdings" panose="05000000000000000000" pitchFamily="2" charset="2"/>
              </a:rPr>
              <a:t> some amount of data per unit of time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  <a:sym typeface="Wingdings" panose="05000000000000000000" pitchFamily="2" charset="2"/>
              </a:rPr>
              <a:t>. 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  <a:sym typeface="Wingdings" panose="05000000000000000000" pitchFamily="2" charset="2"/>
              </a:rPr>
              <a:t>In device’s data transfer rate (known as “</a:t>
            </a:r>
            <a:r>
              <a:rPr lang="en-US" sz="2000" b="1" i="1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  <a:sym typeface="Wingdings" panose="05000000000000000000" pitchFamily="2" charset="2"/>
              </a:rPr>
              <a:t>throughput”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  <a:sym typeface="Wingdings" panose="05000000000000000000" pitchFamily="2" charset="2"/>
              </a:rPr>
              <a:t>) time is measured in seconds. </a:t>
            </a:r>
            <a:endParaRPr lang="en-US" sz="2000" dirty="0" smtClean="0">
              <a:solidFill>
                <a:schemeClr val="tx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marL="1371600" lvl="3" indent="-36576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Bytes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per second (Bps) or bits per second (bps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)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Hard drive rate ranges from 15 to 160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MBps</a:t>
            </a:r>
            <a:endParaRPr lang="en-US" sz="2000" dirty="0" smtClean="0">
              <a:solidFill>
                <a:schemeClr val="tx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CD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ROM rate depend on X factor</a:t>
            </a:r>
          </a:p>
          <a:p>
            <a:pPr marL="1371600" lvl="4" indent="-36576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24x CD transfers 24 x 150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KBps</a:t>
            </a:r>
            <a:endParaRPr lang="en-US" sz="1800" dirty="0">
              <a:solidFill>
                <a:schemeClr val="tx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Floppy disks transfer rate at 45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KBps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endParaRPr lang="en-US" sz="2000" dirty="0">
              <a:solidFill>
                <a:schemeClr val="tx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eaLnBrk="1" hangingPunct="1"/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Presented by Md. </a:t>
            </a:r>
            <a:r>
              <a:rPr lang="en-US" dirty="0" err="1" smtClean="0">
                <a:latin typeface="Candara" panose="020E0502030303020204" pitchFamily="34" charset="0"/>
              </a:rPr>
              <a:t>Mahbubul</a:t>
            </a:r>
            <a:r>
              <a:rPr lang="en-US" dirty="0" smtClean="0">
                <a:latin typeface="Candara" panose="020E0502030303020204" pitchFamily="34" charset="0"/>
              </a:rPr>
              <a:t> </a:t>
            </a:r>
            <a:r>
              <a:rPr lang="en-US" dirty="0" err="1" smtClean="0">
                <a:latin typeface="Candara" panose="020E0502030303020204" pitchFamily="34" charset="0"/>
              </a:rPr>
              <a:t>Alam</a:t>
            </a:r>
            <a:r>
              <a:rPr lang="en-US" dirty="0" smtClean="0">
                <a:latin typeface="Candara" panose="020E0502030303020204" pitchFamily="34" charset="0"/>
              </a:rPr>
              <a:t>, PhD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>
                <a:latin typeface="Candara" panose="020E0502030303020204" pitchFamily="34" charset="0"/>
              </a:rPr>
              <a:t>5</a:t>
            </a:fld>
            <a:endParaRPr lang="en-US" dirty="0">
              <a:latin typeface="Candara" panose="020E05020303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8813"/>
            <a:ext cx="10896600" cy="62779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How to optimize disk performance?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0896599" cy="4497494"/>
          </a:xfrm>
        </p:spPr>
        <p:txBody>
          <a:bodyPr>
            <a:normAutofit/>
          </a:bodyPr>
          <a:lstStyle/>
          <a:p>
            <a:pPr marL="365760" indent="-18288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b="1" i="1" dirty="0" smtClean="0">
                <a:latin typeface="Candara" panose="020E0502030303020204" pitchFamily="34" charset="0"/>
              </a:rPr>
              <a:t>Why?</a:t>
            </a:r>
          </a:p>
          <a:p>
            <a:pPr marL="731520" lvl="1" indent="-27432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Candara" panose="020E0502030303020204" pitchFamily="34" charset="0"/>
              </a:rPr>
              <a:t>Over time, a PC’s performance can slow down.</a:t>
            </a:r>
          </a:p>
          <a:p>
            <a:pPr marL="731520" lvl="1" indent="-27432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Candara" panose="020E0502030303020204" pitchFamily="34" charset="0"/>
              </a:rPr>
              <a:t>Drive performance may get slower in a older PC.</a:t>
            </a:r>
          </a:p>
          <a:p>
            <a:pPr marL="731520" lvl="1" indent="-27432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Candara" panose="020E0502030303020204" pitchFamily="34" charset="0"/>
              </a:rPr>
              <a:t>New PC can suffer occasional performance downturns. </a:t>
            </a:r>
          </a:p>
          <a:p>
            <a:pPr marL="731520" lvl="1" indent="-27432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Candara" panose="020E0502030303020204" pitchFamily="34" charset="0"/>
              </a:rPr>
              <a:t>A computer may act sluggish in general or slow down when performing specific task such as loading or saving documents. </a:t>
            </a:r>
          </a:p>
          <a:p>
            <a:pPr marL="761238" lvl="1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000" dirty="0" smtClean="0">
              <a:latin typeface="Candara" panose="020E0502030303020204" pitchFamily="34" charset="0"/>
            </a:endParaRPr>
          </a:p>
          <a:p>
            <a:pPr marL="365760" indent="-18288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b="1" i="1" dirty="0" smtClean="0">
                <a:latin typeface="Candara" panose="020E0502030303020204" pitchFamily="34" charset="0"/>
              </a:rPr>
              <a:t>How?</a:t>
            </a:r>
          </a:p>
          <a:p>
            <a:pPr marL="731520" lvl="1" indent="-27432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Candara" panose="020E0502030303020204" pitchFamily="34" charset="0"/>
              </a:rPr>
              <a:t>Hard-disk maintenance or disk optimization.</a:t>
            </a:r>
          </a:p>
          <a:p>
            <a:pPr marL="731520" lvl="1" indent="-27432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Candara" panose="020E0502030303020204" pitchFamily="34" charset="0"/>
              </a:rPr>
              <a:t>Use of operating system’s built-in tools or other utilities.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Presented by Md. </a:t>
            </a:r>
            <a:r>
              <a:rPr lang="en-US" dirty="0" err="1" smtClean="0">
                <a:latin typeface="Candara" panose="020E0502030303020204" pitchFamily="34" charset="0"/>
              </a:rPr>
              <a:t>Mahbubul</a:t>
            </a:r>
            <a:r>
              <a:rPr lang="en-US" dirty="0" smtClean="0">
                <a:latin typeface="Candara" panose="020E0502030303020204" pitchFamily="34" charset="0"/>
              </a:rPr>
              <a:t> </a:t>
            </a:r>
            <a:r>
              <a:rPr lang="en-US" dirty="0" err="1" smtClean="0">
                <a:latin typeface="Candara" panose="020E0502030303020204" pitchFamily="34" charset="0"/>
              </a:rPr>
              <a:t>Alam</a:t>
            </a:r>
            <a:r>
              <a:rPr lang="en-US" dirty="0" smtClean="0">
                <a:latin typeface="Candara" panose="020E0502030303020204" pitchFamily="34" charset="0"/>
              </a:rPr>
              <a:t>, PhD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>
                <a:latin typeface="Candara" panose="020E0502030303020204" pitchFamily="34" charset="0"/>
              </a:rPr>
              <a:t>6</a:t>
            </a:fld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8813"/>
            <a:ext cx="10896600" cy="62779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Disk Optimization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0896599" cy="4497494"/>
          </a:xfrm>
        </p:spPr>
        <p:txBody>
          <a:bodyPr>
            <a:normAutofit/>
          </a:bodyPr>
          <a:lstStyle/>
          <a:p>
            <a:pPr marL="365760" indent="-18288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andara" panose="020E0502030303020204" pitchFamily="34" charset="0"/>
              </a:rPr>
              <a:t>Cleaning up Unneeded Files</a:t>
            </a:r>
          </a:p>
          <a:p>
            <a:pPr marL="761238" lvl="1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i="1" dirty="0" smtClean="0">
                <a:latin typeface="Candara" panose="020E0502030303020204" pitchFamily="34" charset="0"/>
              </a:rPr>
              <a:t>Remove temporary files (.</a:t>
            </a:r>
            <a:r>
              <a:rPr lang="en-US" i="1" dirty="0" err="1" smtClean="0">
                <a:latin typeface="Candara" panose="020E0502030303020204" pitchFamily="34" charset="0"/>
              </a:rPr>
              <a:t>tmp</a:t>
            </a:r>
            <a:r>
              <a:rPr lang="en-US" i="1" dirty="0" smtClean="0">
                <a:latin typeface="Candara" panose="020E0502030303020204" pitchFamily="34" charset="0"/>
              </a:rPr>
              <a:t>) &amp; temporary Internet flies</a:t>
            </a:r>
          </a:p>
          <a:p>
            <a:pPr marL="761238" lvl="1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i="1" dirty="0" smtClean="0">
                <a:latin typeface="Candara" panose="020E0502030303020204" pitchFamily="34" charset="0"/>
              </a:rPr>
              <a:t>Remove/Uninstall Unneeded Programs</a:t>
            </a:r>
          </a:p>
          <a:p>
            <a:pPr marL="475488" lvl="1" indent="0">
              <a:lnSpc>
                <a:spcPct val="100000"/>
              </a:lnSpc>
              <a:buNone/>
            </a:pPr>
            <a:endParaRPr lang="en-US" i="1" dirty="0" smtClean="0">
              <a:latin typeface="Candara" panose="020E0502030303020204" pitchFamily="34" charset="0"/>
            </a:endParaRPr>
          </a:p>
          <a:p>
            <a:pPr marL="365760" indent="-18288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andara" panose="020E0502030303020204" pitchFamily="34" charset="0"/>
              </a:rPr>
              <a:t>Scanning a disk for errors</a:t>
            </a:r>
          </a:p>
          <a:p>
            <a:pPr marL="731520" lvl="1" indent="-27432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i="1" dirty="0" smtClean="0">
                <a:latin typeface="Candara" panose="020E0502030303020204" pitchFamily="34" charset="0"/>
              </a:rPr>
              <a:t>Scan the disk for errors, fix the errors, &amp; possibly recover data </a:t>
            </a:r>
            <a:r>
              <a:rPr lang="en-US" dirty="0" smtClean="0">
                <a:latin typeface="Candara" panose="020E0502030303020204" pitchFamily="34" charset="0"/>
              </a:rPr>
              <a:t>that has been lost or corrupted because of a disk error. </a:t>
            </a:r>
          </a:p>
          <a:p>
            <a:pPr marL="731520" lvl="1" indent="-27432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latin typeface="Candara" panose="020E0502030303020204" pitchFamily="34" charset="0"/>
              </a:rPr>
              <a:t>A disk error can </a:t>
            </a:r>
            <a:r>
              <a:rPr lang="en-US" b="1" i="1" dirty="0" smtClean="0">
                <a:latin typeface="Candara" panose="020E0502030303020204" pitchFamily="34" charset="0"/>
              </a:rPr>
              <a:t>a bad spot on the disk’s physical surface</a:t>
            </a:r>
            <a:r>
              <a:rPr lang="en-US" dirty="0" smtClean="0">
                <a:latin typeface="Candara" panose="020E0502030303020204" pitchFamily="34" charset="0"/>
              </a:rPr>
              <a:t>, or it can be </a:t>
            </a:r>
            <a:r>
              <a:rPr lang="en-US" b="1" i="1" dirty="0" smtClean="0">
                <a:latin typeface="Candara" panose="020E0502030303020204" pitchFamily="34" charset="0"/>
              </a:rPr>
              <a:t>a piece of data that cannot be accounted for in the FAT.</a:t>
            </a:r>
          </a:p>
          <a:p>
            <a:pPr marL="731520" lvl="1" indent="-27432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latin typeface="Candara" panose="020E0502030303020204" pitchFamily="34" charset="0"/>
              </a:rPr>
              <a:t>Scanning a disk can be time-consuming process, but if the disk has errors, </a:t>
            </a:r>
            <a:r>
              <a:rPr lang="en-US" b="1" i="1" dirty="0" smtClean="0">
                <a:latin typeface="Candara" panose="020E0502030303020204" pitchFamily="34" charset="0"/>
              </a:rPr>
              <a:t>scanning may be able to fix problems and improve performance. </a:t>
            </a:r>
          </a:p>
          <a:p>
            <a:pPr marL="731520" lvl="1" indent="-27432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latin typeface="Candara" panose="020E0502030303020204" pitchFamily="34" charset="0"/>
              </a:rPr>
              <a:t>Several versions of Windows have a built-in disk-scanning utility, otherwise you may buy very sophisticated disk scanners. </a:t>
            </a:r>
          </a:p>
          <a:p>
            <a:pPr marL="365760" indent="-18288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b="1" dirty="0" smtClean="0">
              <a:latin typeface="Candara" panose="020E0502030303020204" pitchFamily="34" charset="0"/>
            </a:endParaRPr>
          </a:p>
          <a:p>
            <a:pPr marL="365760" indent="-18288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b="1" dirty="0" smtClean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Presented by Md. </a:t>
            </a:r>
            <a:r>
              <a:rPr lang="en-US" dirty="0" err="1" smtClean="0">
                <a:latin typeface="Candara" panose="020E0502030303020204" pitchFamily="34" charset="0"/>
              </a:rPr>
              <a:t>Mahbubul</a:t>
            </a:r>
            <a:r>
              <a:rPr lang="en-US" dirty="0" smtClean="0">
                <a:latin typeface="Candara" panose="020E0502030303020204" pitchFamily="34" charset="0"/>
              </a:rPr>
              <a:t> </a:t>
            </a:r>
            <a:r>
              <a:rPr lang="en-US" dirty="0" err="1" smtClean="0">
                <a:latin typeface="Candara" panose="020E0502030303020204" pitchFamily="34" charset="0"/>
              </a:rPr>
              <a:t>Alam</a:t>
            </a:r>
            <a:r>
              <a:rPr lang="en-US" dirty="0" smtClean="0">
                <a:latin typeface="Candara" panose="020E0502030303020204" pitchFamily="34" charset="0"/>
              </a:rPr>
              <a:t>, PhD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>
                <a:latin typeface="Candara" panose="020E0502030303020204" pitchFamily="34" charset="0"/>
              </a:rPr>
              <a:t>7</a:t>
            </a:fld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50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9826"/>
            <a:ext cx="10896600" cy="61798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Disk Optimization (cont’d)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10896600" cy="5105400"/>
          </a:xfrm>
        </p:spPr>
        <p:txBody>
          <a:bodyPr>
            <a:normAutofit fontScale="77500" lnSpcReduction="20000"/>
          </a:bodyPr>
          <a:lstStyle/>
          <a:p>
            <a:pPr marL="365760" indent="-18288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300" b="1" dirty="0" smtClean="0">
                <a:latin typeface="Candara" panose="020E0502030303020204" pitchFamily="34" charset="0"/>
              </a:rPr>
              <a:t>Defragmenting a disk</a:t>
            </a:r>
          </a:p>
          <a:p>
            <a:pPr marL="761238" lvl="1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100" b="1" i="1" dirty="0" smtClean="0">
                <a:latin typeface="Candara" panose="020E0502030303020204" pitchFamily="34" charset="0"/>
              </a:rPr>
              <a:t>Fragmentation occurs when a file is stored in noncontiguous sectors on the disk’s surface. </a:t>
            </a:r>
          </a:p>
          <a:p>
            <a:pPr marL="761238" lvl="1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100" b="1" i="1" dirty="0" smtClean="0">
                <a:latin typeface="Candara" panose="020E0502030303020204" pitchFamily="34" charset="0"/>
              </a:rPr>
              <a:t>Pieces of files become scattered around the disk. </a:t>
            </a:r>
          </a:p>
          <a:p>
            <a:pPr marL="761238" lvl="1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100" dirty="0" smtClean="0">
                <a:latin typeface="Candara" panose="020E0502030303020204" pitchFamily="34" charset="0"/>
              </a:rPr>
              <a:t>During create, copy, delete files including install &amp; uninstall programs over time, many files can become fragmented. </a:t>
            </a:r>
          </a:p>
          <a:p>
            <a:pPr marL="761238" lvl="1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100" dirty="0" smtClean="0">
                <a:latin typeface="Candara" panose="020E0502030303020204" pitchFamily="34" charset="0"/>
              </a:rPr>
              <a:t>Operating system keeps track of each fragment, however a greatly fragmented disk can slow system performance. </a:t>
            </a:r>
          </a:p>
          <a:p>
            <a:pPr marL="761238" lvl="1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100" b="1" i="1" dirty="0" smtClean="0">
                <a:latin typeface="Candara" panose="020E0502030303020204" pitchFamily="34" charset="0"/>
              </a:rPr>
              <a:t>It can take longer to find and load all the pieces of files as they needed by an application. </a:t>
            </a:r>
          </a:p>
          <a:p>
            <a:pPr marL="761238" lvl="1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100" b="1" i="1" dirty="0" smtClean="0">
                <a:latin typeface="Candara" panose="020E0502030303020204" pitchFamily="34" charset="0"/>
              </a:rPr>
              <a:t>How?</a:t>
            </a:r>
            <a:endParaRPr lang="en-US" sz="2100" i="1" dirty="0" smtClean="0">
              <a:latin typeface="Candara" panose="020E0502030303020204" pitchFamily="34" charset="0"/>
            </a:endParaRPr>
          </a:p>
          <a:p>
            <a:pPr marL="1126998" lvl="3" indent="-28575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100" b="1" i="1" dirty="0" smtClean="0">
                <a:latin typeface="Candara" panose="020E0502030303020204" pitchFamily="34" charset="0"/>
              </a:rPr>
              <a:t>Defragmentation utility</a:t>
            </a:r>
          </a:p>
          <a:p>
            <a:pPr marL="475488" lvl="1" indent="0">
              <a:lnSpc>
                <a:spcPct val="100000"/>
              </a:lnSpc>
              <a:buNone/>
            </a:pPr>
            <a:endParaRPr lang="en-US" i="1" dirty="0" smtClean="0">
              <a:latin typeface="Candara" panose="020E0502030303020204" pitchFamily="34" charset="0"/>
            </a:endParaRPr>
          </a:p>
          <a:p>
            <a:pPr marL="365760" indent="-18288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300" b="1" dirty="0" smtClean="0">
                <a:latin typeface="Candara" panose="020E0502030303020204" pitchFamily="34" charset="0"/>
              </a:rPr>
              <a:t>File Compression/data compression</a:t>
            </a:r>
          </a:p>
          <a:p>
            <a:pPr marL="731520" lvl="1" indent="-27432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100" dirty="0" smtClean="0">
                <a:latin typeface="Candara" panose="020E0502030303020204" pitchFamily="34" charset="0"/>
              </a:rPr>
              <a:t>Related to the storage problems. </a:t>
            </a:r>
          </a:p>
          <a:p>
            <a:pPr marL="731520" lvl="1" indent="-27432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100" b="1" i="1" dirty="0" smtClean="0">
                <a:latin typeface="Candara" panose="020E0502030303020204" pitchFamily="34" charset="0"/>
              </a:rPr>
              <a:t>Compress the data or files </a:t>
            </a:r>
            <a:r>
              <a:rPr lang="en-US" sz="2100" b="1" i="1" dirty="0" smtClean="0">
                <a:latin typeface="Candara" panose="020E0502030303020204" pitchFamily="34" charset="0"/>
                <a:sym typeface="Wingdings" panose="05000000000000000000" pitchFamily="2" charset="2"/>
              </a:rPr>
              <a:t> shrinking the size of a file so it takes less space on the disk. </a:t>
            </a:r>
          </a:p>
          <a:p>
            <a:pPr marL="731520" lvl="1" indent="-27432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100" b="1" i="1" dirty="0" smtClean="0">
                <a:latin typeface="Candara" panose="020E0502030303020204" pitchFamily="34" charset="0"/>
                <a:sym typeface="Wingdings" panose="05000000000000000000" pitchFamily="2" charset="2"/>
              </a:rPr>
              <a:t>This frees up space for more data and programs to reside on the disk. </a:t>
            </a:r>
          </a:p>
          <a:p>
            <a:pPr marL="731520" lvl="1" indent="-27432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100" dirty="0" smtClean="0">
                <a:latin typeface="Candara" panose="020E0502030303020204" pitchFamily="34" charset="0"/>
              </a:rPr>
              <a:t>Compression files will not reduce a disk’s access time, however it can enable you to store more data on a disk, effectively increasing the disk’s capacity. </a:t>
            </a:r>
          </a:p>
          <a:p>
            <a:pPr marL="731520" lvl="1" indent="-27432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100" b="1" i="1" dirty="0" smtClean="0">
                <a:latin typeface="Candara" panose="020E0502030303020204" pitchFamily="34" charset="0"/>
              </a:rPr>
              <a:t>Files can be compressed by as much as a 3:1 ratio (300 MB of data fill only 100 MB of space).</a:t>
            </a:r>
          </a:p>
          <a:p>
            <a:pPr marL="731520" lvl="1" indent="-27432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100" b="1" i="1" dirty="0" smtClean="0">
                <a:latin typeface="Candara" panose="020E0502030303020204" pitchFamily="34" charset="0"/>
              </a:rPr>
              <a:t>File compression is performed by software that squeezes data into smaller chunks by removing information that is not vital to the file or data. </a:t>
            </a:r>
          </a:p>
          <a:p>
            <a:pPr marL="1108710" lvl="3" indent="-28575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100" b="1" i="1" dirty="0" smtClean="0">
                <a:latin typeface="Candara" panose="020E0502030303020204" pitchFamily="34" charset="0"/>
              </a:rPr>
              <a:t>e.g., PKZIP, WinZip, </a:t>
            </a:r>
            <a:r>
              <a:rPr lang="en-US" sz="2100" b="1" i="1" dirty="0" err="1" smtClean="0">
                <a:latin typeface="Candara" panose="020E0502030303020204" pitchFamily="34" charset="0"/>
              </a:rPr>
              <a:t>StuffIT</a:t>
            </a:r>
            <a:r>
              <a:rPr lang="en-US" sz="2100" b="1" i="1" dirty="0" smtClean="0">
                <a:latin typeface="Candara" panose="020E0502030303020204" pitchFamily="34" charset="0"/>
              </a:rPr>
              <a:t>, and DriveSpace (perform full disk compression). </a:t>
            </a:r>
          </a:p>
          <a:p>
            <a:pPr marL="731520" lvl="1" indent="-27432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US" dirty="0" smtClean="0">
              <a:latin typeface="Candara" panose="020E0502030303020204" pitchFamily="34" charset="0"/>
            </a:endParaRPr>
          </a:p>
          <a:p>
            <a:pPr marL="365760" indent="-18288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b="1" dirty="0" smtClean="0">
              <a:latin typeface="Candara" panose="020E0502030303020204" pitchFamily="34" charset="0"/>
            </a:endParaRPr>
          </a:p>
          <a:p>
            <a:pPr marL="365760" indent="-18288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b="1" dirty="0" smtClean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Presented by Md. </a:t>
            </a:r>
            <a:r>
              <a:rPr lang="en-US" dirty="0" err="1" smtClean="0">
                <a:latin typeface="Candara" panose="020E0502030303020204" pitchFamily="34" charset="0"/>
              </a:rPr>
              <a:t>Mahbubul</a:t>
            </a:r>
            <a:r>
              <a:rPr lang="en-US" dirty="0" smtClean="0">
                <a:latin typeface="Candara" panose="020E0502030303020204" pitchFamily="34" charset="0"/>
              </a:rPr>
              <a:t> </a:t>
            </a:r>
            <a:r>
              <a:rPr lang="en-US" dirty="0" err="1" smtClean="0">
                <a:latin typeface="Candara" panose="020E0502030303020204" pitchFamily="34" charset="0"/>
              </a:rPr>
              <a:t>Alam</a:t>
            </a:r>
            <a:r>
              <a:rPr lang="en-US" dirty="0" smtClean="0">
                <a:latin typeface="Candara" panose="020E0502030303020204" pitchFamily="34" charset="0"/>
              </a:rPr>
              <a:t>, PhD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>
                <a:latin typeface="Candara" panose="020E0502030303020204" pitchFamily="34" charset="0"/>
              </a:rPr>
              <a:t>8</a:t>
            </a:fld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52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9826"/>
            <a:ext cx="10896600" cy="617987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Disk Optimization (cont’d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10896600" cy="4800600"/>
          </a:xfrm>
        </p:spPr>
        <p:txBody>
          <a:bodyPr>
            <a:normAutofit/>
          </a:bodyPr>
          <a:lstStyle/>
          <a:p>
            <a:pPr marL="365760" indent="-18288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andara" panose="020E0502030303020204" pitchFamily="34" charset="0"/>
              </a:rPr>
              <a:t>Drive-Interface Standards</a:t>
            </a:r>
          </a:p>
          <a:p>
            <a:pPr marL="761238" lvl="1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 smtClean="0">
                <a:latin typeface="Candara" panose="020E0502030303020204" pitchFamily="34" charset="0"/>
              </a:rPr>
              <a:t>Another important factor in determining how quickly a drive can read and write data is type of controller that a drive uses. </a:t>
            </a:r>
          </a:p>
          <a:p>
            <a:pPr marL="761238" lvl="1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latin typeface="Candara" panose="020E0502030303020204" pitchFamily="34" charset="0"/>
              </a:rPr>
              <a:t>Just as video monitor requires a controller to act as an interface between the CPU and the display screen. </a:t>
            </a:r>
          </a:p>
          <a:p>
            <a:pPr marL="761238" lvl="1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i="1" dirty="0" smtClean="0">
                <a:latin typeface="Candara" panose="020E0502030303020204" pitchFamily="34" charset="0"/>
              </a:rPr>
              <a:t>Storage device also need a controller to act as an intermediary between the drive and the CPU. </a:t>
            </a:r>
          </a:p>
          <a:p>
            <a:pPr marL="761238" lvl="1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i="1" dirty="0" smtClean="0">
                <a:latin typeface="Candara" panose="020E0502030303020204" pitchFamily="34" charset="0"/>
              </a:rPr>
              <a:t>A disk controller</a:t>
            </a:r>
          </a:p>
          <a:p>
            <a:pPr marL="1126998" lvl="3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b="1" i="1" dirty="0" smtClean="0">
                <a:latin typeface="Candara" panose="020E0502030303020204" pitchFamily="34" charset="0"/>
              </a:rPr>
              <a:t>Connects the disk drive to the computer’s bus</a:t>
            </a:r>
          </a:p>
          <a:p>
            <a:pPr marL="1126998" lvl="3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b="1" i="1" dirty="0" smtClean="0">
                <a:latin typeface="Candara" panose="020E0502030303020204" pitchFamily="34" charset="0"/>
              </a:rPr>
              <a:t>Acting as an interface between the two</a:t>
            </a:r>
          </a:p>
          <a:p>
            <a:pPr marL="1126998" lvl="3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b="1" i="1" dirty="0" smtClean="0">
                <a:latin typeface="Candara" panose="020E0502030303020204" pitchFamily="34" charset="0"/>
              </a:rPr>
              <a:t>Enables the drive to exchange data with other devices. </a:t>
            </a:r>
          </a:p>
          <a:p>
            <a:pPr marL="761238" lvl="1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i="1" dirty="0" smtClean="0">
                <a:latin typeface="Candara" panose="020E0502030303020204" pitchFamily="34" charset="0"/>
              </a:rPr>
              <a:t>Most personal computers use one of two drive-interface standards, either EIDE or SCSI</a:t>
            </a:r>
          </a:p>
          <a:p>
            <a:pPr marL="1126998" lvl="3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b="1" i="1" dirty="0" smtClean="0">
                <a:latin typeface="Candara" panose="020E0502030303020204" pitchFamily="34" charset="0"/>
              </a:rPr>
              <a:t>Enhanced Integrated Drive Electronics (EIDE)</a:t>
            </a:r>
          </a:p>
          <a:p>
            <a:pPr marL="1126998" lvl="3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b="1" i="1" dirty="0" smtClean="0">
                <a:latin typeface="Candara" panose="020E0502030303020204" pitchFamily="34" charset="0"/>
              </a:rPr>
              <a:t>Small Computer System Interface (SCSI)</a:t>
            </a:r>
          </a:p>
          <a:p>
            <a:pPr marL="1126998" lvl="3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b="1" i="1" dirty="0" smtClean="0">
                <a:latin typeface="Candara" panose="020E0502030303020204" pitchFamily="34" charset="0"/>
              </a:rPr>
              <a:t>USB (Universal Serial Bus) and FireWire (IEEE 1394)</a:t>
            </a:r>
          </a:p>
          <a:p>
            <a:pPr marL="731520" lvl="1" indent="-27432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US" dirty="0" smtClean="0">
              <a:latin typeface="Candara" panose="020E0502030303020204" pitchFamily="34" charset="0"/>
            </a:endParaRPr>
          </a:p>
          <a:p>
            <a:pPr marL="365760" indent="-18288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b="1" dirty="0" smtClean="0">
              <a:latin typeface="Candara" panose="020E0502030303020204" pitchFamily="34" charset="0"/>
            </a:endParaRPr>
          </a:p>
          <a:p>
            <a:pPr marL="365760" indent="-18288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b="1" dirty="0" smtClean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Presented by Md. </a:t>
            </a:r>
            <a:r>
              <a:rPr lang="en-US" dirty="0" err="1" smtClean="0">
                <a:latin typeface="Candara" panose="020E0502030303020204" pitchFamily="34" charset="0"/>
              </a:rPr>
              <a:t>Mahbubul</a:t>
            </a:r>
            <a:r>
              <a:rPr lang="en-US" dirty="0" smtClean="0">
                <a:latin typeface="Candara" panose="020E0502030303020204" pitchFamily="34" charset="0"/>
              </a:rPr>
              <a:t> </a:t>
            </a:r>
            <a:r>
              <a:rPr lang="en-US" dirty="0" err="1" smtClean="0">
                <a:latin typeface="Candara" panose="020E0502030303020204" pitchFamily="34" charset="0"/>
              </a:rPr>
              <a:t>Alam</a:t>
            </a:r>
            <a:r>
              <a:rPr lang="en-US" dirty="0" smtClean="0">
                <a:latin typeface="Candara" panose="020E0502030303020204" pitchFamily="34" charset="0"/>
              </a:rPr>
              <a:t>, PhD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>
                <a:latin typeface="Candara" panose="020E0502030303020204" pitchFamily="34" charset="0"/>
              </a:rPr>
              <a:t>9</a:t>
            </a:fld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4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_brown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_brown" id="{162E0968-A735-46A7-B0F6-FC7551F11A1E}" vid="{DCD5E336-846B-4F2C-9665-375FBB1066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Theme1_brown</Template>
  <TotalTime>1879</TotalTime>
  <Words>1053</Words>
  <Application>Microsoft Office PowerPoint</Application>
  <PresentationFormat>Widescreen</PresentationFormat>
  <Paragraphs>119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Candara</vt:lpstr>
      <vt:lpstr>Wingdings</vt:lpstr>
      <vt:lpstr>Theme1_brown</vt:lpstr>
      <vt:lpstr>Lecture 6  Storage Technologies II</vt:lpstr>
      <vt:lpstr>Objectives</vt:lpstr>
      <vt:lpstr>Drive Performance</vt:lpstr>
      <vt:lpstr>Drive Performance: Average Access Time</vt:lpstr>
      <vt:lpstr>Drive Performance (Data Transfer Rate)</vt:lpstr>
      <vt:lpstr>How to optimize disk performance?</vt:lpstr>
      <vt:lpstr>Disk Optimization</vt:lpstr>
      <vt:lpstr>Disk Optimization (cont’d)</vt:lpstr>
      <vt:lpstr>Disk Optimization (cont’d)</vt:lpstr>
      <vt:lpstr>End of Chapter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Computer Systems</dc:title>
  <dc:creator>acer</dc:creator>
  <cp:lastModifiedBy>USER-PC</cp:lastModifiedBy>
  <cp:revision>180</cp:revision>
  <dcterms:created xsi:type="dcterms:W3CDTF">2006-08-16T00:00:00Z</dcterms:created>
  <dcterms:modified xsi:type="dcterms:W3CDTF">2015-06-08T04:26:37Z</dcterms:modified>
</cp:coreProperties>
</file>