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344" r:id="rId2"/>
    <p:sldId id="257" r:id="rId3"/>
    <p:sldId id="321" r:id="rId4"/>
    <p:sldId id="322" r:id="rId5"/>
    <p:sldId id="292" r:id="rId6"/>
    <p:sldId id="293" r:id="rId7"/>
    <p:sldId id="323" r:id="rId8"/>
    <p:sldId id="294" r:id="rId9"/>
    <p:sldId id="295" r:id="rId10"/>
    <p:sldId id="298" r:id="rId11"/>
    <p:sldId id="330" r:id="rId12"/>
    <p:sldId id="333" r:id="rId13"/>
    <p:sldId id="337" r:id="rId14"/>
    <p:sldId id="335" r:id="rId15"/>
    <p:sldId id="345" r:id="rId16"/>
    <p:sldId id="338" r:id="rId17"/>
    <p:sldId id="339" r:id="rId18"/>
    <p:sldId id="343" r:id="rId19"/>
    <p:sldId id="340" r:id="rId20"/>
    <p:sldId id="341" r:id="rId21"/>
    <p:sldId id="342" r:id="rId22"/>
    <p:sldId id="310" r:id="rId23"/>
    <p:sldId id="311" r:id="rId24"/>
    <p:sldId id="312" r:id="rId25"/>
    <p:sldId id="313" r:id="rId26"/>
    <p:sldId id="314" r:id="rId27"/>
    <p:sldId id="346" r:id="rId28"/>
    <p:sldId id="29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0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C4A6C-BE11-4F63-A8C5-A768F3630058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577E2-6080-4332-9AB8-CFB993275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12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577E2-6080-4332-9AB8-CFB9932753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91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47A2-AF73-48A3-B0D0-85D49DB6DA51}" type="datetime1">
              <a:rPr lang="en-US" smtClean="0"/>
              <a:t>6/1/2015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605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008A-C475-421E-9651-F3DB7008AFFA}" type="datetime1">
              <a:rPr lang="en-US" smtClean="0"/>
              <a:t>6/1/2015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09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EFC9-6950-4644-98E3-93102C1DBA92}" type="datetime1">
              <a:rPr lang="en-US" smtClean="0"/>
              <a:t>6/1/2015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797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1117-6E2B-42E1-8571-F35814F810E1}" type="datetime1">
              <a:rPr lang="en-US" smtClean="0"/>
              <a:t>6/1/2015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058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77E7-A7F6-4CA9-AA55-118D0AE36DDF}" type="datetime1">
              <a:rPr lang="en-US" smtClean="0"/>
              <a:t>6/1/2015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349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49B1-639E-4D36-9487-F9FC7940E40C}" type="datetime1">
              <a:rPr lang="en-US" smtClean="0"/>
              <a:t>6/1/2015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417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F591D-13C6-49ED-946F-CA2BD4700822}" type="datetime1">
              <a:rPr lang="en-US" smtClean="0"/>
              <a:t>6/1/2015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76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A24D-FE4B-4495-8E2B-19EDAD674E31}" type="datetime1">
              <a:rPr lang="en-US" smtClean="0"/>
              <a:t>6/1/2015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556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93AB-FF4E-4F96-9761-8C30EDB1991B}" type="datetime1">
              <a:rPr lang="en-US" smtClean="0"/>
              <a:t>6/1/2015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24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2BD2-CB95-40C5-B526-063D6F290A1F}" type="datetime1">
              <a:rPr lang="en-US" smtClean="0"/>
              <a:t>6/1/2015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0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9188EE69-8CB7-4A06-94EB-272D9110FC5C}" type="datetime1">
              <a:rPr lang="en-US" smtClean="0"/>
              <a:t>6/1/2015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6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7F22-FC67-4791-A1AC-5745AFF42136}" type="datetime1">
              <a:rPr lang="en-US" smtClean="0"/>
              <a:t>6/1/2015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88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4A72155-EEEA-4667-890C-58BB1D7BB0D4}" type="datetime1">
              <a:rPr lang="en-US" smtClean="0"/>
              <a:t>6/1/2015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8380" y="990600"/>
            <a:ext cx="8138620" cy="21336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Lecture </a:t>
            </a: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5</a:t>
            </a:r>
            <a:br>
              <a:rPr lang="en-US" sz="28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/>
            </a:r>
            <a:br>
              <a:rPr lang="en-US" sz="4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-US" sz="4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Storage Technologies I</a:t>
            </a:r>
            <a:endParaRPr lang="en-US" sz="40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Md. </a:t>
            </a:r>
            <a:r>
              <a:rPr lang="en-US" cap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Mahbubul</a:t>
            </a:r>
            <a:r>
              <a:rPr lang="en-US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cap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Alam</a:t>
            </a:r>
            <a:r>
              <a:rPr lang="en-US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PhD</a:t>
            </a:r>
            <a:endParaRPr lang="en-US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Presented by Md. </a:t>
            </a:r>
            <a:r>
              <a:rPr lang="en-US" dirty="0" err="1" smtClean="0">
                <a:latin typeface="Candara" panose="020E0502030303020204" pitchFamily="34" charset="0"/>
              </a:rPr>
              <a:t>Mahbubul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 err="1" smtClean="0">
                <a:latin typeface="Candara" panose="020E0502030303020204" pitchFamily="34" charset="0"/>
              </a:rPr>
              <a:t>Alam</a:t>
            </a:r>
            <a:r>
              <a:rPr lang="en-US" dirty="0" smtClean="0">
                <a:latin typeface="Candara" panose="020E0502030303020204" pitchFamily="34" charset="0"/>
              </a:rPr>
              <a:t>, PhD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6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1031748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How data is stored on </a:t>
            </a:r>
            <a:r>
              <a:rPr lang="en-US" sz="3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 disk?</a:t>
            </a:r>
            <a:endParaRPr lang="en-US" sz="3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2291" name="Picture 1029" descr="D:\My Documents\!books\norton im\chapter 6\harddrive.t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5911" y="1447800"/>
            <a:ext cx="8723489" cy="4495800"/>
          </a:xfr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Presented by Md. </a:t>
            </a:r>
            <a:r>
              <a:rPr lang="en-US" dirty="0" err="1" smtClean="0">
                <a:latin typeface="Candara" panose="020E0502030303020204" pitchFamily="34" charset="0"/>
              </a:rPr>
              <a:t>Mahbubul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 err="1" smtClean="0">
                <a:latin typeface="Candara" panose="020E0502030303020204" pitchFamily="34" charset="0"/>
              </a:rPr>
              <a:t>Alam</a:t>
            </a:r>
            <a:r>
              <a:rPr lang="en-US" dirty="0" smtClean="0">
                <a:latin typeface="Candara" panose="020E0502030303020204" pitchFamily="34" charset="0"/>
              </a:rPr>
              <a:t>, PhD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1031748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How data is organized on a magnetic </a:t>
            </a:r>
            <a:r>
              <a:rPr lang="en-US" sz="3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disk?</a:t>
            </a:r>
            <a:endParaRPr lang="en-US" sz="3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70045" y="1295400"/>
            <a:ext cx="10972799" cy="4649894"/>
          </a:xfrm>
        </p:spPr>
        <p:txBody>
          <a:bodyPr>
            <a:normAutofit lnSpcReduction="10000"/>
          </a:bodyPr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Disks must be formatted before use</a:t>
            </a:r>
          </a:p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The process of mapping a disks surface is called formatting or initializing</a:t>
            </a:r>
          </a:p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Format draws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tracks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(concentric circles)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on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the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disk. </a:t>
            </a:r>
            <a:endParaRPr lang="en-US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Tracks are divided into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sectors (where data is physically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tored on the disk).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Each track and sector is labeled with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numbers.</a:t>
            </a:r>
            <a:endParaRPr lang="en-US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Data is organized in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clusters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.</a:t>
            </a:r>
            <a:endParaRPr lang="en-US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In all diskettes and most hard disks, a sector can store up to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512 bytes (0.5 KB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).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Most diskettes have 80 tracks on each side of the disk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, where a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hard disk may have several hundred tracks on each side of each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platter. 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endParaRPr lang="en-US" sz="2200" dirty="0">
              <a:solidFill>
                <a:schemeClr val="tx1">
                  <a:lumMod val="50000"/>
                </a:schemeClr>
              </a:solidFill>
            </a:endParaRPr>
          </a:p>
          <a:p>
            <a:pPr eaLnBrk="1" hangingPunct="1"/>
            <a:endParaRPr lang="en-US" sz="2200" dirty="0">
              <a:solidFill>
                <a:schemeClr val="tx1">
                  <a:lumMod val="50000"/>
                </a:schemeClr>
              </a:solidFill>
            </a:endParaRPr>
          </a:p>
          <a:p>
            <a:pPr eaLnBrk="1" hangingPunct="1"/>
            <a:endParaRPr lang="en-US" sz="2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Presented by Md. </a:t>
            </a:r>
            <a:r>
              <a:rPr lang="en-US" dirty="0" err="1" smtClean="0">
                <a:latin typeface="Candara" panose="020E0502030303020204" pitchFamily="34" charset="0"/>
              </a:rPr>
              <a:t>Mahbubul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 err="1" smtClean="0">
                <a:latin typeface="Candara" panose="020E0502030303020204" pitchFamily="34" charset="0"/>
              </a:rPr>
              <a:t>Alam</a:t>
            </a:r>
            <a:r>
              <a:rPr lang="en-US" dirty="0" smtClean="0">
                <a:latin typeface="Candara" panose="020E0502030303020204" pitchFamily="34" charset="0"/>
              </a:rPr>
              <a:t>, PhD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2" descr="C:\Users\acer\Desktop\u1899.g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055" y="2133600"/>
            <a:ext cx="3483428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1039368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Problem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10744200" cy="2362200"/>
          </a:xfrm>
        </p:spPr>
        <p:txBody>
          <a:bodyPr>
            <a:normAutofit/>
          </a:bodyPr>
          <a:lstStyle/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If one standard floppy disk has 18 sectors on each tracks, then what will be the total capacity of the disk?</a:t>
            </a:r>
          </a:p>
          <a:p>
            <a:pPr algn="ctr" eaLnBrk="1" hangingPunct="1"/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Presented by Md. </a:t>
            </a:r>
            <a:r>
              <a:rPr lang="en-US" dirty="0" err="1" smtClean="0">
                <a:latin typeface="Candara" panose="020E0502030303020204" pitchFamily="34" charset="0"/>
              </a:rPr>
              <a:t>Mahbubul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 err="1" smtClean="0">
                <a:latin typeface="Candara" panose="020E0502030303020204" pitchFamily="34" charset="0"/>
              </a:rPr>
              <a:t>Alam</a:t>
            </a:r>
            <a:r>
              <a:rPr lang="en-US" dirty="0" smtClean="0">
                <a:latin typeface="Candara" panose="020E0502030303020204" pitchFamily="34" charset="0"/>
              </a:rPr>
              <a:t>, PhD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10317480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Solution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925485" y="1447800"/>
            <a:ext cx="10287000" cy="4648200"/>
          </a:xfrm>
        </p:spPr>
        <p:txBody>
          <a:bodyPr>
            <a:normAutofit/>
          </a:bodyPr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One standard diskette has 80 tracks on each side, so 160 tracks in both sides</a:t>
            </a:r>
          </a:p>
          <a:p>
            <a:pPr marL="566928" lvl="1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Total Number of Sectors </a:t>
            </a:r>
          </a:p>
          <a:p>
            <a:pPr marL="457200" lvl="2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	= Total Tracks X Number of Sectors on Each Track</a:t>
            </a:r>
          </a:p>
          <a:p>
            <a:pPr marL="457200" lvl="2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	= 160 X 18 = 2,880</a:t>
            </a:r>
          </a:p>
          <a:p>
            <a:pPr marL="566928" lvl="1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sector usually can store up to 512 bytes</a:t>
            </a:r>
          </a:p>
          <a:p>
            <a:pPr marL="640080" lvl="3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So, total storing capacity</a:t>
            </a:r>
          </a:p>
          <a:p>
            <a:pPr marL="457200" lvl="2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	= 512 bytes X 2,880 sectors</a:t>
            </a:r>
          </a:p>
          <a:p>
            <a:pPr marL="457200" lvl="2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	= 1,474,560 bytes (approx. 1.41 Megabytes)</a:t>
            </a:r>
          </a:p>
          <a:p>
            <a:pPr>
              <a:buNone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eaLnBrk="1" hangingPunct="1"/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Presented by Md. </a:t>
            </a:r>
            <a:r>
              <a:rPr lang="en-US" dirty="0" err="1" smtClean="0">
                <a:latin typeface="Candara" panose="020E0502030303020204" pitchFamily="34" charset="0"/>
              </a:rPr>
              <a:t>Mahbubul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 err="1" smtClean="0">
                <a:latin typeface="Candara" panose="020E0502030303020204" pitchFamily="34" charset="0"/>
              </a:rPr>
              <a:t>Alam</a:t>
            </a:r>
            <a:r>
              <a:rPr lang="en-US" dirty="0" smtClean="0">
                <a:latin typeface="Candara" panose="020E0502030303020204" pitchFamily="34" charset="0"/>
              </a:rPr>
              <a:t>, PhD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10393680" cy="72164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How the operating system finds data on a disk?</a:t>
            </a:r>
            <a:endParaRPr lang="en-US" sz="3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10820399" cy="4421294"/>
          </a:xfrm>
        </p:spPr>
        <p:txBody>
          <a:bodyPr>
            <a:normAutofit/>
          </a:bodyPr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Each track and each sector on a disk are labeled and the location of all data is kept in a special log. 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The labeling of tracks and sectors is called </a:t>
            </a:r>
            <a:r>
              <a:rPr lang="en-US" b="1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logical formatting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. </a:t>
            </a:r>
          </a:p>
          <a:p>
            <a:pPr marL="761238" lvl="2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 logical method for managing the storage of data on a disk’s surface.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Different operating systems can format disks in different ways. 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commonly used logical format performed by windows in called the FAT file system </a:t>
            </a:r>
          </a:p>
          <a:p>
            <a:pPr marL="761238" lvl="2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relies on a </a:t>
            </a: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standardized file allocation table (FAT) 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to keep track of file locations on the disk.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Presented by Md. </a:t>
            </a:r>
            <a:r>
              <a:rPr lang="en-US" dirty="0" err="1" smtClean="0">
                <a:latin typeface="Candara" panose="020E0502030303020204" pitchFamily="34" charset="0"/>
              </a:rPr>
              <a:t>Mahbubul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 err="1" smtClean="0">
                <a:latin typeface="Candara" panose="020E0502030303020204" pitchFamily="34" charset="0"/>
              </a:rPr>
              <a:t>Alam</a:t>
            </a:r>
            <a:r>
              <a:rPr lang="en-US" dirty="0" smtClean="0">
                <a:latin typeface="Candara" panose="020E0502030303020204" pitchFamily="34" charset="0"/>
              </a:rPr>
              <a:t>, PhD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10393680" cy="72164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File System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10820399" cy="4421294"/>
          </a:xfrm>
        </p:spPr>
        <p:txBody>
          <a:bodyPr>
            <a:normAutofit lnSpcReduction="10000"/>
          </a:bodyPr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In computing, </a:t>
            </a:r>
            <a:r>
              <a:rPr lang="en-US" b="1" i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 file system is used to control how data is stored and retrieved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. 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Different operating systems use different file system</a:t>
            </a:r>
          </a:p>
          <a:p>
            <a:pPr marL="708660" lvl="3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File Allocation Table (FAT)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, this file systems also known as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FAT16 was used for MS-DOS and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was the basis for the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early 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Windows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.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708660" lvl="3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FAT32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, extended edition of FAT16 which was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used for Windows 95, Windows 2000 and Windows 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XP.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708660" lvl="3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New Technology File System (NTFS),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introduced with Windows NT and the basis for later operating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systems.</a:t>
            </a:r>
          </a:p>
          <a:p>
            <a:pPr marL="708660" lvl="3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NTFS 5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, updated version of NTFS is used in 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Windows 2000 and X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P.</a:t>
            </a:r>
          </a:p>
          <a:p>
            <a:pPr marL="708660" lvl="3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High-Performance File System (HPFS)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, designed for use with IBM’s OS/2.</a:t>
            </a:r>
          </a:p>
          <a:p>
            <a:pPr marL="708660" lvl="3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Resilient File System (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ReFS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),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introduced with Windows Server 2012.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Presented by Md. </a:t>
            </a:r>
            <a:r>
              <a:rPr lang="en-US" dirty="0" err="1" smtClean="0">
                <a:latin typeface="Candara" panose="020E0502030303020204" pitchFamily="34" charset="0"/>
              </a:rPr>
              <a:t>Mahbubul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 err="1" smtClean="0">
                <a:latin typeface="Candara" panose="020E0502030303020204" pitchFamily="34" charset="0"/>
              </a:rPr>
              <a:t>Alam</a:t>
            </a:r>
            <a:r>
              <a:rPr lang="en-US" dirty="0" smtClean="0">
                <a:latin typeface="Candara" panose="020E0502030303020204" pitchFamily="34" charset="0"/>
              </a:rPr>
              <a:t>, PhD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3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1039368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Types of Magnetic Storage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10667999" cy="4573694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Commonly we have three types of magnetic storage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:</a:t>
            </a:r>
            <a:endParaRPr lang="en-US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468630" lvl="2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Diskette / Floppy Disk</a:t>
            </a:r>
          </a:p>
          <a:p>
            <a:pPr marL="468630" lvl="2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Hard Disk</a:t>
            </a:r>
          </a:p>
          <a:p>
            <a:pPr marL="468630" lvl="2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Tape</a:t>
            </a:r>
          </a:p>
          <a:p>
            <a:pPr eaLnBrk="1" hangingPunct="1"/>
            <a:endParaRPr lang="en-US" sz="2200" dirty="0">
              <a:solidFill>
                <a:schemeClr val="tx1">
                  <a:lumMod val="50000"/>
                </a:schemeClr>
              </a:solidFill>
            </a:endParaRPr>
          </a:p>
          <a:p>
            <a:pPr eaLnBrk="1" hangingPunct="1"/>
            <a:endParaRPr lang="en-US" sz="2200" dirty="0">
              <a:solidFill>
                <a:schemeClr val="tx1">
                  <a:lumMod val="50000"/>
                </a:schemeClr>
              </a:solidFill>
            </a:endParaRPr>
          </a:p>
          <a:p>
            <a:pPr eaLnBrk="1" hangingPunct="1"/>
            <a:endParaRPr lang="en-US" sz="2200" dirty="0">
              <a:solidFill>
                <a:schemeClr val="tx1">
                  <a:lumMod val="50000"/>
                </a:schemeClr>
              </a:solidFill>
            </a:endParaRPr>
          </a:p>
          <a:p>
            <a:pPr eaLnBrk="1" hangingPunct="1"/>
            <a:endParaRPr lang="en-US" sz="2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1031" descr="D:\My Documents\!books\norton im\chapter 6\magnetic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828800"/>
            <a:ext cx="4429954" cy="405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Presented by Md. </a:t>
            </a:r>
            <a:r>
              <a:rPr lang="en-US" dirty="0" err="1" smtClean="0">
                <a:latin typeface="Candara" panose="020E0502030303020204" pitchFamily="34" charset="0"/>
              </a:rPr>
              <a:t>Mahbubul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 err="1" smtClean="0">
                <a:latin typeface="Candara" panose="020E0502030303020204" pitchFamily="34" charset="0"/>
              </a:rPr>
              <a:t>Alam</a:t>
            </a:r>
            <a:r>
              <a:rPr lang="en-US" dirty="0" smtClean="0">
                <a:latin typeface="Candara" panose="020E0502030303020204" pitchFamily="34" charset="0"/>
              </a:rPr>
              <a:t>, PhD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1039368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Diskettes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10744199" cy="4573694"/>
          </a:xfrm>
        </p:spPr>
        <p:txBody>
          <a:bodyPr/>
          <a:lstStyle/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Contain a single thin disk, usually made of plastic</a:t>
            </a:r>
          </a:p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This disk is flexible, that is why diskettes are often called floppy disks</a:t>
            </a:r>
          </a:p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 diskette stores data on both sides of its disk (numbered as side 0 and side 1)</a:t>
            </a:r>
          </a:p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Each side has its own read/write head</a:t>
            </a:r>
          </a:p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Spin at 300 RPM (revolution per minute)</a:t>
            </a:r>
          </a:p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Takes .2 second to find data</a:t>
            </a:r>
          </a:p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3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½ inches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floppy disk holds 1.44 MB</a:t>
            </a:r>
          </a:p>
          <a:p>
            <a:pPr eaLnBrk="1" hangingPunct="1"/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eaLnBrk="1" hangingPunct="1"/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Presented by Md. </a:t>
            </a:r>
            <a:r>
              <a:rPr lang="en-US" dirty="0" err="1" smtClean="0">
                <a:latin typeface="Candara" panose="020E0502030303020204" pitchFamily="34" charset="0"/>
              </a:rPr>
              <a:t>Mahbubul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 err="1" smtClean="0">
                <a:latin typeface="Candara" panose="020E0502030303020204" pitchFamily="34" charset="0"/>
              </a:rPr>
              <a:t>Alam</a:t>
            </a:r>
            <a:r>
              <a:rPr lang="en-US" dirty="0" smtClean="0">
                <a:latin typeface="Candara" panose="020E0502030303020204" pitchFamily="34" charset="0"/>
              </a:rPr>
              <a:t>, PhD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1039368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Hard Disks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10668000" cy="4573694"/>
          </a:xfrm>
        </p:spPr>
        <p:txBody>
          <a:bodyPr>
            <a:normAutofit lnSpcReduction="10000"/>
          </a:bodyPr>
          <a:lstStyle/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 hard disk includes one or more platters mounted on a central spindle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, like a stack of rigid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diskettes.</a:t>
            </a:r>
            <a:endParaRPr lang="en-US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Each platter is covered with a magnetic coating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, and the entire unit is encased in a sealed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chamber.</a:t>
            </a:r>
            <a:endParaRPr lang="en-US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Larger capacity hard disks may use 12 or more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platters.</a:t>
            </a:r>
            <a:endParaRPr lang="en-US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Each platter has 2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sides.</a:t>
            </a:r>
            <a:endParaRPr lang="en-US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Spin between 5,400 to 15,000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RPM.</a:t>
            </a:r>
          </a:p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Hard disk’s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high rotational speed allows more data to be recorded on the disk’s surface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. </a:t>
            </a:r>
          </a:p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 faster-spinning disk can use smaller magnetic charges to make current flow through the read/write head. </a:t>
            </a:r>
          </a:p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The drive’s heads also can use a lower-intensity current to record data on the disk. </a:t>
            </a:r>
            <a:endParaRPr lang="en-US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Md. Mahbubul Alam, PhD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10317480" cy="6858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Hard Disks</a:t>
            </a:r>
            <a:endParaRPr lang="en-US" sz="3600" dirty="0">
              <a:latin typeface="Candara" panose="020E0502030303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Presented by Md. </a:t>
            </a:r>
            <a:r>
              <a:rPr lang="en-US" dirty="0" err="1" smtClean="0">
                <a:latin typeface="Candara" panose="020E0502030303020204" pitchFamily="34" charset="0"/>
              </a:rPr>
              <a:t>Mahbubul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 err="1" smtClean="0">
                <a:latin typeface="Candara" panose="020E0502030303020204" pitchFamily="34" charset="0"/>
              </a:rPr>
              <a:t>Alam</a:t>
            </a:r>
            <a:r>
              <a:rPr lang="en-US" dirty="0" smtClean="0">
                <a:latin typeface="Candara" panose="020E0502030303020204" pitchFamily="34" charset="0"/>
              </a:rPr>
              <a:t>, PhD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19</a:t>
            </a:fld>
            <a:endParaRPr lang="en-US" dirty="0"/>
          </a:p>
        </p:txBody>
      </p:sp>
      <p:pic>
        <p:nvPicPr>
          <p:cNvPr id="1026" name="Picture 2" descr="http://4.bp.blogspot.com/-aYAQqgdEIVc/TabF83WjPMI/AAAAAAAAAPQ/P_-6VovMsxs/s1600/hard-disk-internal-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86" y="809976"/>
            <a:ext cx="6349365" cy="518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85800"/>
            <a:ext cx="10058400" cy="756340"/>
          </a:xfrm>
        </p:spPr>
        <p:txBody>
          <a:bodyPr/>
          <a:lstStyle/>
          <a:p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Objectives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667001" y="2145751"/>
            <a:ext cx="6386731" cy="513472"/>
            <a:chOff x="1143000" y="1696328"/>
            <a:chExt cx="6386731" cy="513472"/>
          </a:xfrm>
        </p:grpSpPr>
        <p:sp>
          <p:nvSpPr>
            <p:cNvPr id="4" name="Oval 3"/>
            <p:cNvSpPr/>
            <p:nvPr/>
          </p:nvSpPr>
          <p:spPr bwMode="auto">
            <a:xfrm>
              <a:off x="1143000" y="1752600"/>
              <a:ext cx="457200" cy="4572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ndara" panose="020E0502030303020204" pitchFamily="34" charset="0"/>
                </a:rPr>
                <a:t>1</a:t>
              </a: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 rot="5400000" flipH="1" flipV="1">
              <a:off x="4519831" y="-881123"/>
              <a:ext cx="9245" cy="6010555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38100" cap="flat" cmpd="sng" algn="ctr">
              <a:solidFill>
                <a:schemeClr val="accent2">
                  <a:lumMod val="75000"/>
                  <a:alpha val="7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1696328" y="1696328"/>
              <a:ext cx="41723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50000"/>
                    </a:schemeClr>
                  </a:solidFill>
                  <a:latin typeface="Candara" panose="020E0502030303020204" pitchFamily="34" charset="0"/>
                </a:rPr>
                <a:t>Introduce Storage Technology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67001" y="2887823"/>
            <a:ext cx="6386731" cy="513472"/>
            <a:chOff x="1143000" y="1696328"/>
            <a:chExt cx="6386731" cy="513472"/>
          </a:xfrm>
        </p:grpSpPr>
        <p:sp>
          <p:nvSpPr>
            <p:cNvPr id="12" name="Oval 11"/>
            <p:cNvSpPr/>
            <p:nvPr/>
          </p:nvSpPr>
          <p:spPr bwMode="auto">
            <a:xfrm>
              <a:off x="1143000" y="1752600"/>
              <a:ext cx="457200" cy="4572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ndara" panose="020E0502030303020204" pitchFamily="34" charset="0"/>
                </a:rPr>
                <a:t>2</a:t>
              </a: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rot="5400000" flipH="1" flipV="1">
              <a:off x="4519831" y="-881123"/>
              <a:ext cx="9245" cy="6010555"/>
            </a:xfrm>
            <a:prstGeom prst="line">
              <a:avLst/>
            </a:prstGeom>
            <a:gradFill rotWithShape="1">
              <a:gsLst>
                <a:gs pos="0">
                  <a:schemeClr val="bg2">
                    <a:gamma/>
                    <a:tint val="26667"/>
                    <a:invGamma/>
                  </a:schemeClr>
                </a:gs>
                <a:gs pos="100000">
                  <a:schemeClr val="bg2">
                    <a:alpha val="14999"/>
                  </a:schemeClr>
                </a:gs>
              </a:gsLst>
              <a:lin ang="5400000" scaled="1"/>
            </a:gradFill>
            <a:ln w="38100" cap="flat" cmpd="sng" algn="ctr">
              <a:solidFill>
                <a:schemeClr val="accent2">
                  <a:lumMod val="75000"/>
                  <a:alpha val="7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1696328" y="1696328"/>
              <a:ext cx="39903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50000"/>
                    </a:schemeClr>
                  </a:solidFill>
                  <a:latin typeface="Candara" panose="020E0502030303020204" pitchFamily="34" charset="0"/>
                </a:rPr>
                <a:t>Types of Storage Technology</a:t>
              </a: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Presented by Md. </a:t>
            </a:r>
            <a:r>
              <a:rPr lang="en-US" dirty="0" err="1" smtClean="0">
                <a:latin typeface="Candara" panose="020E0502030303020204" pitchFamily="34" charset="0"/>
              </a:rPr>
              <a:t>Mahbubul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 err="1" smtClean="0">
                <a:latin typeface="Candara" panose="020E0502030303020204" pitchFamily="34" charset="0"/>
              </a:rPr>
              <a:t>Alam</a:t>
            </a:r>
            <a:r>
              <a:rPr lang="en-US" dirty="0" smtClean="0">
                <a:latin typeface="Candara" panose="020E0502030303020204" pitchFamily="34" charset="0"/>
              </a:rPr>
              <a:t>, PhD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>
                <a:latin typeface="Candara" panose="020E0502030303020204" pitchFamily="34" charset="0"/>
              </a:rPr>
              <a:t>2</a:t>
            </a:fld>
            <a:endParaRPr lang="en-US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1039368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High-Capacity Magnetic Disks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10744199" cy="4421294"/>
          </a:xfrm>
        </p:spPr>
        <p:txBody>
          <a:bodyPr>
            <a:normAutofit/>
          </a:bodyPr>
          <a:lstStyle/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Removable high capacity disks and drives combine the speed and capacity of a hard disk with the portability of a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diskette.</a:t>
            </a:r>
            <a:endParaRPr lang="en-US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There are basically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two types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of removable high-capacity magnetic disks:</a:t>
            </a:r>
          </a:p>
          <a:p>
            <a:pPr marL="274320" lvl="1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i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High-capacity floppy disks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are the same size as a 3.5-inche diskette but have a much greater capacity than a standard diskette. These are also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known as Zip disk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which capacity ranges from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100 MB to 750 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MB.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274320" lvl="1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Hot-swappable hard disks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are also called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removable hard 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disk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.</a:t>
            </a:r>
          </a:p>
          <a:p>
            <a:pPr marL="274320" lvl="1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Presented by Md. </a:t>
            </a:r>
            <a:r>
              <a:rPr lang="en-US" dirty="0" err="1" smtClean="0">
                <a:latin typeface="Candara" panose="020E0502030303020204" pitchFamily="34" charset="0"/>
              </a:rPr>
              <a:t>Mahbubul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 err="1" smtClean="0">
                <a:latin typeface="Candara" panose="020E0502030303020204" pitchFamily="34" charset="0"/>
              </a:rPr>
              <a:t>Alam</a:t>
            </a:r>
            <a:r>
              <a:rPr lang="en-US" dirty="0" smtClean="0">
                <a:latin typeface="Candara" panose="020E0502030303020204" pitchFamily="34" charset="0"/>
              </a:rPr>
              <a:t>, PhD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20</a:t>
            </a:fld>
            <a:endParaRPr lang="en-US" dirty="0"/>
          </a:p>
        </p:txBody>
      </p:sp>
      <p:pic>
        <p:nvPicPr>
          <p:cNvPr id="2050" name="Picture 2" descr="http://s.hswstatic.com/gif/removable-storage-jazdr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696" y="3927549"/>
            <a:ext cx="2822575" cy="223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upload.wikimedia.org/wikipedia/commons/b/b7/USB-FD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91" y="4131046"/>
            <a:ext cx="2525238" cy="204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62001" y="533400"/>
            <a:ext cx="10393679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Tape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10820400" cy="4812364"/>
          </a:xfrm>
        </p:spPr>
        <p:txBody>
          <a:bodyPr>
            <a:normAutofit/>
          </a:bodyPr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Tape drives read and write data to the surface of a tape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the same way an audiocassette recorder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does.</a:t>
            </a:r>
            <a:endParaRPr lang="en-US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i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The difference is that a computer tape drive writes digital data rather than analog </a:t>
            </a:r>
            <a:r>
              <a:rPr lang="en-US" b="1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data.</a:t>
            </a:r>
            <a:endParaRPr lang="en-US" b="1" i="1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Businesses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use tape drives for data backup because they are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inexpensive, reliable and have capacities as high as 200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GB.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Tape storage is best used for data that you don’t use often, such as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backup copies of your hard disk’s contents. 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Presented by Md. </a:t>
            </a:r>
            <a:r>
              <a:rPr lang="en-US" dirty="0" err="1" smtClean="0">
                <a:latin typeface="Candara" panose="020E0502030303020204" pitchFamily="34" charset="0"/>
              </a:rPr>
              <a:t>Mahbubul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 err="1" smtClean="0">
                <a:latin typeface="Candara" panose="020E0502030303020204" pitchFamily="34" charset="0"/>
              </a:rPr>
              <a:t>Alam</a:t>
            </a:r>
            <a:r>
              <a:rPr lang="en-US" dirty="0" smtClean="0">
                <a:latin typeface="Candara" panose="020E0502030303020204" pitchFamily="34" charset="0"/>
              </a:rPr>
              <a:t>, PhD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21</a:t>
            </a:fld>
            <a:endParaRPr lang="en-US" dirty="0"/>
          </a:p>
        </p:txBody>
      </p:sp>
      <p:pic>
        <p:nvPicPr>
          <p:cNvPr id="3074" name="Picture 2" descr="http://product-images.www8-hp.com/digmedialib/prodimg/lowres/c025525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446397"/>
            <a:ext cx="4155672" cy="311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750627" y="586301"/>
            <a:ext cx="1039368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Optical Storage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750627" y="1600200"/>
            <a:ext cx="10603173" cy="4268894"/>
          </a:xfrm>
        </p:spPr>
        <p:txBody>
          <a:bodyPr>
            <a:normAutofit/>
          </a:bodyPr>
          <a:lstStyle/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The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most popular alternatives to magnetic storage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systems are optical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systems.</a:t>
            </a:r>
            <a:endParaRPr lang="en-US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Optical devices store data on a reflective surface so it can be read by a beam of laser </a:t>
            </a:r>
            <a:r>
              <a:rPr lang="en-US" b="1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light.</a:t>
            </a:r>
            <a:endParaRPr lang="en-US" b="1" i="1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 laser uses a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concentrated, narrow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beam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of light, focused and directed with lenses, prisms and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mirrors.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761238" lvl="2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e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.g., CD-ROM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, DVD-ROM and their 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variants.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Presented by Md. </a:t>
            </a:r>
            <a:r>
              <a:rPr lang="en-US" dirty="0" err="1" smtClean="0">
                <a:latin typeface="Candara" panose="020E0502030303020204" pitchFamily="34" charset="0"/>
              </a:rPr>
              <a:t>Mahbubul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 err="1" smtClean="0">
                <a:latin typeface="Candara" panose="020E0502030303020204" pitchFamily="34" charset="0"/>
              </a:rPr>
              <a:t>Alam</a:t>
            </a:r>
            <a:r>
              <a:rPr lang="en-US" dirty="0" smtClean="0">
                <a:latin typeface="Candara" panose="020E0502030303020204" pitchFamily="34" charset="0"/>
              </a:rPr>
              <a:t>, PhD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1039368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CD-ROM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10820399" cy="4268894"/>
          </a:xfrm>
        </p:spPr>
        <p:txBody>
          <a:bodyPr>
            <a:normAutofit lnSpcReduction="10000"/>
          </a:bodyPr>
          <a:lstStyle/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CD-ROM stands for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compact disk read only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memory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.</a:t>
            </a:r>
            <a:endParaRPr lang="en-US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Data is laid out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on a CD-ROM disk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in a long, continuous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spiral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. </a:t>
            </a:r>
            <a:endParaRPr lang="en-US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Data is stored in the form of lands, which are flat areas on the metal surface and pits, which are depressions or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hollows.</a:t>
            </a:r>
          </a:p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CD-ROM drive reads digital data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(either computer data or audio) from a spinning disc by focusing a laser on the disc’s surface. </a:t>
            </a:r>
          </a:p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Some areas of the disc reflect the laser light into a sensor, and other areas scatter the light. </a:t>
            </a:r>
          </a:p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 spot that reflects the laser beam into the sensor is interpreted as a 1, and the absence of a reflection is interpreted as a 0. </a:t>
            </a:r>
            <a:endParaRPr lang="en-US" b="1" i="1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 standard compact disk can store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650 MB of data or about 70 minutes of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audio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.</a:t>
            </a:r>
            <a:endParaRPr lang="en-US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 newer generation compact disk can store 700 MB of data or about 80 minutes of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audio.</a:t>
            </a:r>
            <a:endParaRPr lang="en-US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Presented by Md. </a:t>
            </a:r>
            <a:r>
              <a:rPr lang="en-US" dirty="0" err="1" smtClean="0">
                <a:latin typeface="Candara" panose="020E0502030303020204" pitchFamily="34" charset="0"/>
              </a:rPr>
              <a:t>Mahbubul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 err="1" smtClean="0">
                <a:latin typeface="Candara" panose="020E0502030303020204" pitchFamily="34" charset="0"/>
              </a:rPr>
              <a:t>Alam</a:t>
            </a:r>
            <a:r>
              <a:rPr lang="en-US" dirty="0" smtClean="0">
                <a:latin typeface="Candara" panose="020E0502030303020204" pitchFamily="34" charset="0"/>
              </a:rPr>
              <a:t>, PhD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838201" y="569241"/>
            <a:ext cx="10301557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DVD-ROM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10591799" cy="4268894"/>
          </a:xfrm>
        </p:spPr>
        <p:txBody>
          <a:bodyPr>
            <a:normAutofit/>
          </a:bodyPr>
          <a:lstStyle/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DVD-ROM stands for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digital versatile/video disk read only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memory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.</a:t>
            </a:r>
            <a:endParaRPr lang="en-US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It is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 high-density medium capable of storing a full-length movie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on a single disk the size of a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CD.</a:t>
            </a:r>
            <a:endParaRPr lang="en-US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DVD-ROM achieves such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high storage capacities by using special data-compression technologies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and by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using extremely small tracks for storing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data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.</a:t>
            </a:r>
            <a:endParaRPr lang="en-US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Each side of standard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DVD-ROM disk can hold 4.7GB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dat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a.</a:t>
            </a:r>
            <a:endParaRPr lang="en-US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These disk can store up to 9.4GB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data.</a:t>
            </a:r>
            <a:endParaRPr lang="en-US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Dual layer DVD-ROM disks can hold 17GB of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data.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Presented by Md. </a:t>
            </a:r>
            <a:r>
              <a:rPr lang="en-US" dirty="0" err="1" smtClean="0">
                <a:latin typeface="Candara" panose="020E0502030303020204" pitchFamily="34" charset="0"/>
              </a:rPr>
              <a:t>Mahbubul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 err="1" smtClean="0">
                <a:latin typeface="Candara" panose="020E0502030303020204" pitchFamily="34" charset="0"/>
              </a:rPr>
              <a:t>Alam</a:t>
            </a:r>
            <a:r>
              <a:rPr lang="en-US" dirty="0" smtClean="0">
                <a:latin typeface="Candara" panose="020E0502030303020204" pitchFamily="34" charset="0"/>
              </a:rPr>
              <a:t>, PhD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837063" y="577677"/>
            <a:ext cx="10317480" cy="64544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Recordable Optical Technologies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439399" cy="4268894"/>
          </a:xfrm>
        </p:spPr>
        <p:txBody>
          <a:bodyPr>
            <a:normAutofit/>
          </a:bodyPr>
          <a:lstStyle/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Here are some popular ‘writeable’ CD and DVD technologies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:</a:t>
            </a:r>
            <a:endParaRPr lang="en-US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640080" lvl="3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CD-Recordable</a:t>
            </a:r>
          </a:p>
          <a:p>
            <a:pPr marL="640080" lvl="3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CD Re-Writeable (CD-RW)</a:t>
            </a:r>
          </a:p>
          <a:p>
            <a:pPr marL="640080" lvl="3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PhotoCD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640080" lvl="3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DVD-Recordable</a:t>
            </a:r>
          </a:p>
          <a:p>
            <a:pPr marL="640080" lvl="3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DVD-RAM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 allows to record, erase, and re-record data on a special disc. 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Presented by Md. </a:t>
            </a:r>
            <a:r>
              <a:rPr lang="en-US" dirty="0" err="1" smtClean="0">
                <a:latin typeface="Candara" panose="020E0502030303020204" pitchFamily="34" charset="0"/>
              </a:rPr>
              <a:t>Mahbubul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 err="1" smtClean="0">
                <a:latin typeface="Candara" panose="020E0502030303020204" pitchFamily="34" charset="0"/>
              </a:rPr>
              <a:t>Alam</a:t>
            </a:r>
            <a:r>
              <a:rPr lang="en-US" dirty="0" smtClean="0">
                <a:latin typeface="Candara" panose="020E0502030303020204" pitchFamily="34" charset="0"/>
              </a:rPr>
              <a:t>, PhD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889379" y="476107"/>
            <a:ext cx="1024128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Solid-state Storage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10591799" cy="4497494"/>
          </a:xfrm>
        </p:spPr>
        <p:txBody>
          <a:bodyPr/>
          <a:lstStyle/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Solid-state storage is neither magnetic nor optical, instead it relies on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integrated circuits to hold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data.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Solid-state storages are very fast and some technologies are:</a:t>
            </a:r>
          </a:p>
          <a:p>
            <a:pPr marL="640080" lvl="4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Flash memory</a:t>
            </a:r>
          </a:p>
          <a:p>
            <a:pPr marL="1035942" lvl="7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Found in cameras and USB drives, Combination of RAM and ROM, Long term updateable 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storage.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640080" lvl="4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Smart cards</a:t>
            </a:r>
          </a:p>
          <a:p>
            <a:pPr marL="1035942" lvl="7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Credit cards with a chip, Chip stores data, Eventually may be used for cash, Hotels use for electronic 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keys.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640080" lvl="4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Solid-state </a:t>
            </a: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disks (SSD)</a:t>
            </a:r>
            <a:endParaRPr lang="en-US" sz="1800" b="1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1035942" lvl="7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Extremely fast, Volatile storage, Require battery backups, Most have hard disks copying 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data.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eaLnBrk="1" hangingPunct="1"/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Presented by Md. </a:t>
            </a:r>
            <a:r>
              <a:rPr lang="en-US" dirty="0" err="1" smtClean="0">
                <a:latin typeface="Candara" panose="020E0502030303020204" pitchFamily="34" charset="0"/>
              </a:rPr>
              <a:t>Mahbubul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 err="1" smtClean="0">
                <a:latin typeface="Candara" panose="020E0502030303020204" pitchFamily="34" charset="0"/>
              </a:rPr>
              <a:t>Alam</a:t>
            </a:r>
            <a:r>
              <a:rPr lang="en-US" dirty="0" smtClean="0">
                <a:latin typeface="Candara" panose="020E0502030303020204" pitchFamily="34" charset="0"/>
              </a:rPr>
              <a:t>, PhD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6605"/>
            <a:ext cx="10469880" cy="70399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Hard Disk Drive vs. SSD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Presented by Md. </a:t>
            </a:r>
            <a:r>
              <a:rPr lang="en-US" dirty="0" err="1" smtClean="0">
                <a:latin typeface="Candara" panose="020E0502030303020204" pitchFamily="34" charset="0"/>
              </a:rPr>
              <a:t>Mahbubul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 err="1" smtClean="0">
                <a:latin typeface="Candara" panose="020E0502030303020204" pitchFamily="34" charset="0"/>
              </a:rPr>
              <a:t>Alam</a:t>
            </a:r>
            <a:r>
              <a:rPr lang="en-US" dirty="0" smtClean="0">
                <a:latin typeface="Candara" panose="020E0502030303020204" pitchFamily="34" charset="0"/>
              </a:rPr>
              <a:t>, PhD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27</a:t>
            </a:fld>
            <a:endParaRPr lang="en-US" dirty="0"/>
          </a:p>
        </p:txBody>
      </p:sp>
      <p:pic>
        <p:nvPicPr>
          <p:cNvPr id="1026" name="Picture 2" descr="http://images.techhive.com/images/article/2012/09/harddrive_ss-100004300-larg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90800"/>
            <a:ext cx="55245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9795" y="1379408"/>
            <a:ext cx="46482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 smtClean="0">
                <a:solidFill>
                  <a:schemeClr val="tx1"/>
                </a:solidFill>
                <a:latin typeface="Candara" panose="020E0502030303020204" pitchFamily="34" charset="0"/>
              </a:rPr>
              <a:t>SSD: Advantages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andara" panose="020E0502030303020204" pitchFamily="34" charset="0"/>
              </a:rPr>
              <a:t>No spin-up time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andara" panose="020E0502030303020204" pitchFamily="34" charset="0"/>
              </a:rPr>
              <a:t>Fast, random-access to data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andara" panose="020E0502030303020204" pitchFamily="34" charset="0"/>
              </a:rPr>
              <a:t>Use less energy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andara" panose="020E0502030303020204" pitchFamily="34" charset="0"/>
              </a:rPr>
              <a:t>Far more robust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andara" panose="020E0502030303020204" pitchFamily="34" charset="0"/>
              </a:rPr>
              <a:t>Silent</a:t>
            </a:r>
          </a:p>
          <a:p>
            <a:endParaRPr lang="en-US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9795" y="3844950"/>
            <a:ext cx="46482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 smtClean="0">
                <a:solidFill>
                  <a:schemeClr val="tx1"/>
                </a:solidFill>
                <a:latin typeface="Candara" panose="020E0502030303020204" pitchFamily="34" charset="0"/>
              </a:rPr>
              <a:t>SSD: Disadvantages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andara" panose="020E0502030303020204" pitchFamily="34" charset="0"/>
              </a:rPr>
              <a:t>High storage cost per gigabyte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andara" panose="020E0502030303020204" pitchFamily="34" charset="0"/>
              </a:rPr>
              <a:t>Lower drive capacities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andara" panose="020E0502030303020204" pitchFamily="34" charset="0"/>
              </a:rPr>
              <a:t>Relatively low write speed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andara" panose="020E0502030303020204" pitchFamily="34" charset="0"/>
              </a:rPr>
              <a:t>Difficult encryption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069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89238"/>
            <a:ext cx="7315200" cy="715963"/>
          </a:xfrm>
        </p:spPr>
        <p:txBody>
          <a:bodyPr/>
          <a:lstStyle/>
          <a:p>
            <a:pPr algn="ctr"/>
            <a:r>
              <a:rPr lang="en-US" sz="4000" b="1" i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End of Chapter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Presented by Md. </a:t>
            </a:r>
            <a:r>
              <a:rPr lang="en-US" dirty="0" err="1" smtClean="0">
                <a:latin typeface="Candara" panose="020E0502030303020204" pitchFamily="34" charset="0"/>
              </a:rPr>
              <a:t>Mahbubul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 err="1" smtClean="0">
                <a:latin typeface="Candara" panose="020E0502030303020204" pitchFamily="34" charset="0"/>
              </a:rPr>
              <a:t>Alam</a:t>
            </a:r>
            <a:r>
              <a:rPr lang="en-US" dirty="0" smtClean="0">
                <a:latin typeface="Candara" panose="020E0502030303020204" pitchFamily="34" charset="0"/>
              </a:rPr>
              <a:t>, PhD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10393680" cy="6858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10667999" cy="4497494"/>
          </a:xfrm>
        </p:spPr>
        <p:txBody>
          <a:bodyPr>
            <a:normAutofit/>
          </a:bodyPr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 computer can function with only processing, memory, input, and output devices. To be really useful, </a:t>
            </a:r>
            <a:r>
              <a:rPr lang="en-US" b="1" i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 computer also needs a place to keep program files and related data when they are not in use.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i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The purpose of storage is to hold data permanently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, even when the computer is turned off.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Novice computer users often confuse storage with memory.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Although the functions of storage and memory are similar, they work in different ways.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Presented by Md. </a:t>
            </a:r>
            <a:r>
              <a:rPr lang="en-US" dirty="0" err="1" smtClean="0">
                <a:latin typeface="Candara" panose="020E0502030303020204" pitchFamily="34" charset="0"/>
              </a:rPr>
              <a:t>Mahbubul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 err="1" smtClean="0">
                <a:latin typeface="Candara" panose="020E0502030303020204" pitchFamily="34" charset="0"/>
              </a:rPr>
              <a:t>Alam</a:t>
            </a:r>
            <a:r>
              <a:rPr lang="en-US" dirty="0" smtClean="0">
                <a:latin typeface="Candara" panose="020E0502030303020204" pitchFamily="34" charset="0"/>
              </a:rPr>
              <a:t>, PhD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10393680" cy="6858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Storage vs.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10744199" cy="44212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There are </a:t>
            </a:r>
            <a:r>
              <a:rPr lang="en-US" b="1" i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three major distinctions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between storage and memory:</a:t>
            </a:r>
          </a:p>
          <a:p>
            <a:pPr lvl="2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There are more room in storage than in memory, just as there is more room in file cabinet than there is on a tabletop.</a:t>
            </a:r>
          </a:p>
          <a:p>
            <a:pPr lvl="2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Contents are retained in storage is turned off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whereas programs or the data in memory (memory here is used to represent RAM) disappear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when you shut down the computer.</a:t>
            </a:r>
          </a:p>
          <a:p>
            <a:pPr lvl="2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Storage devices operate much slower than memory chips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, and storage is much cheaper than memory.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Presented by Md. </a:t>
            </a:r>
            <a:r>
              <a:rPr lang="en-US" dirty="0" err="1" smtClean="0">
                <a:latin typeface="Candara" panose="020E0502030303020204" pitchFamily="34" charset="0"/>
              </a:rPr>
              <a:t>Mahbubul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 err="1" smtClean="0">
                <a:latin typeface="Candara" panose="020E0502030303020204" pitchFamily="34" charset="0"/>
              </a:rPr>
              <a:t>Alam</a:t>
            </a:r>
            <a:r>
              <a:rPr lang="en-US" dirty="0" smtClean="0">
                <a:latin typeface="Candara" panose="020E0502030303020204" pitchFamily="34" charset="0"/>
              </a:rPr>
              <a:t>, PhD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1031748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Storing Process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829101" y="1438346"/>
            <a:ext cx="10744199" cy="4649894"/>
          </a:xfrm>
        </p:spPr>
        <p:txBody>
          <a:bodyPr>
            <a:normAutofit/>
          </a:bodyPr>
          <a:lstStyle/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i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The purpose of a storage device is to hold data, even when the computer is turned off, so the data can be used whenever it is needed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. </a:t>
            </a:r>
          </a:p>
          <a:p>
            <a:pPr eaLnBrk="1" hangingPunct="1"/>
            <a:endParaRPr lang="en-US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Storage involves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two processes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:</a:t>
            </a:r>
          </a:p>
          <a:p>
            <a:pPr lvl="2"/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Writing or recording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the data so it can be found later for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use.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lvl="2"/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Reading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the stored data, then transferring it into the computer’s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memory.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Presented by Md. </a:t>
            </a:r>
            <a:r>
              <a:rPr lang="en-US" dirty="0" err="1" smtClean="0">
                <a:latin typeface="Candara" panose="020E0502030303020204" pitchFamily="34" charset="0"/>
              </a:rPr>
              <a:t>Mahbubul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 err="1" smtClean="0">
                <a:latin typeface="Candara" panose="020E0502030303020204" pitchFamily="34" charset="0"/>
              </a:rPr>
              <a:t>Alam</a:t>
            </a:r>
            <a:r>
              <a:rPr lang="en-US" dirty="0" smtClean="0">
                <a:latin typeface="Candara" panose="020E0502030303020204" pitchFamily="34" charset="0"/>
              </a:rPr>
              <a:t>, PhD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241280" cy="7620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Storage Media and Storage Device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10667999" cy="4497494"/>
          </a:xfrm>
        </p:spPr>
        <p:txBody>
          <a:bodyPr/>
          <a:lstStyle/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The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physical materials on which data is stored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are called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storage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media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.</a:t>
            </a:r>
            <a:endParaRPr lang="en-US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The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hardware components that write data to, and read data from storage media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are called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storage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devices.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For example,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Compact Disk (CD)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is a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storage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media and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CD ROM Drive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is a storage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device.</a:t>
            </a:r>
            <a:endParaRPr lang="en-US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Presented by Md. </a:t>
            </a:r>
            <a:r>
              <a:rPr lang="en-US" dirty="0" err="1" smtClean="0">
                <a:latin typeface="Candara" panose="020E0502030303020204" pitchFamily="34" charset="0"/>
              </a:rPr>
              <a:t>Mahbubul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 err="1" smtClean="0">
                <a:latin typeface="Candara" panose="020E0502030303020204" pitchFamily="34" charset="0"/>
              </a:rPr>
              <a:t>Alam</a:t>
            </a:r>
            <a:r>
              <a:rPr lang="en-US" dirty="0" smtClean="0">
                <a:latin typeface="Candara" panose="020E0502030303020204" pitchFamily="34" charset="0"/>
              </a:rPr>
              <a:t>, PhD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6605"/>
            <a:ext cx="10317480" cy="70399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Clarifying the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688" y="1600200"/>
            <a:ext cx="10591799" cy="4497494"/>
          </a:xfrm>
        </p:spPr>
        <p:txBody>
          <a:bodyPr/>
          <a:lstStyle/>
          <a:p>
            <a:pPr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Data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is written/ recorded in: </a:t>
            </a:r>
            <a:endParaRPr lang="en-US" dirty="0" smtClean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578358" lvl="2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torage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media</a:t>
            </a:r>
          </a:p>
          <a:p>
            <a:pPr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Data is written/ recorded by: </a:t>
            </a:r>
            <a:endParaRPr lang="en-US" dirty="0" smtClean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578358" lvl="2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torage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device</a:t>
            </a:r>
          </a:p>
          <a:p>
            <a:pPr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Data is read from: </a:t>
            </a:r>
            <a:endParaRPr lang="en-US" dirty="0" smtClean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578358" lvl="2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torage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media</a:t>
            </a:r>
          </a:p>
          <a:p>
            <a:pPr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Data is read by: </a:t>
            </a:r>
            <a:endParaRPr lang="en-US" dirty="0" smtClean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578358" lvl="2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torage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device</a:t>
            </a:r>
          </a:p>
          <a:p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Presented by Md. </a:t>
            </a:r>
            <a:r>
              <a:rPr lang="en-US" dirty="0" err="1" smtClean="0">
                <a:latin typeface="Candara" panose="020E0502030303020204" pitchFamily="34" charset="0"/>
              </a:rPr>
              <a:t>Mahbubul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 err="1" smtClean="0">
                <a:latin typeface="Candara" panose="020E0502030303020204" pitchFamily="34" charset="0"/>
              </a:rPr>
              <a:t>Alam</a:t>
            </a:r>
            <a:r>
              <a:rPr lang="en-US" dirty="0" smtClean="0">
                <a:latin typeface="Candara" panose="020E0502030303020204" pitchFamily="34" charset="0"/>
              </a:rPr>
              <a:t>, PhD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3137" y="399907"/>
            <a:ext cx="1039368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Categories of storage technology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63137" y="1295400"/>
            <a:ext cx="10819263" cy="4573694"/>
          </a:xfrm>
        </p:spPr>
        <p:txBody>
          <a:bodyPr>
            <a:normAutofit/>
          </a:bodyPr>
          <a:lstStyle/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Magnetic Storage</a:t>
            </a:r>
          </a:p>
          <a:p>
            <a:pPr marL="468630" lvl="2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Magnetic storage devices </a:t>
            </a:r>
            <a:r>
              <a:rPr lang="en-US" sz="1800" b="1" i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work by polarizing tiny pieces of iron on the magnetic medium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. </a:t>
            </a:r>
            <a:endParaRPr lang="en-US" sz="1800" dirty="0" smtClean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468630" lvl="2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b="1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Read</a:t>
            </a:r>
            <a:r>
              <a:rPr lang="en-US" sz="1800" b="1" i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/ write heads contain electromagnets that create magnetic charges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 on the medium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.</a:t>
            </a:r>
          </a:p>
          <a:p>
            <a:pPr marL="468630" lvl="2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800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Optical Storage</a:t>
            </a:r>
          </a:p>
          <a:p>
            <a:pPr marL="468630" lvl="2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b="1" i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Optical devices store data on a reflective surface so it can be read by a beam of laser </a:t>
            </a:r>
            <a:r>
              <a:rPr lang="en-US" sz="1800" b="1" i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light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.</a:t>
            </a:r>
          </a:p>
          <a:p>
            <a:pPr marL="468630" lvl="2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800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Solid-state Storage</a:t>
            </a:r>
          </a:p>
          <a:p>
            <a:pPr marL="468630" lvl="2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More commonly found in devices such as </a:t>
            </a: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digital cameras and media-players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. 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Presented by Md. </a:t>
            </a:r>
            <a:r>
              <a:rPr lang="en-US" dirty="0" err="1" smtClean="0">
                <a:latin typeface="Candara" panose="020E0502030303020204" pitchFamily="34" charset="0"/>
              </a:rPr>
              <a:t>Mahbubul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 err="1" smtClean="0">
                <a:latin typeface="Candara" panose="020E0502030303020204" pitchFamily="34" charset="0"/>
              </a:rPr>
              <a:t>Alam</a:t>
            </a:r>
            <a:r>
              <a:rPr lang="en-US" dirty="0" smtClean="0">
                <a:latin typeface="Candara" panose="020E0502030303020204" pitchFamily="34" charset="0"/>
              </a:rPr>
              <a:t>, PhD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10317479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Magnetic Storage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91799" cy="4497494"/>
          </a:xfrm>
        </p:spPr>
        <p:txBody>
          <a:bodyPr/>
          <a:lstStyle/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The surfaces of magnetic storages are coated with a magnetically sensitive materials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, such as </a:t>
            </a:r>
            <a:r>
              <a:rPr lang="en-US" b="1" i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iron oxide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that reacts to a magnetic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field.</a:t>
            </a:r>
            <a:endParaRPr lang="en-US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274320" indent="-27432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Magnetic field is used for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storing the data on the media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surface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.</a:t>
            </a:r>
            <a:endParaRPr lang="en-US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The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surfaces of magnetic disk and tapes are coated with millions of tiny iron particles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so that data can be stored on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them.</a:t>
            </a:r>
            <a:endParaRPr lang="en-US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The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read/ write heads of a magnetic disk drive contain electromagnets that generate magnetic fields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in the iron on the storage medium as the head passes over the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ndara" panose="020E0502030303020204" pitchFamily="34" charset="0"/>
              </a:rPr>
              <a:t>disk.</a:t>
            </a:r>
            <a:endParaRPr lang="en-US" dirty="0">
              <a:solidFill>
                <a:schemeClr val="tx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eaLnBrk="1" hangingPunct="1"/>
            <a:endParaRPr lang="en-US" sz="2200" dirty="0">
              <a:solidFill>
                <a:schemeClr val="tx1">
                  <a:lumMod val="50000"/>
                </a:schemeClr>
              </a:solidFill>
            </a:endParaRPr>
          </a:p>
          <a:p>
            <a:pPr eaLnBrk="1" hangingPunct="1"/>
            <a:endParaRPr lang="en-US" sz="2200" dirty="0">
              <a:solidFill>
                <a:schemeClr val="tx1">
                  <a:lumMod val="50000"/>
                </a:schemeClr>
              </a:solidFill>
            </a:endParaRPr>
          </a:p>
          <a:p>
            <a:pPr eaLnBrk="1" hangingPunct="1"/>
            <a:endParaRPr lang="en-US" sz="2200" dirty="0">
              <a:solidFill>
                <a:schemeClr val="tx1">
                  <a:lumMod val="50000"/>
                </a:schemeClr>
              </a:solidFill>
            </a:endParaRPr>
          </a:p>
          <a:p>
            <a:pPr eaLnBrk="1" hangingPunct="1"/>
            <a:endParaRPr lang="en-US" sz="2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Presented by Md. </a:t>
            </a:r>
            <a:r>
              <a:rPr lang="en-US" dirty="0" err="1" smtClean="0">
                <a:latin typeface="Candara" panose="020E0502030303020204" pitchFamily="34" charset="0"/>
              </a:rPr>
              <a:t>Mahbubul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 err="1" smtClean="0">
                <a:latin typeface="Candara" panose="020E0502030303020204" pitchFamily="34" charset="0"/>
              </a:rPr>
              <a:t>Alam</a:t>
            </a:r>
            <a:r>
              <a:rPr lang="en-US" dirty="0" smtClean="0">
                <a:latin typeface="Candara" panose="020E0502030303020204" pitchFamily="34" charset="0"/>
              </a:rPr>
              <a:t>, PhD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_brown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_brown" id="{162E0968-A735-46A7-B0F6-FC7551F11A1E}" vid="{DCD5E336-846B-4F2C-9665-375FBB1066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Theme1_brown</Template>
  <TotalTime>1466</TotalTime>
  <Words>2035</Words>
  <Application>Microsoft Office PowerPoint</Application>
  <PresentationFormat>Widescreen</PresentationFormat>
  <Paragraphs>236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Candara</vt:lpstr>
      <vt:lpstr>Courier New</vt:lpstr>
      <vt:lpstr>Wingdings</vt:lpstr>
      <vt:lpstr>Theme1_brown</vt:lpstr>
      <vt:lpstr>Lecture 5  Storage Technologies I</vt:lpstr>
      <vt:lpstr>Objectives</vt:lpstr>
      <vt:lpstr>Storage</vt:lpstr>
      <vt:lpstr>Storage vs. Memory</vt:lpstr>
      <vt:lpstr>Storing Process</vt:lpstr>
      <vt:lpstr>Storage Media and Storage Device</vt:lpstr>
      <vt:lpstr>Clarifying the Concepts</vt:lpstr>
      <vt:lpstr>Categories of storage technology</vt:lpstr>
      <vt:lpstr>Magnetic Storage</vt:lpstr>
      <vt:lpstr>How data is stored on a disk?</vt:lpstr>
      <vt:lpstr>How data is organized on a magnetic disk?</vt:lpstr>
      <vt:lpstr>Problem</vt:lpstr>
      <vt:lpstr>Solution</vt:lpstr>
      <vt:lpstr>How the operating system finds data on a disk?</vt:lpstr>
      <vt:lpstr>File System</vt:lpstr>
      <vt:lpstr>Types of Magnetic Storage</vt:lpstr>
      <vt:lpstr>Diskettes</vt:lpstr>
      <vt:lpstr>Hard Disks</vt:lpstr>
      <vt:lpstr>Hard Disks</vt:lpstr>
      <vt:lpstr>High-Capacity Magnetic Disks</vt:lpstr>
      <vt:lpstr>Tape</vt:lpstr>
      <vt:lpstr>Optical Storage</vt:lpstr>
      <vt:lpstr>CD-ROM</vt:lpstr>
      <vt:lpstr>DVD-ROM</vt:lpstr>
      <vt:lpstr>Recordable Optical Technologies</vt:lpstr>
      <vt:lpstr>Solid-state Storage</vt:lpstr>
      <vt:lpstr>Hard Disk Drive vs. SSD</vt:lpstr>
      <vt:lpstr>End of Chapter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Computer Systems</dc:title>
  <dc:creator>acer</dc:creator>
  <cp:lastModifiedBy>USER-PC</cp:lastModifiedBy>
  <cp:revision>163</cp:revision>
  <dcterms:created xsi:type="dcterms:W3CDTF">2006-08-16T00:00:00Z</dcterms:created>
  <dcterms:modified xsi:type="dcterms:W3CDTF">2015-06-01T05:16:08Z</dcterms:modified>
</cp:coreProperties>
</file>