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  <p:sldMasterId id="214748369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57" r:id="rId4"/>
    <p:sldId id="340" r:id="rId5"/>
    <p:sldId id="259" r:id="rId6"/>
    <p:sldId id="263" r:id="rId7"/>
    <p:sldId id="275" r:id="rId8"/>
    <p:sldId id="341" r:id="rId9"/>
    <p:sldId id="342" r:id="rId10"/>
    <p:sldId id="282" r:id="rId11"/>
    <p:sldId id="325" r:id="rId12"/>
    <p:sldId id="343" r:id="rId13"/>
    <p:sldId id="291" r:id="rId14"/>
    <p:sldId id="294" r:id="rId15"/>
    <p:sldId id="295" r:id="rId16"/>
    <p:sldId id="298" r:id="rId17"/>
    <p:sldId id="299" r:id="rId18"/>
    <p:sldId id="301" r:id="rId19"/>
    <p:sldId id="305" r:id="rId20"/>
    <p:sldId id="308" r:id="rId21"/>
    <p:sldId id="310" r:id="rId22"/>
    <p:sldId id="344" r:id="rId23"/>
    <p:sldId id="312" r:id="rId24"/>
    <p:sldId id="331" r:id="rId25"/>
    <p:sldId id="317" r:id="rId26"/>
    <p:sldId id="332" r:id="rId27"/>
    <p:sldId id="318" r:id="rId28"/>
    <p:sldId id="333" r:id="rId29"/>
    <p:sldId id="319" r:id="rId30"/>
    <p:sldId id="320" r:id="rId31"/>
    <p:sldId id="321" r:id="rId32"/>
    <p:sldId id="322" r:id="rId33"/>
    <p:sldId id="337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E8EECD-D179-4FAD-A7ED-74A8E643A3C9}" type="datetimeFigureOut">
              <a:rPr lang="en-US"/>
              <a:pPr>
                <a:defRPr/>
              </a:pPr>
              <a:t>12/17/2019</a:t>
            </a:fld>
            <a:endParaRPr lang="en-US" dirty="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1FE49D-D294-4D0C-9435-B3C6E74380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4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6B4AD5B-7F83-4C11-853F-2840D9711A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18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2D676-C20A-40AB-9A9D-AC28FFB79FE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536E052-BA80-4B4C-B6BA-2D561436D729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7475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27ED8BD5-BAAB-45BE-96D1-89DD1026B85A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747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FE35F-FB48-42F7-AA2F-FAEA2AACEB9C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C" smtClean="0"/>
          </a:p>
        </p:txBody>
      </p:sp>
    </p:spTree>
    <p:extLst>
      <p:ext uri="{BB962C8B-B14F-4D97-AF65-F5344CB8AC3E}">
        <p14:creationId xmlns:p14="http://schemas.microsoft.com/office/powerpoint/2010/main" val="1556797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AE6F5-61F6-49EE-A539-940F449054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C1A6803-DCCC-4617-BAD7-A8E80BD8CFDC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7578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54BA1F8-77EA-4027-A68A-34103D4F279E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00884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DB64-119D-47D6-9402-C80DADEDA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1FBBA-44A9-4CD1-A91C-534AFF42A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381000"/>
            <a:ext cx="2692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381000"/>
            <a:ext cx="7874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6AFC8-51CA-42A1-917D-FA5B1784B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2DB64-119D-47D6-9402-C80DADEDA7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06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9FBF6-3F24-4AE7-9DAF-56A235A78B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79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06CD3-017D-49AB-9578-32826B62B8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197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9CD4B-EB75-410D-A655-29AD723886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9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1042A-A411-424F-B260-4D1E26649B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7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4E91A-D2AA-4C57-B68E-3AE224DD0B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83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F8381-946D-4C20-A606-0F8470DAF2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94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B2BBB-AB16-4B88-A6BF-09854F697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5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9FBF6-3F24-4AE7-9DAF-56A235A78B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AC6C-654A-402B-9AFD-EDE38005A2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027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1FBBA-44A9-4CD1-A91C-534AFF42A2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76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6AFC8-51CA-42A1-917D-FA5B1784B3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527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766F3-E381-4281-9447-D49D00096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4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06CD3-017D-49AB-9578-32826B62B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76400"/>
            <a:ext cx="528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28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9CD4B-EB75-410D-A655-29AD72388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1042A-A411-424F-B260-4D1E26649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E91A-D2AA-4C57-B68E-3AE224DD0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F8381-946D-4C20-A606-0F8470DAF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B2BBB-AB16-4B88-A6BF-09854F6979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AC6C-654A-402B-9AFD-EDE38005A2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381000"/>
            <a:ext cx="1076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76400"/>
            <a:ext cx="1076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381750"/>
            <a:ext cx="7518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solidFill>
                  <a:srgbClr val="222222"/>
                </a:solidFill>
              </a:defRPr>
            </a:lvl1pPr>
          </a:lstStyle>
          <a:p>
            <a:pPr>
              <a:defRPr/>
            </a:pPr>
            <a:r>
              <a:rPr lang="en-US"/>
              <a:t>E- Business, Ninth Edition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222222"/>
                </a:solidFill>
                <a:latin typeface="+mn-lt"/>
              </a:defRPr>
            </a:lvl1pPr>
          </a:lstStyle>
          <a:p>
            <a:pPr>
              <a:defRPr/>
            </a:pPr>
            <a:fld id="{1032453F-66B3-43FC-9F6E-4A51BEB88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E- Business, Ninth Edition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032453F-66B3-43FC-9F6E-4A51BEB887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12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4724400"/>
            <a:ext cx="8001000" cy="169877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CA" sz="2400" b="1" dirty="0" smtClean="0"/>
              <a:t>MIS 207_Lecture </a:t>
            </a:r>
            <a:r>
              <a:rPr lang="en-CA" sz="2400" b="1" dirty="0"/>
              <a:t>9</a:t>
            </a:r>
            <a:r>
              <a:rPr lang="en-CA" sz="2400" b="1" dirty="0"/>
              <a:t> </a:t>
            </a:r>
            <a:r>
              <a:rPr lang="en-US" sz="2400" i="1" dirty="0"/>
              <a:t>(</a:t>
            </a:r>
            <a:r>
              <a:rPr lang="en-US" sz="2400" i="1" dirty="0" smtClean="0"/>
              <a:t>book Chapter 12</a:t>
            </a:r>
            <a:r>
              <a:rPr lang="en-CA" sz="2400" b="1" dirty="0" smtClean="0"/>
              <a:t>) </a:t>
            </a:r>
            <a:r>
              <a:rPr lang="en-CA" sz="2400" b="1" dirty="0"/>
              <a:t/>
            </a:r>
            <a:br>
              <a:rPr lang="en-CA" sz="2400" b="1" dirty="0"/>
            </a:br>
            <a:r>
              <a:rPr lang="en-CA" b="1" dirty="0" smtClean="0"/>
              <a:t>Implementing E-Business Initiatives</a:t>
            </a:r>
            <a:endParaRPr lang="en-US" b="1" dirty="0" smtClean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10600" y="5486399"/>
            <a:ext cx="3352800" cy="9367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000" b="1" dirty="0" err="1" smtClean="0"/>
              <a:t>Md</a:t>
            </a:r>
            <a:r>
              <a:rPr lang="en-US" sz="2000" b="1" dirty="0" smtClean="0"/>
              <a:t> Mahbubul Alam, PhD</a:t>
            </a:r>
          </a:p>
          <a:p>
            <a:pPr marL="0" indent="0">
              <a:buNone/>
            </a:pPr>
            <a:r>
              <a:rPr lang="en-US" sz="2000" b="1" dirty="0" smtClean="0"/>
              <a:t>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09118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Online Business Startups (cont’d.)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24128" y="2286000"/>
            <a:ext cx="10024872" cy="4023360"/>
          </a:xfrm>
        </p:spPr>
        <p:txBody>
          <a:bodyPr/>
          <a:lstStyle/>
          <a:p>
            <a:r>
              <a:rPr lang="en-US" dirty="0" smtClean="0"/>
              <a:t>System of financing startup and initial growth of online businesses</a:t>
            </a:r>
          </a:p>
          <a:p>
            <a:pPr lvl="1"/>
            <a:r>
              <a:rPr lang="en-US" b="1" dirty="0" smtClean="0"/>
              <a:t>Benefits</a:t>
            </a:r>
          </a:p>
          <a:p>
            <a:pPr lvl="2"/>
            <a:r>
              <a:rPr lang="en-US" u="sng" dirty="0" smtClean="0"/>
              <a:t>Access to large amounts of capital early</a:t>
            </a:r>
          </a:p>
          <a:p>
            <a:pPr lvl="1"/>
            <a:r>
              <a:rPr lang="en-US" b="1" dirty="0" smtClean="0"/>
              <a:t>Costs</a:t>
            </a:r>
          </a:p>
          <a:p>
            <a:pPr lvl="2"/>
            <a:r>
              <a:rPr lang="en-US" u="sng" dirty="0" smtClean="0"/>
              <a:t>Investors, capitalists got most profits, pressure to grow </a:t>
            </a:r>
            <a:r>
              <a:rPr lang="en-US" u="sng" dirty="0" smtClean="0"/>
              <a:t>rapidly</a:t>
            </a:r>
          </a:p>
          <a:p>
            <a:pPr lvl="2"/>
            <a:endParaRPr lang="en-US" u="sng" dirty="0"/>
          </a:p>
          <a:p>
            <a:r>
              <a:rPr lang="en-US" b="1" dirty="0"/>
              <a:t>Decrease need for venture capitalists and angel investors by:</a:t>
            </a:r>
          </a:p>
          <a:p>
            <a:pPr lvl="1"/>
            <a:r>
              <a:rPr lang="en-US" b="1" i="1" dirty="0"/>
              <a:t>Relieving pressure</a:t>
            </a:r>
            <a:r>
              <a:rPr lang="en-US" dirty="0"/>
              <a:t> to grow rapidly</a:t>
            </a:r>
          </a:p>
          <a:p>
            <a:pPr lvl="1"/>
            <a:r>
              <a:rPr lang="en-US" dirty="0"/>
              <a:t>Becoming </a:t>
            </a:r>
            <a:r>
              <a:rPr lang="en-US" b="1" i="1" dirty="0"/>
              <a:t>more creative</a:t>
            </a:r>
          </a:p>
          <a:p>
            <a:pPr lvl="1"/>
            <a:r>
              <a:rPr lang="en-US" b="1" i="1" dirty="0"/>
              <a:t>Learning from mistakes</a:t>
            </a:r>
          </a:p>
          <a:p>
            <a:pPr lvl="2"/>
            <a:endParaRPr lang="en-US" u="sng" dirty="0" smtClean="0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39D642-59D6-4B4E-8A7E-43F16B8010FF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/>
              <a:t>Strategies for E-Commerce Websites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9FBF6-3F24-4AE7-9DAF-56A235A78B5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30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19A3C-42EE-40BB-AFEC-13A49F09537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4267200" y="5571120"/>
            <a:ext cx="3630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Evolution </a:t>
            </a:r>
            <a:r>
              <a:rPr lang="en-US" b="1" dirty="0"/>
              <a:t>of Web site functions</a:t>
            </a:r>
          </a:p>
        </p:txBody>
      </p:sp>
      <p:pic>
        <p:nvPicPr>
          <p:cNvPr id="3584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101" y="533400"/>
            <a:ext cx="1134549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7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78638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Development vs. Outsourcing</a:t>
            </a:r>
          </a:p>
        </p:txBody>
      </p:sp>
      <p:sp>
        <p:nvSpPr>
          <p:cNvPr id="37893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1828800"/>
            <a:ext cx="9720073" cy="4480560"/>
          </a:xfrm>
        </p:spPr>
        <p:txBody>
          <a:bodyPr/>
          <a:lstStyle/>
          <a:p>
            <a:r>
              <a:rPr lang="en-US" dirty="0" smtClean="0"/>
              <a:t>Initiative’s success dependency</a:t>
            </a:r>
          </a:p>
          <a:p>
            <a:pPr lvl="1"/>
            <a:r>
              <a:rPr lang="en-US" dirty="0" smtClean="0"/>
              <a:t>How well initiative integrates into and supports business activities</a:t>
            </a:r>
          </a:p>
          <a:p>
            <a:r>
              <a:rPr lang="en-US" b="1" dirty="0" smtClean="0"/>
              <a:t>Internal people leading projects ensures: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Company’s </a:t>
            </a:r>
            <a:r>
              <a:rPr lang="en-US" u="sng" dirty="0" smtClean="0"/>
              <a:t>specific needs are addressed </a:t>
            </a:r>
          </a:p>
          <a:p>
            <a:pPr lvl="1"/>
            <a:r>
              <a:rPr lang="en-US" u="sng" dirty="0" smtClean="0"/>
              <a:t>Initiative congruent with organization goals, culture</a:t>
            </a:r>
          </a:p>
          <a:p>
            <a:r>
              <a:rPr lang="en-US" b="1" dirty="0" smtClean="0"/>
              <a:t>Outside consultants</a:t>
            </a:r>
          </a:p>
          <a:p>
            <a:pPr lvl="1"/>
            <a:r>
              <a:rPr lang="en-US" dirty="0" smtClean="0"/>
              <a:t>Seldom able to learn enough about organization’s culture to accomplish </a:t>
            </a:r>
            <a:r>
              <a:rPr lang="en-US" dirty="0" smtClean="0"/>
              <a:t>objectives</a:t>
            </a:r>
            <a:endParaRPr lang="en-US" dirty="0"/>
          </a:p>
          <a:p>
            <a:r>
              <a:rPr lang="en-US" b="1" dirty="0"/>
              <a:t>Key to success</a:t>
            </a:r>
          </a:p>
          <a:p>
            <a:pPr lvl="1"/>
            <a:r>
              <a:rPr lang="en-US" b="1" i="1" dirty="0"/>
              <a:t>Finding balance</a:t>
            </a:r>
            <a:r>
              <a:rPr lang="en-US" dirty="0"/>
              <a:t> between outside and inside support</a:t>
            </a:r>
          </a:p>
          <a:p>
            <a:r>
              <a:rPr lang="en-US" b="1" dirty="0"/>
              <a:t>Outsourcing</a:t>
            </a:r>
          </a:p>
          <a:p>
            <a:pPr lvl="1"/>
            <a:r>
              <a:rPr lang="en-US" dirty="0"/>
              <a:t>Hiring another company to provide outside support for all or part of project</a:t>
            </a:r>
          </a:p>
          <a:p>
            <a:pPr lvl="1"/>
            <a:endParaRPr lang="en-US" dirty="0" smtClean="0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31E9A-A105-4128-9164-D3AD100C290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862584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team: Importance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24128" y="1524000"/>
            <a:ext cx="10634472" cy="4785360"/>
          </a:xfrm>
        </p:spPr>
        <p:txBody>
          <a:bodyPr>
            <a:noAutofit/>
          </a:bodyPr>
          <a:lstStyle/>
          <a:p>
            <a:pPr marL="128016" lvl="1" indent="0" eaLnBrk="1" hangingPunct="1">
              <a:buNone/>
            </a:pPr>
            <a:r>
              <a:rPr lang="en-US" sz="2400" dirty="0" smtClean="0"/>
              <a:t>First </a:t>
            </a:r>
            <a:r>
              <a:rPr lang="en-US" sz="2400" dirty="0" smtClean="0"/>
              <a:t>step in outsourcing decision </a:t>
            </a:r>
            <a:r>
              <a:rPr lang="en-US" sz="2400" dirty="0" smtClean="0"/>
              <a:t>making is create </a:t>
            </a:r>
            <a:r>
              <a:rPr lang="en-US" sz="2400" dirty="0" smtClean="0"/>
              <a:t>internal team</a:t>
            </a:r>
          </a:p>
          <a:p>
            <a:pPr lvl="1" eaLnBrk="1" hangingPunct="1"/>
            <a:r>
              <a:rPr lang="en-US" sz="2400" b="1" dirty="0" smtClean="0"/>
              <a:t>Team members</a:t>
            </a:r>
          </a:p>
          <a:p>
            <a:pPr lvl="2" eaLnBrk="1" hangingPunct="1"/>
            <a:r>
              <a:rPr lang="en-US" sz="1800" dirty="0" smtClean="0"/>
              <a:t>People </a:t>
            </a:r>
            <a:r>
              <a:rPr lang="en-US" sz="1800" u="sng" dirty="0" smtClean="0"/>
              <a:t>knowledgeable</a:t>
            </a:r>
            <a:r>
              <a:rPr lang="en-US" sz="1800" dirty="0" smtClean="0"/>
              <a:t> about the Internet and its technologies</a:t>
            </a:r>
          </a:p>
          <a:p>
            <a:pPr lvl="2" eaLnBrk="1" hangingPunct="1"/>
            <a:r>
              <a:rPr lang="en-US" sz="1800" u="sng" dirty="0" smtClean="0"/>
              <a:t>Creative thinkers</a:t>
            </a:r>
          </a:p>
          <a:p>
            <a:pPr lvl="2" eaLnBrk="1" hangingPunct="1"/>
            <a:r>
              <a:rPr lang="en-US" sz="1800" u="sng" dirty="0" smtClean="0"/>
              <a:t>Distinguished</a:t>
            </a:r>
            <a:r>
              <a:rPr lang="en-US" sz="1800" dirty="0" smtClean="0"/>
              <a:t> within the </a:t>
            </a:r>
            <a:r>
              <a:rPr lang="en-US" sz="1800" dirty="0" smtClean="0"/>
              <a:t>company</a:t>
            </a:r>
          </a:p>
          <a:p>
            <a:pPr lvl="1"/>
            <a:r>
              <a:rPr lang="en-US" sz="2400" b="1" dirty="0"/>
              <a:t>Project lead</a:t>
            </a:r>
          </a:p>
          <a:p>
            <a:pPr lvl="2"/>
            <a:r>
              <a:rPr lang="en-US" sz="1800" b="1" dirty="0"/>
              <a:t>Mistake</a:t>
            </a:r>
            <a:r>
              <a:rPr lang="en-US" sz="1800" dirty="0"/>
              <a:t>: </a:t>
            </a:r>
            <a:r>
              <a:rPr lang="en-US" sz="1800" u="sng" dirty="0"/>
              <a:t>technical wizard</a:t>
            </a:r>
            <a:r>
              <a:rPr lang="en-US" sz="1800" dirty="0"/>
              <a:t>, not business knowledgeable, not well known</a:t>
            </a:r>
          </a:p>
          <a:p>
            <a:pPr lvl="2"/>
            <a:r>
              <a:rPr lang="en-US" sz="1800" b="1" dirty="0"/>
              <a:t>Better choic</a:t>
            </a:r>
            <a:r>
              <a:rPr lang="en-US" sz="1800" dirty="0"/>
              <a:t>e: </a:t>
            </a:r>
            <a:r>
              <a:rPr lang="en-US" sz="1800" u="sng" dirty="0"/>
              <a:t>person with business knowled</a:t>
            </a:r>
            <a:r>
              <a:rPr lang="en-US" sz="1800" dirty="0"/>
              <a:t>ge, creativity, respect of firm’s operating function managers, good sense of goals and culture</a:t>
            </a:r>
          </a:p>
          <a:p>
            <a:pPr lvl="1"/>
            <a:r>
              <a:rPr lang="en-US" sz="2400" b="1" dirty="0"/>
              <a:t>Intellectual capital</a:t>
            </a:r>
          </a:p>
          <a:p>
            <a:pPr lvl="2"/>
            <a:r>
              <a:rPr lang="en-US" sz="1800" u="sng" dirty="0"/>
              <a:t>Employees’ knowledge about the business and its processes</a:t>
            </a:r>
          </a:p>
          <a:p>
            <a:pPr lvl="1"/>
            <a:r>
              <a:rPr lang="en-US" sz="2400" b="1" dirty="0" smtClean="0"/>
              <a:t>Human </a:t>
            </a:r>
            <a:r>
              <a:rPr lang="en-US" sz="2400" b="1" dirty="0"/>
              <a:t>capital measures</a:t>
            </a:r>
          </a:p>
          <a:p>
            <a:pPr lvl="2"/>
            <a:r>
              <a:rPr lang="en-US" sz="1800" dirty="0"/>
              <a:t>Include employee competencies</a:t>
            </a:r>
          </a:p>
          <a:p>
            <a:pPr lvl="2"/>
            <a:r>
              <a:rPr lang="en-US" sz="1800" dirty="0"/>
              <a:t>Include value of customer loyalty and business </a:t>
            </a:r>
            <a:r>
              <a:rPr lang="en-US" sz="1800" dirty="0" smtClean="0"/>
              <a:t>partnerships</a:t>
            </a:r>
            <a:endParaRPr lang="en-US" sz="1800" dirty="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B29565-9778-44BB-8375-638E89F2A95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7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710184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Team: Responsibilities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3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1676400"/>
            <a:ext cx="10177272" cy="463296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 smtClean="0"/>
              <a:t>Responsible </a:t>
            </a:r>
            <a:r>
              <a:rPr lang="en-US" sz="2400" b="1" dirty="0" smtClean="0"/>
              <a:t>for initiative </a:t>
            </a:r>
          </a:p>
          <a:p>
            <a:pPr lvl="2"/>
            <a:r>
              <a:rPr lang="en-US" sz="2400" dirty="0" smtClean="0"/>
              <a:t>From setting objectives to final </a:t>
            </a:r>
            <a:r>
              <a:rPr lang="en-US" sz="2400" dirty="0" smtClean="0"/>
              <a:t>implementation</a:t>
            </a:r>
          </a:p>
          <a:p>
            <a:pPr lvl="2"/>
            <a:endParaRPr lang="en-US" sz="2400" dirty="0"/>
          </a:p>
          <a:p>
            <a:pPr marL="310896" lvl="2" indent="0">
              <a:buNone/>
            </a:pPr>
            <a:endParaRPr lang="en-US" sz="2400" dirty="0" smtClean="0"/>
          </a:p>
          <a:p>
            <a:pPr lvl="1"/>
            <a:r>
              <a:rPr lang="en-US" sz="2800" b="1" dirty="0" smtClean="0"/>
              <a:t>Internal team decides</a:t>
            </a:r>
            <a:r>
              <a:rPr lang="en-US" sz="2800" dirty="0" smtClean="0"/>
              <a:t>:</a:t>
            </a:r>
          </a:p>
          <a:p>
            <a:pPr lvl="2"/>
            <a:r>
              <a:rPr lang="en-US" sz="2400" i="1" dirty="0" smtClean="0"/>
              <a:t>Project parts to outsource</a:t>
            </a:r>
          </a:p>
          <a:p>
            <a:pPr lvl="2"/>
            <a:r>
              <a:rPr lang="en-US" sz="2400" i="1" dirty="0" smtClean="0"/>
              <a:t>Outsourcer</a:t>
            </a:r>
          </a:p>
          <a:p>
            <a:pPr lvl="2"/>
            <a:r>
              <a:rPr lang="en-US" sz="2400" i="1" dirty="0" smtClean="0"/>
              <a:t>Consultants or partners needed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B112BE-2F08-4099-880F-97915D53CEC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7"/>
          <p:cNvSpPr>
            <a:spLocks noGrp="1" noChangeArrowheads="1"/>
          </p:cNvSpPr>
          <p:nvPr>
            <p:ph type="title"/>
          </p:nvPr>
        </p:nvSpPr>
        <p:spPr>
          <a:xfrm>
            <a:off x="1024128" y="685800"/>
            <a:ext cx="9720072" cy="71018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Outsourcing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7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1752600"/>
            <a:ext cx="10177272" cy="4556760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 smtClean="0">
                <a:solidFill>
                  <a:srgbClr val="7030A0"/>
                </a:solidFill>
              </a:rPr>
              <a:t>Early outsourcing</a:t>
            </a:r>
          </a:p>
          <a:p>
            <a:pPr lvl="1"/>
            <a:r>
              <a:rPr lang="en-US" sz="2600" dirty="0" smtClean="0"/>
              <a:t>Company </a:t>
            </a:r>
            <a:r>
              <a:rPr lang="en-US" sz="2600" u="sng" dirty="0" smtClean="0"/>
              <a:t>outsources initial site design and development </a:t>
            </a:r>
            <a:r>
              <a:rPr lang="en-US" sz="2600" dirty="0" smtClean="0"/>
              <a:t>to launch project quickly</a:t>
            </a:r>
          </a:p>
          <a:p>
            <a:pPr lvl="1"/>
            <a:r>
              <a:rPr lang="en-US" sz="2600" dirty="0" smtClean="0"/>
              <a:t>Outsourcing team </a:t>
            </a:r>
            <a:r>
              <a:rPr lang="en-US" sz="2600" u="sng" dirty="0" smtClean="0"/>
              <a:t>trains company’s information systems professionals </a:t>
            </a:r>
            <a:r>
              <a:rPr lang="en-US" sz="2600" dirty="0" smtClean="0"/>
              <a:t>before handing site operation to them</a:t>
            </a:r>
          </a:p>
          <a:p>
            <a:pPr lvl="1"/>
            <a:r>
              <a:rPr lang="en-US" sz="2600" dirty="0" smtClean="0"/>
              <a:t>Company’s own information systems people work closely with outsourcing team</a:t>
            </a:r>
          </a:p>
          <a:p>
            <a:pPr lvl="2"/>
            <a:r>
              <a:rPr lang="en-US" sz="2600" dirty="0" smtClean="0"/>
              <a:t>Develop ideas for improvements as early as possible in project </a:t>
            </a:r>
            <a:r>
              <a:rPr lang="en-US" sz="2600" dirty="0" smtClean="0"/>
              <a:t>life</a:t>
            </a:r>
          </a:p>
          <a:p>
            <a:pPr marL="310896" lvl="2" indent="0">
              <a:buNone/>
            </a:pPr>
            <a:endParaRPr lang="en-US" sz="2600" dirty="0"/>
          </a:p>
          <a:p>
            <a:r>
              <a:rPr lang="en-US" sz="3400" b="1" dirty="0">
                <a:solidFill>
                  <a:srgbClr val="7030A0"/>
                </a:solidFill>
              </a:rPr>
              <a:t>Late outsourcing</a:t>
            </a:r>
          </a:p>
          <a:p>
            <a:pPr lvl="1"/>
            <a:r>
              <a:rPr lang="en-US" sz="2600" u="sng" dirty="0"/>
              <a:t>More traditional approach</a:t>
            </a:r>
          </a:p>
          <a:p>
            <a:r>
              <a:rPr lang="en-US" sz="2600" b="1" dirty="0"/>
              <a:t>Company’s information systems professionals</a:t>
            </a:r>
          </a:p>
          <a:p>
            <a:pPr lvl="1"/>
            <a:r>
              <a:rPr lang="en-US" sz="2600" u="sng" dirty="0"/>
              <a:t>Perform initial design and development work</a:t>
            </a:r>
            <a:r>
              <a:rPr lang="en-US" sz="2600" dirty="0"/>
              <a:t>, </a:t>
            </a:r>
            <a:r>
              <a:rPr lang="en-US" sz="2600" u="sng" dirty="0"/>
              <a:t>implement system</a:t>
            </a:r>
            <a:r>
              <a:rPr lang="en-US" sz="2600" dirty="0"/>
              <a:t>, and operate system until stable part of business operation</a:t>
            </a:r>
          </a:p>
          <a:p>
            <a:r>
              <a:rPr lang="en-US" sz="2600" b="1" dirty="0"/>
              <a:t>Once competitive advantage gained</a:t>
            </a:r>
          </a:p>
          <a:p>
            <a:pPr lvl="1"/>
            <a:r>
              <a:rPr lang="en-US" sz="2600" dirty="0"/>
              <a:t>Electronic commerce system maintenance outsourced</a:t>
            </a:r>
          </a:p>
          <a:p>
            <a:pPr lvl="1"/>
            <a:r>
              <a:rPr lang="en-US" sz="2600" dirty="0"/>
              <a:t>Company’s information systems professionals turn attention and talents to developing new technologies, providing further competitive advantage</a:t>
            </a:r>
          </a:p>
          <a:p>
            <a:pPr lvl="2"/>
            <a:endParaRPr lang="en-US" dirty="0" smtClean="0"/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120FE-B138-4162-8366-C07D143AAE1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7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01498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Outsourcing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(cont’d.)</a:t>
            </a:r>
          </a:p>
        </p:txBody>
      </p:sp>
      <p:sp>
        <p:nvSpPr>
          <p:cNvPr id="46085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1752600"/>
            <a:ext cx="10405872" cy="455676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Partial outsourcing</a:t>
            </a:r>
          </a:p>
          <a:p>
            <a:pPr lvl="1"/>
            <a:r>
              <a:rPr lang="en-US" dirty="0" smtClean="0"/>
              <a:t>Also called </a:t>
            </a:r>
            <a:r>
              <a:rPr lang="en-US" b="1" dirty="0" smtClean="0"/>
              <a:t>component outsourcing</a:t>
            </a:r>
          </a:p>
          <a:p>
            <a:pPr lvl="1"/>
            <a:r>
              <a:rPr lang="en-US" u="sng" dirty="0" smtClean="0"/>
              <a:t>Company identifies specific project portions</a:t>
            </a:r>
          </a:p>
          <a:p>
            <a:pPr lvl="1"/>
            <a:r>
              <a:rPr lang="en-US" dirty="0" smtClean="0"/>
              <a:t>Can be completely designed, developed, implemented, and operated by another firm specializing in a particular function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Smaller Web sites </a:t>
            </a:r>
            <a:r>
              <a:rPr lang="en-US" u="sng" dirty="0" smtClean="0"/>
              <a:t>outsource e-mail handling and response functions</a:t>
            </a:r>
          </a:p>
          <a:p>
            <a:pPr lvl="1"/>
            <a:r>
              <a:rPr lang="en-US" u="sng" dirty="0" smtClean="0"/>
              <a:t>Electronic payment </a:t>
            </a:r>
            <a:r>
              <a:rPr lang="en-US" u="sng" dirty="0" smtClean="0"/>
              <a:t>system</a:t>
            </a:r>
          </a:p>
          <a:p>
            <a:pPr lvl="1"/>
            <a:r>
              <a:rPr lang="en-US" u="sng" dirty="0" smtClean="0"/>
              <a:t>Web hosting activity</a:t>
            </a:r>
            <a:endParaRPr lang="en-US" u="sng" dirty="0" smtClean="0"/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53051-CD14-40E5-8F25-046F6D4B03B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New Methods for Implementing Partial Outsourcing</a:t>
            </a:r>
          </a:p>
        </p:txBody>
      </p:sp>
      <p:sp>
        <p:nvSpPr>
          <p:cNvPr id="48131" name="Rectangle 10"/>
          <p:cNvSpPr>
            <a:spLocks noGrp="1" noChangeArrowheads="1"/>
          </p:cNvSpPr>
          <p:nvPr>
            <p:ph idx="1"/>
          </p:nvPr>
        </p:nvSpPr>
        <p:spPr>
          <a:xfrm>
            <a:off x="1024128" y="2084832"/>
            <a:ext cx="10558272" cy="422452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New ways of implementing </a:t>
            </a:r>
            <a:r>
              <a:rPr lang="en-US" sz="2400" b="1" dirty="0" smtClean="0"/>
              <a:t>partial outsourcing </a:t>
            </a:r>
            <a:r>
              <a:rPr lang="en-US" sz="2400" dirty="0" smtClean="0"/>
              <a:t>strategy evolved specifically for Web businesses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Incubator</a:t>
            </a:r>
          </a:p>
          <a:p>
            <a:pPr lvl="1"/>
            <a:r>
              <a:rPr lang="en-US" sz="2000" dirty="0" smtClean="0"/>
              <a:t>Offers start-up companies physical location with offices, accounting and legal assistance, computers, Internet connections</a:t>
            </a:r>
          </a:p>
          <a:p>
            <a:pPr lvl="1"/>
            <a:r>
              <a:rPr lang="en-US" sz="2000" dirty="0" smtClean="0"/>
              <a:t>Very low monthly cost</a:t>
            </a:r>
          </a:p>
          <a:p>
            <a:pPr lvl="1"/>
            <a:r>
              <a:rPr lang="en-US" sz="2000" dirty="0" smtClean="0"/>
              <a:t>May offer seed money, management advice, marketing assistance </a:t>
            </a:r>
          </a:p>
          <a:p>
            <a:pPr lvl="1"/>
            <a:r>
              <a:rPr lang="en-US" sz="2000" dirty="0" smtClean="0"/>
              <a:t>Receives ownership interest in </a:t>
            </a:r>
            <a:r>
              <a:rPr lang="en-US" sz="2000" dirty="0" smtClean="0"/>
              <a:t>company</a:t>
            </a:r>
          </a:p>
          <a:p>
            <a:pPr lvl="1"/>
            <a:r>
              <a:rPr lang="en-US" sz="2000" dirty="0"/>
              <a:t>Incubator sells all or part of its interest</a:t>
            </a:r>
          </a:p>
          <a:p>
            <a:pPr lvl="2"/>
            <a:r>
              <a:rPr lang="en-US" sz="2000" dirty="0"/>
              <a:t>Company grows to obtain venture capital financing, launch stock public offering</a:t>
            </a:r>
          </a:p>
          <a:p>
            <a:pPr lvl="1"/>
            <a:r>
              <a:rPr lang="en-US" sz="2000" dirty="0"/>
              <a:t>First Internet incubators:</a:t>
            </a:r>
            <a:r>
              <a:rPr lang="en-US" sz="2000" b="1" dirty="0"/>
              <a:t> </a:t>
            </a:r>
            <a:r>
              <a:rPr lang="en-US" sz="2000" b="1" dirty="0" err="1"/>
              <a:t>Idealab</a:t>
            </a:r>
            <a:endParaRPr lang="en-US" sz="2000" b="1" dirty="0"/>
          </a:p>
          <a:p>
            <a:pPr lvl="2"/>
            <a:r>
              <a:rPr lang="en-US" sz="2000" dirty="0"/>
              <a:t>Helped CarsDirect.com, Overture, </a:t>
            </a:r>
            <a:r>
              <a:rPr lang="en-US" sz="2000" dirty="0" smtClean="0"/>
              <a:t>Tickets.com</a:t>
            </a:r>
            <a:endParaRPr lang="en-US" sz="2000" dirty="0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0AF47B-9D46-49D2-A20B-46081BE9450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395984"/>
          </a:xfrm>
        </p:spPr>
        <p:txBody>
          <a:bodyPr>
            <a:normAutofit/>
          </a:bodyPr>
          <a:lstStyle/>
          <a:p>
            <a:r>
              <a:rPr lang="en-US" sz="4400" b="1" dirty="0"/>
              <a:t>New Methods for Implementing Partial Outsourcing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(cont’d.)</a:t>
            </a:r>
          </a:p>
        </p:txBody>
      </p:sp>
      <p:sp>
        <p:nvSpPr>
          <p:cNvPr id="51203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2133600"/>
            <a:ext cx="10329672" cy="417576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Fast venturing</a:t>
            </a:r>
          </a:p>
          <a:p>
            <a:pPr lvl="1"/>
            <a:r>
              <a:rPr lang="en-US" u="sng" dirty="0" smtClean="0"/>
              <a:t>Existing company wants to launch electronic commerce initiative</a:t>
            </a:r>
          </a:p>
          <a:p>
            <a:pPr lvl="2"/>
            <a:r>
              <a:rPr lang="en-US" dirty="0" smtClean="0"/>
              <a:t>Joins external equity partners and operational partners offering experience, skills needed</a:t>
            </a:r>
          </a:p>
          <a:p>
            <a:pPr lvl="1"/>
            <a:r>
              <a:rPr lang="en-US" b="1" dirty="0" smtClean="0"/>
              <a:t>Equity partners</a:t>
            </a:r>
            <a:r>
              <a:rPr lang="en-US" dirty="0" smtClean="0"/>
              <a:t>: usually banks, venture capitalists</a:t>
            </a:r>
          </a:p>
          <a:p>
            <a:pPr lvl="2"/>
            <a:r>
              <a:rPr lang="en-US" dirty="0" smtClean="0"/>
              <a:t>Equity partners sometimes offer money</a:t>
            </a:r>
          </a:p>
          <a:p>
            <a:pPr lvl="2"/>
            <a:r>
              <a:rPr lang="en-US" dirty="0" smtClean="0"/>
              <a:t>Equity partners more likely to offer </a:t>
            </a:r>
            <a:r>
              <a:rPr lang="en-US" dirty="0" smtClean="0"/>
              <a:t>experience</a:t>
            </a:r>
          </a:p>
          <a:p>
            <a:pPr lvl="1"/>
            <a:r>
              <a:rPr lang="en-US" b="1" dirty="0"/>
              <a:t>Operational partners: firms</a:t>
            </a:r>
          </a:p>
          <a:p>
            <a:pPr lvl="2"/>
            <a:r>
              <a:rPr lang="en-US" dirty="0"/>
              <a:t>Systems integrators, consultants, Web portals</a:t>
            </a:r>
          </a:p>
          <a:p>
            <a:pPr lvl="2"/>
            <a:r>
              <a:rPr lang="en-US" dirty="0"/>
              <a:t>Experienced in moving projects along, scaling up prototypes</a:t>
            </a:r>
          </a:p>
          <a:p>
            <a:pPr lvl="2"/>
            <a:endParaRPr lang="en-US" dirty="0" smtClean="0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B8879-A9C1-4213-BD09-4D400AE27AD0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9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78638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Intended Learning Outcomes (ILO</a:t>
            </a:r>
            <a:r>
              <a:rPr lang="en-US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2" name="Rectangle 10"/>
          <p:cNvSpPr>
            <a:spLocks noGrp="1" noChangeArrowheads="1"/>
          </p:cNvSpPr>
          <p:nvPr>
            <p:ph idx="1"/>
          </p:nvPr>
        </p:nvSpPr>
        <p:spPr>
          <a:xfrm>
            <a:off x="1024128" y="1905000"/>
            <a:ext cx="9720073" cy="4404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Measuring the Success of E-Business Initiatives (benefit vs. cost)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Funding E-Business Initiatives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Strategies for E-Commerce Websites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IT Project Management</a:t>
            </a:r>
            <a:endParaRPr lang="en-US" dirty="0" smtClean="0"/>
          </a:p>
        </p:txBody>
      </p:sp>
      <p:sp>
        <p:nvSpPr>
          <p:cNvPr id="40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1B80BD-95A2-4625-BE66-6A5EE3D7976D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0F63FC-1626-4306-8349-8F6B35353E3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2" name="Rectangle 6"/>
          <p:cNvSpPr>
            <a:spLocks noChangeArrowheads="1"/>
          </p:cNvSpPr>
          <p:nvPr/>
        </p:nvSpPr>
        <p:spPr bwMode="auto">
          <a:xfrm>
            <a:off x="4343400" y="5943600"/>
            <a:ext cx="3082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Elements </a:t>
            </a:r>
            <a:r>
              <a:rPr lang="en-US" b="1" dirty="0"/>
              <a:t>of fast venturing</a:t>
            </a:r>
          </a:p>
        </p:txBody>
      </p:sp>
      <p:pic>
        <p:nvPicPr>
          <p:cNvPr id="5325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1168220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IT Project Management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766F3-E381-4281-9447-D49D00096E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79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7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86258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Management</a:t>
            </a:r>
          </a:p>
        </p:txBody>
      </p:sp>
      <p:sp>
        <p:nvSpPr>
          <p:cNvPr id="55301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1828800"/>
            <a:ext cx="10329672" cy="4480560"/>
          </a:xfrm>
        </p:spPr>
        <p:txBody>
          <a:bodyPr/>
          <a:lstStyle/>
          <a:p>
            <a:r>
              <a:rPr lang="en-US" b="1" dirty="0" smtClean="0"/>
              <a:t>Project management</a:t>
            </a:r>
          </a:p>
          <a:p>
            <a:pPr lvl="1"/>
            <a:r>
              <a:rPr lang="en-US" dirty="0" smtClean="0"/>
              <a:t>Collection of formal techniques for planning and controlling activities undertaken to achieve specific goal</a:t>
            </a:r>
          </a:p>
          <a:p>
            <a:pPr lvl="1"/>
            <a:r>
              <a:rPr lang="en-US" b="1" dirty="0" smtClean="0"/>
              <a:t>Project </a:t>
            </a:r>
            <a:r>
              <a:rPr lang="en-US" b="1" dirty="0" smtClean="0"/>
              <a:t>plan criteria</a:t>
            </a:r>
          </a:p>
          <a:p>
            <a:pPr lvl="2"/>
            <a:r>
              <a:rPr lang="en-US" dirty="0" smtClean="0"/>
              <a:t>Cost, schedule, performance</a:t>
            </a:r>
          </a:p>
          <a:p>
            <a:pPr lvl="1"/>
            <a:r>
              <a:rPr lang="en-US" dirty="0" smtClean="0"/>
              <a:t>Helps management make trade-off decisions involving the three </a:t>
            </a:r>
            <a:r>
              <a:rPr lang="en-US" dirty="0" smtClean="0"/>
              <a:t>criteria</a:t>
            </a:r>
          </a:p>
          <a:p>
            <a:r>
              <a:rPr lang="en-US" b="1" dirty="0"/>
              <a:t>Project management software</a:t>
            </a:r>
          </a:p>
          <a:p>
            <a:pPr lvl="1"/>
            <a:r>
              <a:rPr lang="en-US" u="sng" dirty="0"/>
              <a:t>Specific application software to help project managers oversee projects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Primavera P6, Microsoft Project</a:t>
            </a:r>
          </a:p>
          <a:p>
            <a:pPr lvl="2"/>
            <a:r>
              <a:rPr lang="en-US" b="1" dirty="0"/>
              <a:t>Open Workbench</a:t>
            </a:r>
            <a:r>
              <a:rPr lang="en-US" dirty="0"/>
              <a:t>: open-source project management software package offering many of the same features as the leading commercial products</a:t>
            </a:r>
          </a:p>
          <a:p>
            <a:pPr lvl="1"/>
            <a:r>
              <a:rPr lang="en-US" dirty="0"/>
              <a:t>Helps team manage tasks assigned to consultants, technology partners, outsourced service providers</a:t>
            </a:r>
            <a:endParaRPr lang="en-US" dirty="0" smtClean="0"/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EA04D1-559E-4D35-A0E2-65B63728F669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Portfolio Management</a:t>
            </a:r>
          </a:p>
        </p:txBody>
      </p:sp>
      <p:sp>
        <p:nvSpPr>
          <p:cNvPr id="59396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2209800"/>
            <a:ext cx="10024872" cy="4099560"/>
          </a:xfrm>
        </p:spPr>
        <p:txBody>
          <a:bodyPr/>
          <a:lstStyle/>
          <a:p>
            <a:r>
              <a:rPr lang="en-US" b="1" dirty="0" smtClean="0"/>
              <a:t>Project portfolio management</a:t>
            </a:r>
          </a:p>
          <a:p>
            <a:pPr lvl="1"/>
            <a:r>
              <a:rPr lang="en-US" dirty="0" smtClean="0"/>
              <a:t>Technique whereby project is monitored like an investment in a financial portfolio</a:t>
            </a:r>
          </a:p>
          <a:p>
            <a:pPr lvl="2"/>
            <a:r>
              <a:rPr lang="en-US" u="sng" dirty="0" smtClean="0"/>
              <a:t>Allows tradeoffs between cost, schedule, and quality across projects as well as within individual projects</a:t>
            </a:r>
          </a:p>
          <a:p>
            <a:pPr lvl="2"/>
            <a:r>
              <a:rPr lang="en-US" dirty="0" smtClean="0"/>
              <a:t>Provides </a:t>
            </a:r>
            <a:r>
              <a:rPr lang="en-US" u="sng" dirty="0" smtClean="0"/>
              <a:t>more flexibility in allocating resources to  achieve the best set of benefits</a:t>
            </a:r>
            <a:r>
              <a:rPr lang="en-US" dirty="0" smtClean="0"/>
              <a:t> from all projects in the most timely </a:t>
            </a:r>
            <a:r>
              <a:rPr lang="en-US" dirty="0" smtClean="0"/>
              <a:t>manner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Project management software</a:t>
            </a:r>
          </a:p>
          <a:p>
            <a:pPr lvl="1"/>
            <a:r>
              <a:rPr lang="en-US" u="sng" dirty="0" smtClean="0"/>
              <a:t>Designed to handle individual projects </a:t>
            </a:r>
          </a:p>
          <a:p>
            <a:pPr lvl="1"/>
            <a:r>
              <a:rPr lang="en-US" dirty="0" smtClean="0"/>
              <a:t>Not suited for consolidating activities</a:t>
            </a:r>
          </a:p>
        </p:txBody>
      </p:sp>
      <p:sp>
        <p:nvSpPr>
          <p:cNvPr id="593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F6CF9C-6983-4EBD-BCFC-C37592F8097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Staffing for Electronic Commerce</a:t>
            </a:r>
          </a:p>
        </p:txBody>
      </p:sp>
      <p:sp>
        <p:nvSpPr>
          <p:cNvPr id="61445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Chief information officer</a:t>
            </a:r>
            <a:r>
              <a:rPr lang="en-US" smtClean="0"/>
              <a:t> (</a:t>
            </a:r>
            <a:r>
              <a:rPr lang="en-US" b="1" smtClean="0"/>
              <a:t>CIO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Organization’s top technology manager</a:t>
            </a:r>
          </a:p>
          <a:p>
            <a:pPr lvl="1"/>
            <a:r>
              <a:rPr lang="en-US" smtClean="0"/>
              <a:t>Responsibilities</a:t>
            </a:r>
          </a:p>
          <a:p>
            <a:pPr lvl="2"/>
            <a:r>
              <a:rPr lang="en-US" smtClean="0"/>
              <a:t>Overseeing all information systems and related technological elements required to undertake and operate online business activities</a:t>
            </a:r>
          </a:p>
          <a:p>
            <a:r>
              <a:rPr lang="en-US" b="1" smtClean="0"/>
              <a:t>Business manager</a:t>
            </a:r>
          </a:p>
          <a:p>
            <a:pPr lvl="1"/>
            <a:r>
              <a:rPr lang="en-US" smtClean="0"/>
              <a:t>Member of internal team setting project objectives</a:t>
            </a:r>
          </a:p>
          <a:p>
            <a:pPr lvl="1"/>
            <a:r>
              <a:rPr lang="en-US" smtClean="0"/>
              <a:t>Responsible for implementing business plan elements, reaching objectives set by internal team</a:t>
            </a: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74E86E-8D15-4AC0-A711-30DC23073E4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073485CC-2FF1-400E-B734-90120AC41AF0}" type="slidenum">
              <a:rPr lang="en-US" sz="1400"/>
              <a:pPr algn="r" eaLnBrk="1" hangingPunct="1"/>
              <a:t>25</a:t>
            </a:fld>
            <a:endParaRPr lang="en-US" sz="1400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Staffing for Electronic Commerce (cont’d.)</a:t>
            </a:r>
          </a:p>
        </p:txBody>
      </p:sp>
      <p:sp>
        <p:nvSpPr>
          <p:cNvPr id="6246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Project manager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Person with specific training, skills in tracking costs and accomplishment of specific project objectives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Project portfolio manager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Usually promoted from the ranks of the project managers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Responsible for tracking all ongoing projects and managing them as a portfolio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Account manager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Keeps track of multiple Web sites in use or keeps track of projects combining into larger Web site</a:t>
            </a:r>
          </a:p>
        </p:txBody>
      </p:sp>
      <p:sp>
        <p:nvSpPr>
          <p:cNvPr id="624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35C48C-7BD9-4249-BA3B-B770FED44DEE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Staffing for Electronic Commerce (cont’d.)</a:t>
            </a:r>
          </a:p>
        </p:txBody>
      </p:sp>
      <p:sp>
        <p:nvSpPr>
          <p:cNvPr id="63493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Applications specialists</a:t>
            </a:r>
          </a:p>
          <a:p>
            <a:pPr lvl="1"/>
            <a:r>
              <a:rPr lang="en-US" smtClean="0"/>
              <a:t>Maintain accounting, human resources, logistics software</a:t>
            </a:r>
          </a:p>
          <a:p>
            <a:r>
              <a:rPr lang="en-US" b="1" smtClean="0"/>
              <a:t>Web programmers</a:t>
            </a:r>
          </a:p>
          <a:p>
            <a:pPr lvl="1"/>
            <a:r>
              <a:rPr lang="en-US" smtClean="0"/>
              <a:t>Design and write underlying code for dynamic database-driven Web pages</a:t>
            </a:r>
          </a:p>
          <a:p>
            <a:r>
              <a:rPr lang="en-US" b="1" smtClean="0"/>
              <a:t>Web graphics designer</a:t>
            </a:r>
          </a:p>
          <a:p>
            <a:pPr lvl="1"/>
            <a:r>
              <a:rPr lang="en-US" smtClean="0"/>
              <a:t>Trained in art, layout, composition</a:t>
            </a:r>
          </a:p>
          <a:p>
            <a:pPr lvl="1"/>
            <a:r>
              <a:rPr lang="en-US" smtClean="0"/>
              <a:t>Understands how Web pages are constructed</a:t>
            </a:r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2FA5F9-AE30-4BEF-9B20-2DC5261F3052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6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09118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Staffing for Electronic Commerce (cont’d.)</a:t>
            </a:r>
          </a:p>
        </p:txBody>
      </p:sp>
      <p:sp>
        <p:nvSpPr>
          <p:cNvPr id="64516" name="Rectangle 7"/>
          <p:cNvSpPr>
            <a:spLocks noGrp="1" noChangeArrowheads="1"/>
          </p:cNvSpPr>
          <p:nvPr>
            <p:ph idx="1"/>
          </p:nvPr>
        </p:nvSpPr>
        <p:spPr>
          <a:xfrm>
            <a:off x="1024128" y="1828800"/>
            <a:ext cx="9720073" cy="448056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Content creators</a:t>
            </a:r>
          </a:p>
          <a:p>
            <a:pPr lvl="1"/>
            <a:r>
              <a:rPr lang="en-US" dirty="0" smtClean="0"/>
              <a:t>Write original content</a:t>
            </a:r>
            <a:endParaRPr lang="en-US" b="1" dirty="0" smtClean="0"/>
          </a:p>
          <a:p>
            <a:r>
              <a:rPr lang="en-US" b="1" dirty="0" smtClean="0"/>
              <a:t>Content managers</a:t>
            </a:r>
            <a:r>
              <a:rPr lang="en-US" dirty="0" smtClean="0"/>
              <a:t> or </a:t>
            </a:r>
            <a:r>
              <a:rPr lang="en-US" b="1" dirty="0" smtClean="0"/>
              <a:t>content editors</a:t>
            </a:r>
          </a:p>
          <a:p>
            <a:pPr lvl="1"/>
            <a:r>
              <a:rPr lang="en-US" dirty="0" smtClean="0"/>
              <a:t>Purchase existing material and adapt it for use on the site</a:t>
            </a:r>
          </a:p>
          <a:p>
            <a:r>
              <a:rPr lang="en-US" b="1" dirty="0" smtClean="0"/>
              <a:t>Social networking administrator</a:t>
            </a:r>
            <a:endParaRPr lang="en-US" dirty="0" smtClean="0"/>
          </a:p>
          <a:p>
            <a:pPr lvl="1"/>
            <a:r>
              <a:rPr lang="en-US" dirty="0" smtClean="0"/>
              <a:t>Responsible for managing virtual </a:t>
            </a:r>
            <a:r>
              <a:rPr lang="en-US" dirty="0" smtClean="0"/>
              <a:t>community elements of the Web operation</a:t>
            </a:r>
          </a:p>
          <a:p>
            <a:r>
              <a:rPr lang="en-US" b="1" dirty="0"/>
              <a:t>Online marketing manager</a:t>
            </a:r>
          </a:p>
          <a:p>
            <a:pPr lvl="1"/>
            <a:r>
              <a:rPr lang="en-US" dirty="0"/>
              <a:t>Specializes in specific techniques used to build brands and increase market share</a:t>
            </a:r>
          </a:p>
          <a:p>
            <a:pPr lvl="2"/>
            <a:r>
              <a:rPr lang="en-US" dirty="0"/>
              <a:t>Uses Web site and other online tools: e-mail marketing</a:t>
            </a:r>
          </a:p>
          <a:p>
            <a:r>
              <a:rPr lang="en-US" b="1" dirty="0"/>
              <a:t>Customer service personnel</a:t>
            </a:r>
          </a:p>
          <a:p>
            <a:pPr lvl="1"/>
            <a:r>
              <a:rPr lang="en-US" dirty="0"/>
              <a:t>Design and implement customer relationship management activities in electronic commerce operation</a:t>
            </a:r>
          </a:p>
          <a:p>
            <a:pPr lvl="1"/>
            <a:endParaRPr lang="en-US" dirty="0" smtClean="0"/>
          </a:p>
        </p:txBody>
      </p:sp>
      <p:sp>
        <p:nvSpPr>
          <p:cNvPr id="645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65E972-52E3-4431-ACB2-132543AB9AB4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103296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Staffing for Electronic Commerce (cont’d.)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idx="1"/>
          </p:nvPr>
        </p:nvSpPr>
        <p:spPr>
          <a:xfrm>
            <a:off x="1024128" y="2286000"/>
            <a:ext cx="10558272" cy="4023360"/>
          </a:xfrm>
        </p:spPr>
        <p:txBody>
          <a:bodyPr/>
          <a:lstStyle/>
          <a:p>
            <a:pPr eaLnBrk="1" hangingPunct="1"/>
            <a:r>
              <a:rPr lang="en-US" b="1" dirty="0" smtClean="0"/>
              <a:t>Call center</a:t>
            </a:r>
          </a:p>
          <a:p>
            <a:pPr lvl="1" eaLnBrk="1" hangingPunct="1"/>
            <a:r>
              <a:rPr lang="en-US" dirty="0" smtClean="0"/>
              <a:t>Company handling incoming customer telephone calls, e-mails for other companies</a:t>
            </a:r>
          </a:p>
          <a:p>
            <a:pPr lvl="1" eaLnBrk="1" hangingPunct="1"/>
            <a:r>
              <a:rPr lang="en-US" dirty="0" smtClean="0"/>
              <a:t>Makes sense for smaller companies</a:t>
            </a:r>
          </a:p>
          <a:p>
            <a:pPr eaLnBrk="1" hangingPunct="1"/>
            <a:r>
              <a:rPr lang="en-US" b="1" dirty="0" smtClean="0"/>
              <a:t>Systems administrator</a:t>
            </a:r>
            <a:endParaRPr lang="en-US" dirty="0" smtClean="0"/>
          </a:p>
          <a:p>
            <a:pPr lvl="1" eaLnBrk="1" hangingPunct="1"/>
            <a:r>
              <a:rPr lang="en-US" dirty="0" smtClean="0"/>
              <a:t>Responsible for system’s reliable, secure </a:t>
            </a:r>
            <a:r>
              <a:rPr lang="en-US" dirty="0" smtClean="0"/>
              <a:t>operation</a:t>
            </a:r>
          </a:p>
          <a:p>
            <a:r>
              <a:rPr lang="en-US" b="1" dirty="0"/>
              <a:t>Network operations</a:t>
            </a:r>
            <a:r>
              <a:rPr lang="en-US" dirty="0"/>
              <a:t> staff functions include:</a:t>
            </a:r>
          </a:p>
          <a:p>
            <a:pPr lvl="1"/>
            <a:r>
              <a:rPr lang="en-US" u="sng" dirty="0"/>
              <a:t>Load estimation and load monitoring</a:t>
            </a:r>
          </a:p>
          <a:p>
            <a:pPr lvl="1"/>
            <a:r>
              <a:rPr lang="en-US" u="sng" dirty="0"/>
              <a:t>Resolving network problems </a:t>
            </a:r>
            <a:r>
              <a:rPr lang="en-US" dirty="0"/>
              <a:t>as they arise</a:t>
            </a:r>
          </a:p>
          <a:p>
            <a:pPr lvl="1"/>
            <a:r>
              <a:rPr lang="en-US" dirty="0"/>
              <a:t>Designing and implementing fault-resistant technologies</a:t>
            </a:r>
          </a:p>
          <a:p>
            <a:pPr lvl="1"/>
            <a:r>
              <a:rPr lang="en-US" dirty="0"/>
              <a:t>Managing any network operations outsourced to service providers or telephone companies</a:t>
            </a:r>
          </a:p>
          <a:p>
            <a:pPr marL="128016" lvl="1" indent="0" eaLnBrk="1" hangingPunct="1">
              <a:buNone/>
            </a:pPr>
            <a:endParaRPr lang="en-US" dirty="0" smtClean="0"/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B90EC-2527-49DF-9E2F-5BE4C9BCBED5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Staffing for Electronic Commerce (cont’d.)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Database administration </a:t>
            </a:r>
            <a:r>
              <a:rPr lang="en-US" dirty="0" smtClean="0"/>
              <a:t>function support activities include:</a:t>
            </a:r>
          </a:p>
          <a:p>
            <a:pPr lvl="1" eaLnBrk="1" hangingPunct="1"/>
            <a:r>
              <a:rPr lang="en-US" u="sng" dirty="0" smtClean="0"/>
              <a:t>Transaction processing, order entry, inquiry management, shipment logistics</a:t>
            </a:r>
          </a:p>
          <a:p>
            <a:pPr lvl="1" eaLnBrk="1" hangingPunct="1"/>
            <a:r>
              <a:rPr lang="en-US" dirty="0" smtClean="0"/>
              <a:t>Activity requirements:</a:t>
            </a:r>
          </a:p>
          <a:p>
            <a:pPr lvl="2" eaLnBrk="1" hangingPunct="1"/>
            <a:r>
              <a:rPr lang="en-US" dirty="0" smtClean="0"/>
              <a:t>Existing database into which site being integrated</a:t>
            </a:r>
          </a:p>
          <a:p>
            <a:pPr lvl="2" eaLnBrk="1" hangingPunct="1"/>
            <a:r>
              <a:rPr lang="en-US" dirty="0" smtClean="0"/>
              <a:t>Separate database established for electronic commerce initiative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2ED57-CDFE-4A3E-84E4-8D38F6862599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Benefits and Estimating Costs of Electronic Commerce Initiatives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9FBF6-3F24-4AE7-9DAF-56A235A78B5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1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167384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Postimplementation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Audits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024128" y="2057400"/>
            <a:ext cx="10101072" cy="42519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Postimplementation</a:t>
            </a:r>
            <a:r>
              <a:rPr lang="en-US" b="1" dirty="0" smtClean="0"/>
              <a:t> audit</a:t>
            </a:r>
            <a:r>
              <a:rPr lang="en-US" dirty="0" smtClean="0"/>
              <a:t> (</a:t>
            </a:r>
            <a:r>
              <a:rPr lang="en-US" b="1" dirty="0" err="1" smtClean="0"/>
              <a:t>postaudit</a:t>
            </a:r>
            <a:r>
              <a:rPr lang="en-US" dirty="0" smtClean="0"/>
              <a:t> </a:t>
            </a:r>
            <a:r>
              <a:rPr lang="en-US" b="1" dirty="0" smtClean="0"/>
              <a:t>review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Formal review of project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After up and running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Examine project items established in planning stage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Compare to what actually happened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Objectives, performance specifications, cost estimates, scheduled delivery dates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Blame identification approach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Used more in the past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Focused on identifying individuals to blame for cost overruns, missed delivery dates</a:t>
            </a: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E3F6D2-FF30-4508-8323-5DA2967A1190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243584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Postimplementation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Audits (cont’d.)</a:t>
            </a:r>
          </a:p>
        </p:txBody>
      </p:sp>
      <p:sp>
        <p:nvSpPr>
          <p:cNvPr id="70659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2057400"/>
            <a:ext cx="9720073" cy="4251960"/>
          </a:xfrm>
        </p:spPr>
        <p:txBody>
          <a:bodyPr/>
          <a:lstStyle/>
          <a:p>
            <a:r>
              <a:rPr lang="en-US" dirty="0" smtClean="0"/>
              <a:t>Feedback on strategies used more today</a:t>
            </a:r>
          </a:p>
          <a:p>
            <a:pPr lvl="1"/>
            <a:r>
              <a:rPr lang="en-US" dirty="0" smtClean="0"/>
              <a:t>Obtains valuable information</a:t>
            </a:r>
          </a:p>
          <a:p>
            <a:pPr lvl="2"/>
            <a:r>
              <a:rPr lang="en-US" dirty="0" smtClean="0"/>
              <a:t>Useful in planning future projects</a:t>
            </a:r>
          </a:p>
          <a:p>
            <a:pPr lvl="2"/>
            <a:r>
              <a:rPr lang="en-US" dirty="0" smtClean="0"/>
              <a:t>Gives participants meaningful learning </a:t>
            </a:r>
            <a:r>
              <a:rPr lang="en-US" dirty="0" smtClean="0"/>
              <a:t>experience</a:t>
            </a:r>
          </a:p>
          <a:p>
            <a:pPr lvl="2"/>
            <a:endParaRPr lang="en-US" dirty="0" smtClean="0"/>
          </a:p>
          <a:p>
            <a:r>
              <a:rPr lang="en-US" b="1" u="sng" dirty="0" smtClean="0"/>
              <a:t>Comprehensive audit report</a:t>
            </a:r>
          </a:p>
          <a:p>
            <a:pPr lvl="1"/>
            <a:r>
              <a:rPr lang="en-US" u="sng" dirty="0" smtClean="0"/>
              <a:t>Analyzes project’s overall performance</a:t>
            </a:r>
          </a:p>
          <a:p>
            <a:pPr lvl="2"/>
            <a:r>
              <a:rPr lang="en-US" dirty="0" smtClean="0"/>
              <a:t>How well project administered</a:t>
            </a:r>
          </a:p>
          <a:p>
            <a:pPr lvl="2"/>
            <a:r>
              <a:rPr lang="en-US" dirty="0" smtClean="0"/>
              <a:t>Appropriate project organizational structure in place </a:t>
            </a:r>
          </a:p>
          <a:p>
            <a:pPr lvl="2"/>
            <a:r>
              <a:rPr lang="en-US" dirty="0" smtClean="0"/>
              <a:t>Specific project team(s) performance</a:t>
            </a:r>
          </a:p>
          <a:p>
            <a:pPr lvl="1"/>
            <a:r>
              <a:rPr lang="en-US" u="sng" dirty="0" smtClean="0"/>
              <a:t>Should compare actual results to objectives</a:t>
            </a:r>
          </a:p>
        </p:txBody>
      </p:sp>
      <p:sp>
        <p:nvSpPr>
          <p:cNvPr id="706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8C9967-DAEA-4131-AA80-540CA34F126A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Management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Information system projects involve change</a:t>
            </a:r>
          </a:p>
          <a:p>
            <a:r>
              <a:rPr lang="en-US" b="1" dirty="0" smtClean="0"/>
              <a:t>Employee concerns</a:t>
            </a:r>
          </a:p>
          <a:p>
            <a:pPr lvl="1"/>
            <a:r>
              <a:rPr lang="en-US" u="sng" dirty="0" smtClean="0"/>
              <a:t>Ability to cope with changes, ability to continue to do good work, job security</a:t>
            </a:r>
          </a:p>
          <a:p>
            <a:r>
              <a:rPr lang="en-US" dirty="0" smtClean="0"/>
              <a:t>Concerns </a:t>
            </a:r>
            <a:r>
              <a:rPr lang="en-US" u="sng" dirty="0" smtClean="0"/>
              <a:t>lead to increased stress</a:t>
            </a:r>
          </a:p>
          <a:p>
            <a:r>
              <a:rPr lang="en-US" b="1" dirty="0" smtClean="0"/>
              <a:t>Change management</a:t>
            </a:r>
          </a:p>
          <a:p>
            <a:pPr lvl="1"/>
            <a:r>
              <a:rPr lang="en-US" u="sng" dirty="0" smtClean="0"/>
              <a:t>Process of helping employees cope with changes</a:t>
            </a:r>
          </a:p>
          <a:p>
            <a:pPr lvl="2"/>
            <a:r>
              <a:rPr lang="en-US" dirty="0" smtClean="0"/>
              <a:t>Includes tactics designed to help employees feel involved with change</a:t>
            </a:r>
          </a:p>
          <a:p>
            <a:pPr lvl="2"/>
            <a:r>
              <a:rPr lang="en-US" dirty="0" smtClean="0"/>
              <a:t>Helps employees </a:t>
            </a:r>
            <a:r>
              <a:rPr lang="en-US" b="1" u="sng" dirty="0" smtClean="0"/>
              <a:t>overcome feelings of powerlessness</a:t>
            </a:r>
          </a:p>
        </p:txBody>
      </p:sp>
      <p:sp>
        <p:nvSpPr>
          <p:cNvPr id="716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116DE-4015-4857-B230-FC59157763AA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Objectives</a:t>
            </a:r>
          </a:p>
        </p:txBody>
      </p:sp>
      <p:sp>
        <p:nvSpPr>
          <p:cNvPr id="6149" name="Rectangle 8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 business electronic commerce </a:t>
            </a:r>
            <a:r>
              <a:rPr lang="en-US" b="1" dirty="0" smtClean="0"/>
              <a:t>objectives</a:t>
            </a:r>
          </a:p>
          <a:p>
            <a:endParaRPr lang="en-US" b="1" dirty="0" smtClean="0"/>
          </a:p>
          <a:p>
            <a:pPr lvl="2"/>
            <a:r>
              <a:rPr lang="en-US" sz="2400" b="1" dirty="0" smtClean="0"/>
              <a:t>Increasing</a:t>
            </a:r>
            <a:r>
              <a:rPr lang="en-US" sz="2400" dirty="0" smtClean="0"/>
              <a:t> existing market’s </a:t>
            </a:r>
            <a:r>
              <a:rPr lang="en-US" sz="2400" b="1" dirty="0" smtClean="0"/>
              <a:t>sales</a:t>
            </a:r>
          </a:p>
          <a:p>
            <a:pPr lvl="2"/>
            <a:r>
              <a:rPr lang="en-US" sz="2400" b="1" dirty="0" smtClean="0"/>
              <a:t>Opening new markets</a:t>
            </a:r>
          </a:p>
          <a:p>
            <a:pPr lvl="2"/>
            <a:r>
              <a:rPr lang="en-US" sz="2400" b="1" dirty="0" smtClean="0"/>
              <a:t>Serving</a:t>
            </a:r>
            <a:r>
              <a:rPr lang="en-US" sz="2400" dirty="0" smtClean="0"/>
              <a:t> existing customers </a:t>
            </a:r>
            <a:r>
              <a:rPr lang="en-US" sz="2400" b="1" dirty="0" smtClean="0"/>
              <a:t>better</a:t>
            </a:r>
          </a:p>
          <a:p>
            <a:pPr lvl="2"/>
            <a:r>
              <a:rPr lang="en-US" sz="2400" b="1" dirty="0" smtClean="0"/>
              <a:t>Identifying new vendors</a:t>
            </a:r>
          </a:p>
          <a:p>
            <a:pPr lvl="2"/>
            <a:r>
              <a:rPr lang="en-US" sz="2400" b="1" dirty="0" smtClean="0"/>
              <a:t>Coordinating more efficiently </a:t>
            </a:r>
            <a:r>
              <a:rPr lang="en-US" sz="2400" dirty="0" smtClean="0"/>
              <a:t>with existing vendors</a:t>
            </a:r>
          </a:p>
          <a:p>
            <a:pPr lvl="2"/>
            <a:r>
              <a:rPr lang="en-US" sz="2400" b="1" dirty="0" smtClean="0"/>
              <a:t>Recruiting employees more effectively</a:t>
            </a:r>
          </a:p>
          <a:p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Linking Objectives </a:t>
            </a:r>
            <a:r>
              <a:rPr lang="en-US" dirty="0" smtClean="0"/>
              <a:t>to business Strategies</a:t>
            </a:r>
          </a:p>
          <a:p>
            <a:r>
              <a:rPr lang="en-US" b="1" dirty="0"/>
              <a:t>Downstream strategies</a:t>
            </a:r>
          </a:p>
          <a:p>
            <a:pPr lvl="1"/>
            <a:r>
              <a:rPr lang="en-US" i="1" dirty="0"/>
              <a:t>Tactics to </a:t>
            </a:r>
            <a:r>
              <a:rPr lang="en-US" b="1" i="1" dirty="0"/>
              <a:t>improve the value </a:t>
            </a:r>
            <a:r>
              <a:rPr lang="en-US" i="1" dirty="0"/>
              <a:t>businesses provide to customers</a:t>
            </a:r>
          </a:p>
          <a:p>
            <a:r>
              <a:rPr lang="en-US" b="1" dirty="0"/>
              <a:t>Upstream strategies</a:t>
            </a:r>
          </a:p>
          <a:p>
            <a:pPr lvl="1"/>
            <a:r>
              <a:rPr lang="en-US" dirty="0"/>
              <a:t>Focus on </a:t>
            </a:r>
            <a:r>
              <a:rPr lang="en-US" b="1" i="1" dirty="0"/>
              <a:t>reducing costs</a:t>
            </a:r>
            <a:r>
              <a:rPr lang="en-US" i="1" dirty="0"/>
              <a:t> or generating value</a:t>
            </a:r>
          </a:p>
          <a:p>
            <a:pPr lvl="1"/>
            <a:endParaRPr lang="en-US" i="1" dirty="0" smtClean="0"/>
          </a:p>
          <a:p>
            <a:r>
              <a:rPr lang="en-US" b="1" dirty="0"/>
              <a:t>Web use </a:t>
            </a:r>
            <a:r>
              <a:rPr lang="en-US" dirty="0"/>
              <a:t>for businesses</a:t>
            </a:r>
          </a:p>
          <a:p>
            <a:pPr lvl="1"/>
            <a:r>
              <a:rPr lang="en-US" b="1" i="1" dirty="0"/>
              <a:t>Attractive sales channel </a:t>
            </a:r>
            <a:r>
              <a:rPr lang="en-US" dirty="0"/>
              <a:t>for many firms</a:t>
            </a:r>
          </a:p>
          <a:p>
            <a:pPr lvl="1"/>
            <a:r>
              <a:rPr lang="en-US" dirty="0"/>
              <a:t>Complement business </a:t>
            </a:r>
            <a:r>
              <a:rPr lang="en-US" dirty="0" smtClean="0"/>
              <a:t>strategies, improve </a:t>
            </a:r>
            <a:r>
              <a:rPr lang="en-US" b="1" dirty="0"/>
              <a:t>competitive positions</a:t>
            </a:r>
          </a:p>
          <a:p>
            <a:endParaRPr lang="en-US" dirty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507536-D9B8-4FE2-B18B-3904DAD4BDD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Benefits: Challenges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1" name="Rectangle 8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electronic commerce initiatives</a:t>
            </a:r>
          </a:p>
          <a:p>
            <a:pPr lvl="1"/>
            <a:r>
              <a:rPr lang="en-US" b="1" dirty="0" smtClean="0"/>
              <a:t>Obvious, tangible, easy to measure</a:t>
            </a:r>
          </a:p>
          <a:p>
            <a:pPr lvl="1"/>
            <a:r>
              <a:rPr lang="en-US" dirty="0" smtClean="0"/>
              <a:t>Example</a:t>
            </a:r>
            <a:r>
              <a:rPr lang="en-US" i="1" dirty="0" smtClean="0"/>
              <a:t>: increased sales or reduced costs</a:t>
            </a:r>
          </a:p>
          <a:p>
            <a:r>
              <a:rPr lang="en-US" dirty="0" smtClean="0"/>
              <a:t>Other electronic commerce initiatives </a:t>
            </a:r>
          </a:p>
          <a:p>
            <a:pPr lvl="1"/>
            <a:r>
              <a:rPr lang="en-US" b="1" dirty="0" smtClean="0"/>
              <a:t>More difficult </a:t>
            </a:r>
            <a:r>
              <a:rPr lang="en-US" dirty="0" smtClean="0"/>
              <a:t>to measure</a:t>
            </a:r>
          </a:p>
          <a:p>
            <a:pPr lvl="1"/>
            <a:r>
              <a:rPr lang="en-US" dirty="0" smtClean="0"/>
              <a:t>Example: increased </a:t>
            </a:r>
            <a:r>
              <a:rPr lang="en-US" b="1" dirty="0" smtClean="0"/>
              <a:t>customer </a:t>
            </a:r>
            <a:r>
              <a:rPr lang="en-US" b="1" dirty="0" smtClean="0"/>
              <a:t>satisfaction or brand awareness </a:t>
            </a:r>
            <a:endParaRPr lang="en-US" b="1" dirty="0" smtClean="0"/>
          </a:p>
          <a:p>
            <a:r>
              <a:rPr lang="en-US" dirty="0"/>
              <a:t>Companies </a:t>
            </a:r>
            <a:r>
              <a:rPr lang="en-US" b="1" dirty="0"/>
              <a:t>selling goods or services online</a:t>
            </a:r>
          </a:p>
          <a:p>
            <a:pPr lvl="1"/>
            <a:r>
              <a:rPr lang="en-US" b="1" dirty="0"/>
              <a:t>Measure sales volume in units or dollars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Using Web sites to improve customer service </a:t>
            </a:r>
            <a:r>
              <a:rPr lang="en-US" dirty="0"/>
              <a:t>or </a:t>
            </a:r>
            <a:r>
              <a:rPr lang="en-US" u="sng" dirty="0"/>
              <a:t>after-sale support</a:t>
            </a:r>
          </a:p>
          <a:p>
            <a:pPr lvl="1"/>
            <a:r>
              <a:rPr lang="en-US" dirty="0"/>
              <a:t>Set goals of </a:t>
            </a:r>
            <a:r>
              <a:rPr lang="en-US" b="1" i="1" dirty="0"/>
              <a:t>increased customer satisfaction</a:t>
            </a:r>
          </a:p>
          <a:p>
            <a:pPr lvl="1"/>
            <a:r>
              <a:rPr lang="en-US" b="1" i="1" dirty="0"/>
              <a:t>Reduce customer service or support costs</a:t>
            </a:r>
          </a:p>
          <a:p>
            <a:pPr lvl="1"/>
            <a:r>
              <a:rPr lang="en-US" dirty="0"/>
              <a:t>Example: </a:t>
            </a:r>
            <a:r>
              <a:rPr lang="en-US" b="1" dirty="0"/>
              <a:t>Philips Lighting </a:t>
            </a:r>
          </a:p>
          <a:p>
            <a:pPr lvl="2"/>
            <a:r>
              <a:rPr lang="en-US" dirty="0"/>
              <a:t>Provided </a:t>
            </a:r>
            <a:r>
              <a:rPr lang="en-US" b="1" i="1" dirty="0"/>
              <a:t>Web ordering </a:t>
            </a:r>
            <a:r>
              <a:rPr lang="en-US" dirty="0"/>
              <a:t>system for smaller customers</a:t>
            </a:r>
          </a:p>
          <a:p>
            <a:pPr lvl="2"/>
            <a:r>
              <a:rPr lang="en-US" dirty="0"/>
              <a:t>Primary </a:t>
            </a:r>
            <a:r>
              <a:rPr lang="en-US" u="sng" dirty="0"/>
              <a:t>goal: reduce cost of processing smaller orders</a:t>
            </a:r>
          </a:p>
          <a:p>
            <a:pPr lvl="2"/>
            <a:r>
              <a:rPr lang="en-US" dirty="0"/>
              <a:t>Built pilot Web site and had smaller customers try it</a:t>
            </a:r>
          </a:p>
          <a:p>
            <a:pPr lvl="2"/>
            <a:r>
              <a:rPr lang="en-US" dirty="0"/>
              <a:t>Results: customer service phone calls from test group dropped by 80 percent</a:t>
            </a:r>
          </a:p>
          <a:p>
            <a:pPr lvl="1"/>
            <a:r>
              <a:rPr lang="en-US" b="1" dirty="0"/>
              <a:t>Supply chain managers</a:t>
            </a:r>
          </a:p>
          <a:p>
            <a:pPr lvl="2"/>
            <a:r>
              <a:rPr lang="en-US" dirty="0"/>
              <a:t>Measure </a:t>
            </a:r>
            <a:r>
              <a:rPr lang="en-US" b="1" i="1" dirty="0"/>
              <a:t>supply cost reductions, quality improvements, faster deliveries</a:t>
            </a:r>
            <a:r>
              <a:rPr lang="en-US" dirty="0"/>
              <a:t> of ordered goods</a:t>
            </a:r>
          </a:p>
          <a:p>
            <a:pPr lvl="1"/>
            <a:r>
              <a:rPr lang="en-US" b="1" dirty="0"/>
              <a:t>Auction sites</a:t>
            </a:r>
          </a:p>
          <a:p>
            <a:pPr lvl="2"/>
            <a:r>
              <a:rPr lang="en-US" dirty="0"/>
              <a:t>Set goals for </a:t>
            </a:r>
            <a:r>
              <a:rPr lang="en-US" b="1" i="1" dirty="0"/>
              <a:t>number of auctions, number of bidders and sellers, dollar volume of items sold, number of items sold, number of registered </a:t>
            </a:r>
            <a:r>
              <a:rPr lang="en-US" b="1" i="1" dirty="0" smtClean="0"/>
              <a:t>participants</a:t>
            </a:r>
            <a:endParaRPr lang="en-US" b="1" i="1" dirty="0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F8AA6A-1DB0-4111-B74D-2E0DF15FFE6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8998AA-05E5-4F3B-962F-10744960342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4343400" y="5486400"/>
            <a:ext cx="41944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Estimated </a:t>
            </a:r>
            <a:r>
              <a:rPr lang="en-US" dirty="0"/>
              <a:t>costs for business Web sites</a:t>
            </a:r>
          </a:p>
        </p:txBody>
      </p:sp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052" y="1066800"/>
            <a:ext cx="820001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7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93878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on Investment (ROI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9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1905000"/>
            <a:ext cx="10101072" cy="4404360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r>
              <a:rPr lang="en-US" sz="2400" dirty="0" smtClean="0"/>
              <a:t>Measures </a:t>
            </a:r>
            <a:r>
              <a:rPr lang="en-US" sz="2400" dirty="0" smtClean="0"/>
              <a:t>amount of </a:t>
            </a:r>
            <a:r>
              <a:rPr lang="en-US" sz="2400" b="1" dirty="0" smtClean="0"/>
              <a:t>income (return) </a:t>
            </a:r>
            <a:r>
              <a:rPr lang="en-US" sz="2400" dirty="0" smtClean="0"/>
              <a:t>provided by specific current </a:t>
            </a:r>
            <a:r>
              <a:rPr lang="en-US" sz="2400" b="1" dirty="0" smtClean="0"/>
              <a:t>expenditure (investment)</a:t>
            </a:r>
          </a:p>
          <a:p>
            <a:pPr lvl="1"/>
            <a:r>
              <a:rPr lang="en-US" sz="2400" b="1" dirty="0" smtClean="0"/>
              <a:t>Examples:</a:t>
            </a:r>
          </a:p>
          <a:p>
            <a:pPr lvl="2"/>
            <a:r>
              <a:rPr lang="en-US" sz="1800" u="sng" dirty="0" smtClean="0"/>
              <a:t>Payback method, net present value method, internal rate of return</a:t>
            </a:r>
          </a:p>
          <a:p>
            <a:pPr lvl="1"/>
            <a:r>
              <a:rPr lang="en-US" sz="2400" dirty="0" smtClean="0"/>
              <a:t>Provides </a:t>
            </a:r>
            <a:r>
              <a:rPr lang="en-US" sz="2400" b="1" i="1" dirty="0" smtClean="0"/>
              <a:t>quantitative expression of comfortable benefit-to-cost </a:t>
            </a:r>
            <a:r>
              <a:rPr lang="en-US" sz="2400" b="1" i="1" dirty="0" smtClean="0"/>
              <a:t>margin</a:t>
            </a:r>
          </a:p>
          <a:p>
            <a:r>
              <a:rPr lang="en-US" sz="2800" b="1" dirty="0"/>
              <a:t>ROI built-in biases</a:t>
            </a:r>
          </a:p>
          <a:p>
            <a:pPr lvl="1"/>
            <a:r>
              <a:rPr lang="en-US" sz="2400" i="1" dirty="0"/>
              <a:t>ROI requires all costs, benefits be stated in dollars</a:t>
            </a:r>
          </a:p>
          <a:p>
            <a:pPr lvl="2"/>
            <a:r>
              <a:rPr lang="en-US" sz="1800" dirty="0"/>
              <a:t>Gives undue weight to costs</a:t>
            </a:r>
          </a:p>
          <a:p>
            <a:pPr lvl="1"/>
            <a:r>
              <a:rPr lang="en-US" sz="2400" i="1" dirty="0"/>
              <a:t>ROI focuses on predicted benefits</a:t>
            </a:r>
          </a:p>
          <a:p>
            <a:pPr lvl="2"/>
            <a:r>
              <a:rPr lang="en-US" sz="1800" dirty="0"/>
              <a:t>Initiatives have returned benefits not </a:t>
            </a:r>
            <a:r>
              <a:rPr lang="en-US" sz="1800" dirty="0" smtClean="0"/>
              <a:t>foreseen</a:t>
            </a:r>
          </a:p>
          <a:p>
            <a:pPr lvl="1"/>
            <a:r>
              <a:rPr lang="en-US" sz="2400" dirty="0"/>
              <a:t>ROI tends to emphasize short-run benefits over long-run </a:t>
            </a:r>
            <a:r>
              <a:rPr lang="en-US" sz="2400" dirty="0" smtClean="0"/>
              <a:t>benefits</a:t>
            </a:r>
            <a:endParaRPr lang="en-US" sz="2400" dirty="0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4EBF98-405D-40C1-AB7D-C482CA51DD71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7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/>
              <a:t>Funding E-Business Initiatives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9FBF6-3F24-4AE7-9DAF-56A235A78B5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4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710184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Online Business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Startups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3" name="Rectangle 8"/>
          <p:cNvSpPr>
            <a:spLocks noGrp="1" noChangeArrowheads="1"/>
          </p:cNvSpPr>
          <p:nvPr>
            <p:ph idx="1"/>
          </p:nvPr>
        </p:nvSpPr>
        <p:spPr>
          <a:xfrm>
            <a:off x="1024128" y="1676400"/>
            <a:ext cx="10482072" cy="463296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Angel investors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funded initial startup</a:t>
            </a:r>
          </a:p>
          <a:p>
            <a:pPr lvl="1"/>
            <a:r>
              <a:rPr lang="en-US" sz="2400" dirty="0"/>
              <a:t>Became stockholders hoping business grows rapidly</a:t>
            </a:r>
          </a:p>
          <a:p>
            <a:pPr lvl="1"/>
            <a:r>
              <a:rPr lang="en-US" sz="2400" b="1" i="1" dirty="0"/>
              <a:t>Sell interest to venture capitalist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Venture </a:t>
            </a:r>
            <a:r>
              <a:rPr lang="en-US" sz="2800" b="1" dirty="0" smtClean="0">
                <a:solidFill>
                  <a:srgbClr val="7030A0"/>
                </a:solidFill>
              </a:rPr>
              <a:t>capitalists</a:t>
            </a:r>
          </a:p>
          <a:p>
            <a:pPr lvl="1"/>
            <a:r>
              <a:rPr lang="en-US" sz="2400" b="1" i="1" dirty="0" smtClean="0"/>
              <a:t>Very wealthy individuals, investment firms</a:t>
            </a:r>
          </a:p>
          <a:p>
            <a:pPr lvl="1"/>
            <a:r>
              <a:rPr lang="en-US" sz="2400" dirty="0" smtClean="0"/>
              <a:t>Look for small companies about to grow rapidly</a:t>
            </a:r>
          </a:p>
          <a:p>
            <a:pPr lvl="1"/>
            <a:r>
              <a:rPr lang="en-US" sz="2400" dirty="0" smtClean="0"/>
              <a:t>Hope for rapid growth and initial public </a:t>
            </a:r>
            <a:r>
              <a:rPr lang="en-US" sz="2400" dirty="0" smtClean="0"/>
              <a:t>offering</a:t>
            </a:r>
          </a:p>
          <a:p>
            <a:pPr marL="128016" lvl="1" indent="0">
              <a:buNone/>
            </a:pPr>
            <a:endParaRPr lang="en-US" sz="2400" dirty="0" smtClean="0"/>
          </a:p>
          <a:p>
            <a:r>
              <a:rPr lang="en-US" sz="2800" b="1" dirty="0" smtClean="0">
                <a:solidFill>
                  <a:srgbClr val="7030A0"/>
                </a:solidFill>
              </a:rPr>
              <a:t>Initial public offering</a:t>
            </a:r>
            <a:r>
              <a:rPr lang="en-US" sz="2800" dirty="0" smtClean="0">
                <a:solidFill>
                  <a:srgbClr val="7030A0"/>
                </a:solidFill>
              </a:rPr>
              <a:t> (</a:t>
            </a:r>
            <a:r>
              <a:rPr lang="en-US" sz="2800" b="1" dirty="0" smtClean="0">
                <a:solidFill>
                  <a:srgbClr val="7030A0"/>
                </a:solidFill>
              </a:rPr>
              <a:t>IPO</a:t>
            </a:r>
            <a:r>
              <a:rPr lang="en-US" sz="2800" dirty="0" smtClean="0">
                <a:solidFill>
                  <a:srgbClr val="7030A0"/>
                </a:solidFill>
              </a:rPr>
              <a:t>)</a:t>
            </a:r>
          </a:p>
          <a:p>
            <a:pPr lvl="1"/>
            <a:r>
              <a:rPr lang="en-US" sz="2400" dirty="0" smtClean="0"/>
              <a:t>Selling stock to public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E0F16-DDC2-4CF6-B08A-81A433E8C99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1717</Words>
  <Application>Microsoft Office PowerPoint</Application>
  <PresentationFormat>Widescreen</PresentationFormat>
  <Paragraphs>310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Times New Roman</vt:lpstr>
      <vt:lpstr>Tw Cen MT</vt:lpstr>
      <vt:lpstr>Tw Cen MT Condensed</vt:lpstr>
      <vt:lpstr>Wingdings 3</vt:lpstr>
      <vt:lpstr>1_Default Design</vt:lpstr>
      <vt:lpstr>Integral</vt:lpstr>
      <vt:lpstr>MIS 207_Lecture 9 (book Chapter 12)  Implementing E-Business Initiatives</vt:lpstr>
      <vt:lpstr>Intended Learning Outcomes (ILOs)</vt:lpstr>
      <vt:lpstr>Identifying Benefits and Estimating Costs of Electronic Commerce Initiatives</vt:lpstr>
      <vt:lpstr>Identifying Objectives</vt:lpstr>
      <vt:lpstr>Measuring Benefits: Challenges</vt:lpstr>
      <vt:lpstr>PowerPoint Presentation</vt:lpstr>
      <vt:lpstr>Return on Investment (ROI)</vt:lpstr>
      <vt:lpstr>Funding E-Business Initiatives</vt:lpstr>
      <vt:lpstr>Funding Online Business Startups</vt:lpstr>
      <vt:lpstr>Funding Online Business Startups (cont’d.)</vt:lpstr>
      <vt:lpstr>Strategies for E-Commerce Websites</vt:lpstr>
      <vt:lpstr>PowerPoint Presentation</vt:lpstr>
      <vt:lpstr>Internal Development vs. Outsourcing</vt:lpstr>
      <vt:lpstr>Internal team: Importance</vt:lpstr>
      <vt:lpstr>Internal Team: Responsibilities</vt:lpstr>
      <vt:lpstr>Outsourcing</vt:lpstr>
      <vt:lpstr>Outsourcing (cont’d.)</vt:lpstr>
      <vt:lpstr>New Methods for Implementing Partial Outsourcing</vt:lpstr>
      <vt:lpstr>New Methods for Implementing Partial Outsourcing (cont’d.)</vt:lpstr>
      <vt:lpstr>PowerPoint Presentation</vt:lpstr>
      <vt:lpstr>IT Project Management</vt:lpstr>
      <vt:lpstr>Project Management</vt:lpstr>
      <vt:lpstr>Project Portfolio Management</vt:lpstr>
      <vt:lpstr>Staffing for Electronic Commerce</vt:lpstr>
      <vt:lpstr>Staffing for Electronic Commerce (cont’d.)</vt:lpstr>
      <vt:lpstr>Staffing for Electronic Commerce (cont’d.)</vt:lpstr>
      <vt:lpstr>Staffing for Electronic Commerce (cont’d.)</vt:lpstr>
      <vt:lpstr>Staffing for Electronic Commerce (cont’d.)</vt:lpstr>
      <vt:lpstr>Staffing for Electronic Commerce (cont’d.)</vt:lpstr>
      <vt:lpstr>Postimplementation Audits</vt:lpstr>
      <vt:lpstr>Postimplementation Audits (cont’d.)</vt:lpstr>
      <vt:lpstr>Change 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65</cp:revision>
  <cp:lastPrinted>1601-01-01T00:00:00Z</cp:lastPrinted>
  <dcterms:created xsi:type="dcterms:W3CDTF">1601-01-01T00:00:00Z</dcterms:created>
  <dcterms:modified xsi:type="dcterms:W3CDTF">2019-12-17T16:42:05Z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