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2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265" r:id="rId6"/>
    <p:sldId id="266" r:id="rId7"/>
    <p:sldId id="268" r:id="rId8"/>
    <p:sldId id="269" r:id="rId9"/>
    <p:sldId id="272" r:id="rId10"/>
    <p:sldId id="273" r:id="rId11"/>
    <p:sldId id="340" r:id="rId12"/>
    <p:sldId id="275" r:id="rId13"/>
    <p:sldId id="277" r:id="rId14"/>
    <p:sldId id="279" r:id="rId15"/>
    <p:sldId id="262" r:id="rId16"/>
    <p:sldId id="281" r:id="rId17"/>
    <p:sldId id="288" r:id="rId18"/>
    <p:sldId id="290" r:id="rId19"/>
    <p:sldId id="292" r:id="rId20"/>
    <p:sldId id="295" r:id="rId21"/>
    <p:sldId id="304" r:id="rId22"/>
    <p:sldId id="305" r:id="rId23"/>
    <p:sldId id="314" r:id="rId24"/>
    <p:sldId id="319" r:id="rId25"/>
    <p:sldId id="323" r:id="rId26"/>
    <p:sldId id="324" r:id="rId27"/>
    <p:sldId id="325" r:id="rId28"/>
    <p:sldId id="327" r:id="rId29"/>
    <p:sldId id="328" r:id="rId30"/>
    <p:sldId id="329" r:id="rId31"/>
    <p:sldId id="331" r:id="rId32"/>
    <p:sldId id="332" r:id="rId33"/>
    <p:sldId id="333" r:id="rId34"/>
    <p:sldId id="334" r:id="rId35"/>
    <p:sldId id="335" r:id="rId36"/>
    <p:sldId id="336" r:id="rId37"/>
    <p:sldId id="341" r:id="rId38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">
          <p15:clr>
            <a:srgbClr val="A4A3A4"/>
          </p15:clr>
        </p15:guide>
        <p15:guide id="2" orient="horz" pos="4080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480">
          <p15:clr>
            <a:srgbClr val="A4A3A4"/>
          </p15:clr>
        </p15:guide>
        <p15:guide id="6" orient="horz" pos="960">
          <p15:clr>
            <a:srgbClr val="A4A3A4"/>
          </p15:clr>
        </p15:guide>
        <p15:guide id="7" orient="horz" pos="1706">
          <p15:clr>
            <a:srgbClr val="A4A3A4"/>
          </p15:clr>
        </p15:guide>
        <p15:guide id="8" pos="332">
          <p15:clr>
            <a:srgbClr val="A4A3A4"/>
          </p15:clr>
        </p15:guide>
        <p15:guide id="9" pos="7360">
          <p15:clr>
            <a:srgbClr val="A4A3A4"/>
          </p15:clr>
        </p15:guide>
        <p15:guide id="10" pos="3851">
          <p15:clr>
            <a:srgbClr val="A4A3A4"/>
          </p15:clr>
        </p15:guide>
        <p15:guide id="11" pos="512">
          <p15:clr>
            <a:srgbClr val="A4A3A4"/>
          </p15:clr>
        </p15:guide>
        <p15:guide id="12" pos="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40"/>
        <p:guide orient="horz" pos="4080"/>
        <p:guide orient="horz" pos="3884"/>
        <p:guide orient="horz" pos="2160"/>
        <p:guide orient="horz" pos="480"/>
        <p:guide orient="horz" pos="960"/>
        <p:guide orient="horz" pos="1706"/>
        <p:guide pos="332"/>
        <p:guide pos="7360"/>
        <p:guide pos="3851"/>
        <p:guide pos="512"/>
        <p:guide pos="8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CE35F-201F-41ED-B3B6-47D7525B795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194BF-C898-407C-88A2-FA8A65A0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0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94BF-C898-407C-88A2-FA8A65A0C2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BFFBFB-64A4-4B23-9B57-1FA54903A855}" type="slidenum">
              <a:rPr lang="en-US"/>
              <a:pPr/>
              <a:t>2</a:t>
            </a:fld>
            <a:endParaRPr lang="en-US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6C65C77-9412-464C-B945-FAF28F4B685A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8909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EFBB640-6F66-41DB-80B7-32B5F0849BD7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89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4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94BF-C898-407C-88A2-FA8A65A0C2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5" name="Straight Connector 4"/>
          <p:cNvCxnSpPr/>
          <p:nvPr/>
        </p:nvCxnSpPr>
        <p:spPr>
          <a:xfrm>
            <a:off x="36830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065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765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800226"/>
            <a:ext cx="9144000" cy="1208088"/>
          </a:xfrm>
          <a:solidFill>
            <a:srgbClr val="009900">
              <a:alpha val="74902"/>
            </a:srgb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defRPr sz="4050"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4301" y="3565526"/>
            <a:ext cx="6769100" cy="1044574"/>
          </a:xfrm>
        </p:spPr>
        <p:txBody>
          <a:bodyPr/>
          <a:lstStyle>
            <a:lvl1pPr marL="0" indent="0" algn="ctr">
              <a:buNone/>
              <a:defRPr sz="1800">
                <a:latin typeface="Candara" panose="020E05020303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62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E1A85D-864E-471D-8FD2-250CD8C38BCC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4300" y="6356350"/>
            <a:ext cx="72644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Prepared &amp; Presentation by Md. Mahbubul Alam, PhD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47300" y="6356350"/>
            <a:ext cx="12065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C5630404-333F-45B3-9F71-0C011EF25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0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0B850-7E0C-477F-80D8-F555FD70201D}" type="datetime1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Prepared &amp; Presentation by Md. Mahbubul Alam, PhD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3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E97230-23FF-49BE-B008-BA8D8C20004E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Prepared &amp; Presentation by Md.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63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EFF450-ACDE-4CC5-B5C3-088D9C1D7C88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Prepared &amp; Presentation by Md.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82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&amp; Presentation by Md. Mahbubul Alam, PhD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04800" y="1600200"/>
            <a:ext cx="116840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91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&amp; Presentation by Md. Mahbubul Alam, PhD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FFBE9-EC09-4F9E-AD1D-EEDC07DF0C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4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409700"/>
            <a:ext cx="12192000" cy="365125"/>
          </a:xfrm>
          <a:prstGeom prst="rect">
            <a:avLst/>
          </a:prstGeom>
          <a:solidFill>
            <a:srgbClr val="009900">
              <a:alpha val="74902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5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6830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065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765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390060" cy="864234"/>
          </a:xfrm>
        </p:spPr>
        <p:txBody>
          <a:bodyPr>
            <a:normAutofit/>
          </a:bodyPr>
          <a:lstStyle>
            <a:lvl1pPr>
              <a:defRPr sz="2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5801"/>
            <a:ext cx="10515600" cy="4221162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E18966E2-E3E4-4739-B311-D257CCFF7A87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Prepared &amp; Presentation by Md. Mahbubul Alam, PhD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52100" y="6356350"/>
            <a:ext cx="9017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C5630404-333F-45B3-9F71-0C011EF25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4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33500"/>
            <a:ext cx="12192000" cy="365125"/>
          </a:xfrm>
          <a:prstGeom prst="rect">
            <a:avLst/>
          </a:prstGeom>
          <a:solidFill>
            <a:srgbClr val="009900">
              <a:alpha val="74902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5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6830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65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65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326560" cy="809625"/>
          </a:xfrm>
        </p:spPr>
        <p:txBody>
          <a:bodyPr>
            <a:normAutofit/>
          </a:bodyPr>
          <a:lstStyle>
            <a:lvl1pPr>
              <a:defRPr sz="2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52500" y="1838960"/>
            <a:ext cx="4927600" cy="4307840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527800" y="1838960"/>
            <a:ext cx="4826000" cy="4282440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5DF5FE04-B1DD-410D-86E8-876C144B8AFB}" type="datetime1">
              <a:rPr lang="en-US" smtClean="0"/>
              <a:t>5/21/2019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Prepared &amp; Presentation by Md. Mahbubul Alam, PhD</a:t>
            </a: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2071D-5810-458D-84DF-FCBEB08207AB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Prepared &amp; Presentation by Md.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4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E7B382-853C-4AAE-A5B8-D3D0C8EC6C6E}" type="datetime1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Prepared &amp; Presentation by Md. Mahbubul Alam, PhD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0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D1D53-B091-4922-A6C2-CAA45F3811B8}" type="datetime1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Prepared &amp; Presentation by Md. Mahbubul Alam, PhD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8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173A2-6124-4499-8C3B-AB3F412BDD27}" type="datetime1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Prepared &amp; Presentation by Md. Mahbubul Alam, PhD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5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9DAD5E-BD84-4E55-AA4B-C944FBA903A6}" type="datetime1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Prepared &amp; Presentation by Md. Mahbubul Alam, PhD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8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F4C88-A1EE-49E1-B8A6-8B15F13FF522}" type="datetime1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Prepared &amp; Presentation by Md. Mahbubul Alam, PhD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7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D190-98F9-4F85-9AD9-C8A8C8235215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Prepared &amp; Presentation by Md.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0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hf hdr="0" ftr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Lecture </a:t>
            </a:r>
            <a:r>
              <a:rPr lang="en-US" sz="2400" dirty="0"/>
              <a:t>8</a:t>
            </a:r>
            <a:r>
              <a:rPr lang="en-US" sz="2400" dirty="0" smtClean="0"/>
              <a:t> </a:t>
            </a:r>
            <a:r>
              <a:rPr lang="en-US" sz="1800" dirty="0" smtClean="0"/>
              <a:t>(Chapter 11)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Payment Systems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8543" y="3797346"/>
            <a:ext cx="6769100" cy="1044574"/>
          </a:xfrm>
        </p:spPr>
        <p:txBody>
          <a:bodyPr/>
          <a:lstStyle/>
          <a:p>
            <a:r>
              <a:rPr lang="en-US" sz="2000" b="1" i="1" dirty="0" smtClean="0"/>
              <a:t>Md. </a:t>
            </a:r>
            <a:r>
              <a:rPr lang="en-US" sz="2000" b="1" i="1" dirty="0" err="1" smtClean="0"/>
              <a:t>Mahbubul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Alam</a:t>
            </a:r>
            <a:r>
              <a:rPr lang="en-US" sz="2000" b="1" i="1" dirty="0" smtClean="0"/>
              <a:t>, PhD</a:t>
            </a:r>
          </a:p>
          <a:p>
            <a:r>
              <a:rPr lang="en-US" sz="2000" smtClean="0"/>
              <a:t>Professor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95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closed loop payment card system, schneider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77" y="1339403"/>
            <a:ext cx="6953004" cy="519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Payment Acceptance and Processing (cont’d)</a:t>
            </a:r>
          </a:p>
        </p:txBody>
      </p:sp>
      <p:sp>
        <p:nvSpPr>
          <p:cNvPr id="19461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720679" y="2048510"/>
            <a:ext cx="4070261" cy="4307840"/>
          </a:xfrm>
        </p:spPr>
        <p:txBody>
          <a:bodyPr/>
          <a:lstStyle/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Closed loop systems</a:t>
            </a:r>
            <a:r>
              <a:rPr lang="en-US" sz="2400" dirty="0" smtClean="0"/>
              <a:t> </a:t>
            </a:r>
          </a:p>
          <a:p>
            <a:pPr marL="617220" lvl="3" indent="-274320">
              <a:lnSpc>
                <a:spcPct val="100000"/>
              </a:lnSpc>
              <a:spcBef>
                <a:spcPts val="600"/>
              </a:spcBef>
            </a:pPr>
            <a:r>
              <a:rPr lang="en-US" sz="2200" b="1" i="1" dirty="0" smtClean="0"/>
              <a:t>Card issuer pays merchant directly</a:t>
            </a:r>
          </a:p>
          <a:p>
            <a:pPr marL="617220" lvl="3" indent="-274320">
              <a:lnSpc>
                <a:spcPct val="100000"/>
              </a:lnSpc>
              <a:spcBef>
                <a:spcPts val="600"/>
              </a:spcBef>
            </a:pPr>
            <a:r>
              <a:rPr lang="en-US" sz="2200" b="1" i="1" dirty="0" smtClean="0"/>
              <a:t>Does not use intermediary</a:t>
            </a:r>
            <a:r>
              <a:rPr lang="en-US" sz="2200" dirty="0" smtClean="0"/>
              <a:t>, such as bank or clearing house</a:t>
            </a:r>
          </a:p>
          <a:p>
            <a:pPr marL="617220" lvl="3" indent="-274320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e</a:t>
            </a:r>
            <a:r>
              <a:rPr lang="en-US" sz="2200" dirty="0" smtClean="0"/>
              <a:t>.g., American Express, Discover Card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E59743C-3585-49E7-BF58-A169C8166EEF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8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losed loop payment card system, schneider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93" y="1342025"/>
            <a:ext cx="6754454" cy="506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Payment Acceptance and Processing (cont’d)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93501" y="1747780"/>
            <a:ext cx="4313349" cy="4307840"/>
          </a:xfrm>
        </p:spPr>
        <p:txBody>
          <a:bodyPr/>
          <a:lstStyle/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/>
              <a:t>Open loop systems</a:t>
            </a:r>
            <a:r>
              <a:rPr lang="en-US" sz="2400" dirty="0"/>
              <a:t> </a:t>
            </a:r>
            <a:endParaRPr lang="en-US" sz="2400" dirty="0" smtClean="0"/>
          </a:p>
          <a:p>
            <a:pPr marL="64008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Involves </a:t>
            </a:r>
            <a:r>
              <a:rPr lang="en-US" sz="2000" dirty="0"/>
              <a:t>three or more </a:t>
            </a:r>
            <a:r>
              <a:rPr lang="en-US" sz="2000" dirty="0" smtClean="0"/>
              <a:t>parties</a:t>
            </a:r>
          </a:p>
          <a:p>
            <a:pPr marL="64008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b="1" i="1" dirty="0"/>
              <a:t>Add additional </a:t>
            </a:r>
            <a:r>
              <a:rPr lang="en-US" sz="2000" b="1" i="1" dirty="0" smtClean="0"/>
              <a:t>intermediaries</a:t>
            </a:r>
            <a:endParaRPr lang="en-US" sz="2000" b="1" i="1" dirty="0"/>
          </a:p>
          <a:p>
            <a:pPr marL="64008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b="1" i="1" dirty="0"/>
              <a:t>Third party (intermediary bank) processes transaction</a:t>
            </a:r>
          </a:p>
          <a:p>
            <a:pPr marL="64008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b="1" i="1" dirty="0"/>
              <a:t>Visa, MasterCard</a:t>
            </a:r>
            <a:r>
              <a:rPr lang="en-US" sz="2000" dirty="0"/>
              <a:t>: not issued directly to consumers</a:t>
            </a:r>
          </a:p>
          <a:p>
            <a:pPr marL="64008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b="1" i="1" dirty="0"/>
              <a:t>Credit card associations</a:t>
            </a:r>
            <a:r>
              <a:rPr lang="en-US" sz="2000" dirty="0"/>
              <a:t>: operated by association member banks</a:t>
            </a:r>
          </a:p>
          <a:p>
            <a:pPr marL="64008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dirty="0"/>
              <a:t>Customer issuing banks: banks issuing cards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18966E2-E3E4-4739-B311-D257CCFF7A87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Payment Acceptance and Processing (cont’d)</a:t>
            </a:r>
          </a:p>
        </p:txBody>
      </p:sp>
      <p:sp>
        <p:nvSpPr>
          <p:cNvPr id="21509" name="Rectangle 10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274320" lvl="1" indent="-274320"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smtClean="0"/>
              <a:t>Chargeback</a:t>
            </a:r>
            <a:r>
              <a:rPr lang="en-US" sz="2400" dirty="0" smtClean="0"/>
              <a:t> process</a:t>
            </a:r>
          </a:p>
          <a:p>
            <a:pPr marL="70866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200" dirty="0" smtClean="0"/>
              <a:t>Cardholder successfully contests charge</a:t>
            </a:r>
          </a:p>
          <a:p>
            <a:pPr marL="70866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200" b="1" i="1" dirty="0" smtClean="0"/>
              <a:t>Merchant bank must retrieve money from merchant account</a:t>
            </a:r>
          </a:p>
          <a:p>
            <a:pPr marL="70866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200" dirty="0" smtClean="0"/>
              <a:t>Merchant may have to cover chargeback potential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CVN/CVV/CV2/CSC</a:t>
            </a:r>
            <a:endParaRPr lang="en-US" sz="2400" b="1" dirty="0"/>
          </a:p>
          <a:p>
            <a:pPr marL="70866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200" dirty="0"/>
              <a:t>Three- or four-digit number printed on the credit card</a:t>
            </a:r>
          </a:p>
          <a:p>
            <a:pPr marL="70866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200" dirty="0"/>
              <a:t>Not encoded in the card’s magnetic strip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90E0306-E55E-40C5-A325-30025175C6F1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Processing Payment Card Transactions</a:t>
            </a:r>
          </a:p>
        </p:txBody>
      </p:sp>
      <p:sp>
        <p:nvSpPr>
          <p:cNvPr id="23557" name="Rectangle 10"/>
          <p:cNvSpPr>
            <a:spLocks noGrp="1" noChangeArrowheads="1"/>
          </p:cNvSpPr>
          <p:nvPr>
            <p:ph sz="quarter" idx="13"/>
          </p:nvPr>
        </p:nvSpPr>
        <p:spPr>
          <a:xfrm>
            <a:off x="746975" y="1838960"/>
            <a:ext cx="7263683" cy="4307840"/>
          </a:xfrm>
        </p:spPr>
        <p:txBody>
          <a:bodyPr/>
          <a:lstStyle/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Payment processing service providers or </a:t>
            </a:r>
            <a:r>
              <a:rPr lang="en-US" sz="2400" b="1" dirty="0" smtClean="0"/>
              <a:t>Payment Processors, </a:t>
            </a:r>
            <a:r>
              <a:rPr lang="en-US" sz="2000" dirty="0"/>
              <a:t>c</a:t>
            </a:r>
            <a:r>
              <a:rPr lang="en-US" sz="2000" dirty="0" smtClean="0"/>
              <a:t>ompanies offering payment card processing</a:t>
            </a:r>
          </a:p>
          <a:p>
            <a:pPr marL="68580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 smtClean="0"/>
              <a:t>Two general types</a:t>
            </a:r>
          </a:p>
          <a:p>
            <a:pPr marL="1028700" lvl="4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i="1" dirty="0" smtClean="0"/>
              <a:t>Front-end processor (Payment Gateways), </a:t>
            </a:r>
            <a:r>
              <a:rPr lang="en-US" sz="2000" dirty="0" smtClean="0"/>
              <a:t>authorizes the transaction by </a:t>
            </a:r>
            <a:r>
              <a:rPr lang="en-US" sz="2000" u="sng" dirty="0" smtClean="0"/>
              <a:t>sending the transaction’s details to the interchange network</a:t>
            </a:r>
            <a:r>
              <a:rPr lang="en-US" sz="2000" dirty="0" smtClean="0"/>
              <a:t> and storing a record of the approval or denial </a:t>
            </a:r>
          </a:p>
          <a:p>
            <a:pPr marL="1028700" lvl="4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i="1" dirty="0" smtClean="0"/>
              <a:t>Bank-end processor</a:t>
            </a:r>
            <a:r>
              <a:rPr lang="en-US" sz="2000" dirty="0" smtClean="0"/>
              <a:t>, receives the transaction from the front-end processor and </a:t>
            </a:r>
            <a:r>
              <a:rPr lang="en-US" sz="2000" u="sng" dirty="0" smtClean="0"/>
              <a:t>coordinates information flows through the interchange network </a:t>
            </a:r>
            <a:r>
              <a:rPr lang="en-US" sz="2000" dirty="0" smtClean="0"/>
              <a:t>to settle the transaction</a:t>
            </a:r>
            <a:endParaRPr lang="en-US" sz="1800" dirty="0" smtClean="0"/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Example: </a:t>
            </a:r>
            <a:r>
              <a:rPr lang="en-US" sz="2000" dirty="0" err="1" smtClean="0"/>
              <a:t>InternetSecure</a:t>
            </a:r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7843234" y="1838960"/>
            <a:ext cx="3837905" cy="4282440"/>
          </a:xfrm>
        </p:spPr>
        <p:txBody>
          <a:bodyPr/>
          <a:lstStyle/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/>
              <a:t>Automated Clearing House</a:t>
            </a:r>
            <a:r>
              <a:rPr lang="en-US" sz="2400" dirty="0"/>
              <a:t> (</a:t>
            </a:r>
            <a:r>
              <a:rPr lang="en-US" sz="2400" b="1" dirty="0"/>
              <a:t>ACH</a:t>
            </a:r>
            <a:r>
              <a:rPr lang="en-US" sz="2400" dirty="0"/>
              <a:t>)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Network of banks connecting credit card processing software vendors and card authorization companies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Transfer funds to clear their card payment accounts with each other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2A7721-1646-4C34-AC36-5D8DCFF52182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274117" y="5894685"/>
            <a:ext cx="5593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Processing Payment Card Transactions</a:t>
            </a:r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18" y="738452"/>
            <a:ext cx="9341539" cy="515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7FFBE9-EC09-4F9E-AD1D-EEDC07DF0C0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Micropayments and Small Payments</a:t>
            </a:r>
            <a:endParaRPr lang="en-US" sz="3600" b="1" dirty="0" smtClean="0">
              <a:latin typeface="Candara" panose="020E0502030303020204" pitchFamily="34" charset="0"/>
            </a:endParaRPr>
          </a:p>
        </p:txBody>
      </p:sp>
      <p:sp>
        <p:nvSpPr>
          <p:cNvPr id="8197" name="Rectangle 10"/>
          <p:cNvSpPr>
            <a:spLocks noGrp="1" noChangeArrowheads="1"/>
          </p:cNvSpPr>
          <p:nvPr>
            <p:ph sz="quarter" idx="13"/>
          </p:nvPr>
        </p:nvSpPr>
        <p:spPr>
          <a:xfrm>
            <a:off x="721217" y="1838960"/>
            <a:ext cx="5158883" cy="4307840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/>
              <a:t>Micropayments</a:t>
            </a:r>
            <a:endParaRPr lang="en-US" sz="2000" dirty="0" smtClean="0"/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Internet </a:t>
            </a:r>
            <a:r>
              <a:rPr lang="en-US" sz="2000" dirty="0"/>
              <a:t>payments for items costing few cents to a </a:t>
            </a:r>
            <a:r>
              <a:rPr lang="en-US" sz="2000" dirty="0" smtClean="0"/>
              <a:t>dollar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e.g., Millicent, </a:t>
            </a:r>
            <a:r>
              <a:rPr lang="en-US" sz="2000" dirty="0" err="1" smtClean="0"/>
              <a:t>DigiCash</a:t>
            </a:r>
            <a:r>
              <a:rPr lang="en-US" sz="2000" dirty="0" smtClean="0"/>
              <a:t>, </a:t>
            </a:r>
            <a:r>
              <a:rPr lang="en-US" sz="2000" dirty="0" err="1" smtClean="0"/>
              <a:t>Yaga</a:t>
            </a:r>
            <a:r>
              <a:rPr lang="en-US" sz="2000" dirty="0" smtClean="0"/>
              <a:t>, </a:t>
            </a:r>
            <a:r>
              <a:rPr lang="en-US" sz="2000" dirty="0" err="1" smtClean="0"/>
              <a:t>BitPass</a:t>
            </a:r>
            <a:endParaRPr lang="en-US" sz="2000" dirty="0" smtClean="0"/>
          </a:p>
          <a:p>
            <a:pPr marL="640080" lvl="3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Failed to gain popularity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Barriers</a:t>
            </a:r>
          </a:p>
          <a:p>
            <a:pPr lvl="2"/>
            <a:r>
              <a:rPr lang="en-US" sz="2000" dirty="0" smtClean="0"/>
              <a:t>People </a:t>
            </a:r>
            <a:r>
              <a:rPr lang="en-US" sz="2000" dirty="0"/>
              <a:t>prefer to buy small value items in fixed price </a:t>
            </a:r>
            <a:r>
              <a:rPr lang="en-US" sz="2000" dirty="0" smtClean="0"/>
              <a:t>chunks, e.g., </a:t>
            </a:r>
            <a:r>
              <a:rPr lang="en-US" sz="2000" dirty="0"/>
              <a:t>mobile phone fixed monthly payment plans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B4B18E9-D039-4314-BE35-1E9CD0B983C5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81859" y="1838960"/>
            <a:ext cx="5171941" cy="4282440"/>
          </a:xfrm>
        </p:spPr>
        <p:txBody>
          <a:bodyPr/>
          <a:lstStyle/>
          <a:p>
            <a:pPr marL="274320" indent="27432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/>
              <a:t>Small Payment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P</a:t>
            </a:r>
            <a:r>
              <a:rPr lang="en-US" sz="2000" dirty="0" smtClean="0"/>
              <a:t>ayments that are between $1 to $10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Being offered through  mobile telephone carrier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Buyers </a:t>
            </a:r>
            <a:r>
              <a:rPr lang="en-US" sz="2000" dirty="0"/>
              <a:t>make purchases using their mobile phones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Charges appear on monthly mobile phone bill</a:t>
            </a:r>
          </a:p>
          <a:p>
            <a:pPr marL="982980" lvl="2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17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Electronic Cash (e-Cash, Digital Cash)</a:t>
            </a:r>
          </a:p>
        </p:txBody>
      </p:sp>
      <p:sp>
        <p:nvSpPr>
          <p:cNvPr id="27653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952500" y="1838959"/>
            <a:ext cx="5087692" cy="4639113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Describes any </a:t>
            </a:r>
            <a:r>
              <a:rPr lang="en-US" sz="2400" b="1" i="1" dirty="0" smtClean="0"/>
              <a:t>value storage and exchange system </a:t>
            </a:r>
            <a:r>
              <a:rPr lang="en-US" sz="2400" dirty="0" smtClean="0"/>
              <a:t>created by private (nongovernmental) entity</a:t>
            </a:r>
          </a:p>
          <a:p>
            <a:pPr marL="640080" lvl="3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Does not use paper documents or coins</a:t>
            </a:r>
          </a:p>
          <a:p>
            <a:pPr marL="640080" lvl="3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Can serve as substitute for government-issued physical currency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Readily exchanged for physical cash on demand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Problems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No standard among all electronic cash issuers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Not universally accepted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310648" y="1838960"/>
            <a:ext cx="5043152" cy="4517390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/>
              <a:t>Factors favoring electronic cash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Potentially significant electronic cash market</a:t>
            </a:r>
          </a:p>
          <a:p>
            <a:pPr marL="685800" lvl="3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Internet small purchases (below $10)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Most of world’s population does not have credit </a:t>
            </a:r>
            <a:r>
              <a:rPr lang="en-US" sz="2000" dirty="0" smtClean="0"/>
              <a:t>cards</a:t>
            </a:r>
          </a:p>
          <a:p>
            <a:pPr marL="617220" lvl="2" indent="-274320"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  <a:p>
            <a:pPr marL="342900" lvl="2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/>
          </a:p>
          <a:p>
            <a:r>
              <a:rPr lang="en-US" sz="2400" b="1" dirty="0"/>
              <a:t>characteristics</a:t>
            </a:r>
            <a:r>
              <a:rPr lang="en-US" sz="2400" dirty="0"/>
              <a:t> of electronic cash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Ability to spend only once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Anonymous </a:t>
            </a:r>
            <a:r>
              <a:rPr lang="en-US" sz="2000" dirty="0" smtClean="0"/>
              <a:t>use, just as currency is</a:t>
            </a:r>
            <a:endParaRPr lang="en-US" sz="2000" dirty="0"/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Convenience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72D5645-45CF-466A-8D44-BE9E6936C75F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Holding Electronic Cash: Online and Offline Cash</a:t>
            </a:r>
          </a:p>
        </p:txBody>
      </p:sp>
      <p:sp>
        <p:nvSpPr>
          <p:cNvPr id="34821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889179" y="1849478"/>
            <a:ext cx="5910866" cy="4307840"/>
          </a:xfrm>
        </p:spPr>
        <p:txBody>
          <a:bodyPr/>
          <a:lstStyle/>
          <a:p>
            <a:pPr marL="274320" indent="-274320"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smtClean="0"/>
              <a:t>Online cash storage</a:t>
            </a:r>
          </a:p>
          <a:p>
            <a:pPr marL="61722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Consumer has no personal possession of electronic cash</a:t>
            </a:r>
          </a:p>
          <a:p>
            <a:pPr marL="61722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i="1" dirty="0" smtClean="0"/>
              <a:t>Trusted third party (e.g., online bank) involved in all transfers</a:t>
            </a:r>
            <a:r>
              <a:rPr lang="en-US" sz="2000" dirty="0" smtClean="0"/>
              <a:t>, holds consumers’ cash accounts</a:t>
            </a:r>
          </a:p>
          <a:p>
            <a:pPr marL="274320" indent="-342900">
              <a:lnSpc>
                <a:spcPct val="100000"/>
              </a:lnSpc>
              <a:spcBef>
                <a:spcPts val="600"/>
              </a:spcBef>
            </a:pPr>
            <a:r>
              <a:rPr lang="en-US" sz="2300" b="1" dirty="0" smtClean="0"/>
              <a:t>Online system payment</a:t>
            </a:r>
          </a:p>
          <a:p>
            <a:pPr marL="61722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Merchants contact consumer’s bank</a:t>
            </a:r>
          </a:p>
          <a:p>
            <a:pPr marL="960120" lvl="4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b="1" i="1" dirty="0" smtClean="0"/>
              <a:t>Receives payment for a purchase</a:t>
            </a:r>
          </a:p>
          <a:p>
            <a:pPr marL="960120" lvl="4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b="1" i="1" dirty="0" smtClean="0"/>
              <a:t>Helps prevent fraud </a:t>
            </a:r>
            <a:r>
              <a:rPr lang="en-US" sz="1800" dirty="0" smtClean="0"/>
              <a:t>(confirm valid cash)</a:t>
            </a:r>
          </a:p>
          <a:p>
            <a:pPr marL="960120" lvl="4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 smtClean="0"/>
              <a:t>Resembles process of checking with consumer’s bank to ensure valid credit card and matching name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800045" y="1974394"/>
            <a:ext cx="4826000" cy="4282440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/>
              <a:t>Offline cash storage</a:t>
            </a:r>
          </a:p>
          <a:p>
            <a:pPr marL="708660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Virtual equivalent of money kept in wallet</a:t>
            </a:r>
          </a:p>
          <a:p>
            <a:pPr marL="708660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Customer holds it</a:t>
            </a:r>
          </a:p>
          <a:p>
            <a:pPr marL="708660" lvl="3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No third party involved in transaction</a:t>
            </a:r>
          </a:p>
          <a:p>
            <a:pPr marL="708660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Protection against fraud concern</a:t>
            </a:r>
          </a:p>
          <a:p>
            <a:pPr marL="708660" lvl="3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Hardware or software safeguards needed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7E87542-C795-40E5-82D9-9B0AA2D344D5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Holding Electronic Cash: Online and Offline Cash (cont’d)</a:t>
            </a:r>
          </a:p>
        </p:txBody>
      </p:sp>
      <p:sp>
        <p:nvSpPr>
          <p:cNvPr id="36869" name="Rectangle 9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/>
              <a:t>Double-spending</a:t>
            </a:r>
          </a:p>
          <a:p>
            <a:pPr marL="68580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i="1" dirty="0"/>
              <a:t>Spending electronic cash twice</a:t>
            </a:r>
          </a:p>
          <a:p>
            <a:pPr marL="68580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i="1" dirty="0"/>
              <a:t>Submit same electronic currency to two different </a:t>
            </a:r>
            <a:r>
              <a:rPr lang="en-US" sz="2000" b="1" i="1" dirty="0" smtClean="0"/>
              <a:t>vendors</a:t>
            </a:r>
          </a:p>
          <a:p>
            <a:pPr marL="342900" lvl="3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b="1" i="1" dirty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Main deterrent to double-spending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Threat of detection and prosecution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F37D1C-4AC5-485F-A69B-13C9B4438203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246254" y="1838960"/>
            <a:ext cx="5107546" cy="4282440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Keys to creating tamperproof electronic cash traceable back to origins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Cryptographic algorithms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Two-part lock</a:t>
            </a:r>
          </a:p>
          <a:p>
            <a:pPr marL="1028700" lvl="4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dirty="0"/>
              <a:t>Provides anonymous security</a:t>
            </a:r>
          </a:p>
          <a:p>
            <a:pPr marL="1028700" lvl="4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dirty="0"/>
              <a:t>Signals an attempt to double-spend cash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2438401" y="5461942"/>
            <a:ext cx="6062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smtClean="0">
                <a:latin typeface="Candara" panose="020E0502030303020204" pitchFamily="34" charset="0"/>
              </a:rPr>
              <a:t>Detecting </a:t>
            </a:r>
            <a:r>
              <a:rPr lang="en-US" dirty="0">
                <a:latin typeface="Candara" panose="020E0502030303020204" pitchFamily="34" charset="0"/>
              </a:rPr>
              <a:t>double-spending of electronic cash</a:t>
            </a:r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57" y="547352"/>
            <a:ext cx="7786108" cy="478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5B8C-E429-4AF6-A772-EBFBF3E364F8}" type="datetime1">
              <a:rPr lang="en-US" smtClean="0"/>
              <a:t>5/21/2019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Intended Learning Objectives (ILOs)</a:t>
            </a:r>
          </a:p>
        </p:txBody>
      </p:sp>
      <p:sp>
        <p:nvSpPr>
          <p:cNvPr id="4102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The </a:t>
            </a:r>
            <a:r>
              <a:rPr lang="en-US" sz="2400" b="1" i="1" dirty="0" smtClean="0"/>
              <a:t>basic functions of online payment systems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The </a:t>
            </a:r>
            <a:r>
              <a:rPr lang="en-US" sz="2400" b="1" i="1" dirty="0" smtClean="0"/>
              <a:t>use of payment cards </a:t>
            </a:r>
            <a:r>
              <a:rPr lang="en-US" sz="2400" dirty="0" smtClean="0"/>
              <a:t>in electronic commerce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The history and future of electronic cash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i="1" dirty="0" smtClean="0"/>
              <a:t>How electronic wallets work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The </a:t>
            </a:r>
            <a:r>
              <a:rPr lang="en-US" sz="2400" b="1" i="1" dirty="0" smtClean="0"/>
              <a:t>use of stored-value cards </a:t>
            </a:r>
            <a:r>
              <a:rPr lang="en-US" sz="2400" dirty="0" smtClean="0"/>
              <a:t>in electronic commerce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Internet technologies and the banking industry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8D9-1143-4543-B366-D78FBA4D9B0B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8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Advantages and Disadvantages of Electronic Cash</a:t>
            </a:r>
          </a:p>
        </p:txBody>
      </p:sp>
      <p:sp>
        <p:nvSpPr>
          <p:cNvPr id="41989" name="Rectangle 8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Advantages:</a:t>
            </a:r>
          </a:p>
          <a:p>
            <a:pPr marL="70866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b="1" i="1" dirty="0" smtClean="0"/>
              <a:t>Less costly</a:t>
            </a:r>
            <a:r>
              <a:rPr lang="en-US" sz="2400" dirty="0" smtClean="0"/>
              <a:t>, than other form of transactions </a:t>
            </a:r>
            <a:endParaRPr lang="en-US" sz="2400" dirty="0"/>
          </a:p>
          <a:p>
            <a:pPr marL="70866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b="1" i="1" dirty="0" smtClean="0"/>
              <a:t>No distribution method or human oversight is required</a:t>
            </a:r>
          </a:p>
          <a:p>
            <a:pPr marL="70866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Any additional cost is nearly zero</a:t>
            </a:r>
          </a:p>
          <a:p>
            <a:pPr marL="70866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b="1" i="1" dirty="0" smtClean="0"/>
              <a:t>Does not require any authorization</a:t>
            </a:r>
            <a:r>
              <a:rPr lang="en-US" sz="2400" dirty="0" smtClean="0"/>
              <a:t>, as is  required with credit card transaction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Disadvantages: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b="1" i="1" dirty="0" smtClean="0"/>
              <a:t>No audit trail</a:t>
            </a:r>
            <a:r>
              <a:rPr lang="en-US" sz="2400" dirty="0" smtClean="0"/>
              <a:t>, like physical cash it is </a:t>
            </a:r>
            <a:r>
              <a:rPr lang="en-US" sz="2400" b="1" i="1" dirty="0" smtClean="0"/>
              <a:t>untraceable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b="1" i="1" dirty="0" smtClean="0"/>
              <a:t>Money laundering</a:t>
            </a:r>
            <a:r>
              <a:rPr lang="en-US" sz="2400" dirty="0" smtClean="0"/>
              <a:t>, converting money that obtained illegally into cash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b="1" i="1" dirty="0" smtClean="0"/>
              <a:t>Not popular </a:t>
            </a:r>
            <a:r>
              <a:rPr lang="en-US" sz="2400" dirty="0" smtClean="0"/>
              <a:t>than credit card and physical currency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6B98B40-708D-49B2-9358-3BC034F04E19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Electronic Wallets/Digital Wallet/e-Wallet</a:t>
            </a:r>
          </a:p>
        </p:txBody>
      </p:sp>
      <p:sp>
        <p:nvSpPr>
          <p:cNvPr id="51205" name="Rectangle 8"/>
          <p:cNvSpPr>
            <a:spLocks noGrp="1" noChangeArrowheads="1"/>
          </p:cNvSpPr>
          <p:nvPr>
            <p:ph idx="1"/>
          </p:nvPr>
        </p:nvSpPr>
        <p:spPr>
          <a:xfrm>
            <a:off x="838200" y="1955800"/>
            <a:ext cx="10515600" cy="4400549"/>
          </a:xfrm>
        </p:spPr>
        <p:txBody>
          <a:bodyPr/>
          <a:lstStyle/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Similar as a physical wallet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i="1" dirty="0" smtClean="0"/>
              <a:t>An electronic device or software </a:t>
            </a:r>
            <a:r>
              <a:rPr lang="en-US" sz="2400" i="1" dirty="0" smtClean="0"/>
              <a:t>that holds </a:t>
            </a:r>
            <a:r>
              <a:rPr lang="en-US" sz="2400" i="1" dirty="0"/>
              <a:t>credit card numbers, electronic cash, owner identification, owner contact information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Provides information at electronic commerce site checkout counter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Benefits: 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Consumer enters information once</a:t>
            </a:r>
          </a:p>
          <a:p>
            <a:pPr marL="68580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More efficient shopping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Types</a:t>
            </a:r>
          </a:p>
          <a:p>
            <a:pPr marL="617220" lvl="2" indent="-274320">
              <a:lnSpc>
                <a:spcPct val="100000"/>
              </a:lnSpc>
              <a:spcBef>
                <a:spcPts val="600"/>
              </a:spcBef>
            </a:pPr>
            <a:r>
              <a:rPr lang="en-US" sz="2100" b="1" i="1" dirty="0" smtClean="0"/>
              <a:t>Software-only digital wallets</a:t>
            </a:r>
            <a:r>
              <a:rPr lang="en-US" sz="2100" dirty="0" smtClean="0"/>
              <a:t>, e.g., Yahoo! Wallet</a:t>
            </a:r>
          </a:p>
          <a:p>
            <a:pPr marL="617220" lvl="2" indent="-274320">
              <a:lnSpc>
                <a:spcPct val="100000"/>
              </a:lnSpc>
              <a:spcBef>
                <a:spcPts val="600"/>
              </a:spcBef>
            </a:pPr>
            <a:r>
              <a:rPr lang="en-US" sz="2100" b="1" i="1" dirty="0" smtClean="0"/>
              <a:t>Hardware-based digital wallets</a:t>
            </a:r>
            <a:r>
              <a:rPr lang="en-US" sz="2100" dirty="0" smtClean="0"/>
              <a:t>, NFC-Supported Mobile phone, e.g., </a:t>
            </a:r>
            <a:r>
              <a:rPr lang="en-US" sz="2100" dirty="0" err="1" smtClean="0"/>
              <a:t>Osaifu-Keitai</a:t>
            </a:r>
            <a:r>
              <a:rPr lang="en-US" sz="2100" dirty="0" smtClean="0"/>
              <a:t> in Japan</a:t>
            </a:r>
          </a:p>
          <a:p>
            <a:pPr lvl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18E2-68E1-4DF2-89CF-99AB28851D40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Electronic Wallets (cont’d): Software-based Wallet</a:t>
            </a:r>
          </a:p>
        </p:txBody>
      </p:sp>
      <p:sp>
        <p:nvSpPr>
          <p:cNvPr id="52229" name="Rectangle 8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800100" lvl="1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/>
              <a:t>Server-side electronic wallet</a:t>
            </a:r>
          </a:p>
          <a:p>
            <a:pPr marL="1143000" lvl="3" indent="-4572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Stores customer’s information on remote server of merchant or wallet publisher</a:t>
            </a:r>
          </a:p>
          <a:p>
            <a:pPr marL="1143000" lvl="3" indent="-4572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No download time or installation on user’s computer</a:t>
            </a:r>
          </a:p>
          <a:p>
            <a:pPr marL="1143000" lvl="3" indent="-4572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Weakness: Security breach</a:t>
            </a:r>
          </a:p>
          <a:p>
            <a:pPr marL="1143000" lvl="3" indent="-4572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e.g., Microsoft Windows Live ID, Yahoo! Wallet</a:t>
            </a:r>
          </a:p>
          <a:p>
            <a:pPr marL="800100" lvl="1" indent="-457200">
              <a:lnSpc>
                <a:spcPct val="100000"/>
              </a:lnSpc>
              <a:buFont typeface="+mj-lt"/>
              <a:buAutoNum type="arabicPeriod"/>
            </a:pPr>
            <a:endParaRPr lang="en-US" sz="2000" dirty="0" smtClean="0"/>
          </a:p>
          <a:p>
            <a:pPr marL="800100" lvl="1" indent="-457200">
              <a:lnSpc>
                <a:spcPct val="100000"/>
              </a:lnSpc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800100" lvl="1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en-US" sz="2400" b="1" dirty="0"/>
              <a:t>Client-based digital wallet</a:t>
            </a:r>
          </a:p>
          <a:p>
            <a:pPr marL="1143000" lvl="3" indent="-4572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Stores information on consumer’s computer</a:t>
            </a:r>
          </a:p>
          <a:p>
            <a:pPr marL="1143000" lvl="3" indent="-4572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1" dirty="0"/>
              <a:t>Disadvantages</a:t>
            </a:r>
          </a:p>
          <a:p>
            <a:pPr marL="1485900" lvl="5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50" dirty="0"/>
              <a:t>Must download wallet software onto every computer</a:t>
            </a:r>
          </a:p>
          <a:p>
            <a:pPr marL="1485900" lvl="5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50" dirty="0"/>
              <a:t>Not portable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85A5E19-DDC7-49D4-9984-479346A6DC3A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Stored-Value Cards</a:t>
            </a:r>
          </a:p>
        </p:txBody>
      </p:sp>
      <p:sp>
        <p:nvSpPr>
          <p:cNvPr id="61445" name="Rectangle 8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b="1" dirty="0" smtClean="0"/>
              <a:t>Magnetic Strip Card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b="1" i="1" dirty="0" smtClean="0"/>
              <a:t>Card hold value that can recharges by inserting them into the appropriate machine</a:t>
            </a:r>
            <a:r>
              <a:rPr lang="en-US" sz="2000" dirty="0" smtClean="0"/>
              <a:t>, inserting currency into the machine and withdrawing the card. 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Cannot send or receive information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Cannot increment or decrement the value of cash stored on the card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Processing only be done on a device into which the card is inserted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400" b="1" dirty="0" smtClean="0"/>
              <a:t>Smart Cards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Uses tiny microchip compute processor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Stores more information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Performs calculations and storage operations on card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e.g., </a:t>
            </a:r>
            <a:r>
              <a:rPr lang="en-US" sz="2000" b="1" i="1" dirty="0" smtClean="0"/>
              <a:t>Octopus card</a:t>
            </a:r>
            <a:r>
              <a:rPr lang="en-US" sz="2000" dirty="0" smtClean="0"/>
              <a:t> in Hong Kong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9A42CAE-C79B-410D-93D8-E9CE897E45DD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Internet Technologies and the Banking Industry</a:t>
            </a:r>
          </a:p>
        </p:txBody>
      </p:sp>
      <p:sp>
        <p:nvSpPr>
          <p:cNvPr id="66565" name="Rectangle 8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/>
              <a:t>Check Processing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Disadvantage of paper checks </a:t>
            </a:r>
          </a:p>
          <a:p>
            <a:pPr marL="105156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dirty="0"/>
              <a:t>Cost of transporting </a:t>
            </a:r>
            <a:r>
              <a:rPr lang="en-US" sz="2000" dirty="0"/>
              <a:t>tons of paper checks</a:t>
            </a:r>
          </a:p>
          <a:p>
            <a:pPr marL="105156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/>
              <a:t>Float</a:t>
            </a:r>
            <a:r>
              <a:rPr lang="en-US" sz="2000" dirty="0" smtClean="0"/>
              <a:t>, delay </a:t>
            </a:r>
            <a:r>
              <a:rPr lang="en-US" sz="2000" dirty="0"/>
              <a:t>between the time person writes check and the time check clears person’s </a:t>
            </a:r>
            <a:r>
              <a:rPr lang="en-US" sz="2000" dirty="0" smtClean="0"/>
              <a:t>bank</a:t>
            </a:r>
          </a:p>
          <a:p>
            <a:pPr lvl="2"/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4008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Technologies helping banks reduce float</a:t>
            </a:r>
          </a:p>
          <a:p>
            <a:pPr marL="982980" lvl="4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2004 U.S. law: Check Clearing for the 21st Century Act (</a:t>
            </a:r>
            <a:r>
              <a:rPr lang="en-US" sz="2000" b="1" dirty="0"/>
              <a:t>Check 21</a:t>
            </a:r>
            <a:r>
              <a:rPr lang="en-US" sz="2000" dirty="0"/>
              <a:t>)</a:t>
            </a:r>
          </a:p>
          <a:p>
            <a:pPr marL="982980" lvl="5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Candara" panose="020E0502030303020204" pitchFamily="34" charset="0"/>
              </a:rPr>
              <a:t>Banks eliminate movement of physical checks entirely</a:t>
            </a:r>
          </a:p>
          <a:p>
            <a:pPr marL="982980" lvl="5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i="1" dirty="0">
                <a:latin typeface="Candara" panose="020E0502030303020204" pitchFamily="34" charset="0"/>
              </a:rPr>
              <a:t>Retailer scans customer's check and transmitted instantly through clearing system</a:t>
            </a:r>
          </a:p>
          <a:p>
            <a:pPr marL="982980" lvl="5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Candara" panose="020E0502030303020204" pitchFamily="34" charset="0"/>
              </a:rPr>
              <a:t>Posts almost immediately to both accounts that eliminates transaction float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C2804E5-0AF9-408B-B762-8AA21E51B956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4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82F08A1-B995-4418-AFF2-CF60CAB6A27C}" type="slidenum">
              <a:rPr lang="en-US" sz="1400"/>
              <a:pPr algn="r" eaLnBrk="1" hangingPunct="1"/>
              <a:t>25</a:t>
            </a:fld>
            <a:endParaRPr lang="en-US" sz="1400"/>
          </a:p>
        </p:txBody>
      </p:sp>
      <p:sp>
        <p:nvSpPr>
          <p:cNvPr id="7065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Internet Technologies and the Banking </a:t>
            </a:r>
            <a:r>
              <a:rPr lang="en-US" sz="3600" dirty="0" smtClean="0"/>
              <a:t>Industry (cont’d)</a:t>
            </a:r>
            <a:endParaRPr lang="en-US" sz="3200" dirty="0" smtClean="0"/>
          </a:p>
        </p:txBody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en-US" sz="2400" b="1" dirty="0"/>
              <a:t>Mobile </a:t>
            </a:r>
            <a:r>
              <a:rPr lang="en-US" sz="2400" b="1" dirty="0" smtClean="0"/>
              <a:t>Banking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Banks exploring mobile commerce potential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2009: banks launched sites allowing customers using smart phones to:</a:t>
            </a:r>
          </a:p>
          <a:p>
            <a:pPr marL="105156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Obtain bank balance, view account statement, find a nearby ATM</a:t>
            </a:r>
          </a:p>
          <a:p>
            <a:pPr marL="708660" lvl="3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 smtClean="0"/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/>
              <a:t>Future plans</a:t>
            </a:r>
          </a:p>
          <a:p>
            <a:pPr marL="105156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Offering downloadable applications smart phone users can install </a:t>
            </a:r>
          </a:p>
          <a:p>
            <a:pPr marL="1051560" lvl="4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Use to transact all types of banking business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E9A7-21AA-4A52-A16A-35468033E018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Criminal Activity and Payment Systems: Phishing and Identity Theft</a:t>
            </a:r>
          </a:p>
        </p:txBody>
      </p:sp>
      <p:sp>
        <p:nvSpPr>
          <p:cNvPr id="7168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Online payment systems</a:t>
            </a:r>
          </a:p>
          <a:p>
            <a:pPr marL="617220" lvl="2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Offer criminals and criminal enterprises an attractive arena in which to operate</a:t>
            </a:r>
          </a:p>
          <a:p>
            <a:pPr marL="617220" lvl="3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Average consumers: easy prey</a:t>
            </a:r>
          </a:p>
          <a:p>
            <a:pPr marL="617220" lvl="3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Large amounts of money provide tempting targets</a:t>
            </a:r>
          </a:p>
          <a:p>
            <a:pPr marL="274320" lvl="2" indent="-274320">
              <a:lnSpc>
                <a:spcPct val="100000"/>
              </a:lnSpc>
              <a:spcBef>
                <a:spcPts val="600"/>
              </a:spcBef>
            </a:pPr>
            <a:endParaRPr lang="en-US" sz="2400" dirty="0" smtClean="0"/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Phishing expedition</a:t>
            </a:r>
          </a:p>
          <a:p>
            <a:pPr marL="617220" lvl="3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b="1" i="1" dirty="0" smtClean="0"/>
              <a:t>Technique for committing fraud against online businesses customers</a:t>
            </a:r>
          </a:p>
          <a:p>
            <a:pPr marL="617220" lvl="3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Particular concern to financial institutions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5682-F4B7-4EB5-9854-D600028E9B85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Phishing Attacks</a:t>
            </a:r>
          </a:p>
        </p:txBody>
      </p:sp>
      <p:sp>
        <p:nvSpPr>
          <p:cNvPr id="72707" name="Rectangle 8"/>
          <p:cNvSpPr>
            <a:spLocks noGrp="1" noChangeArrowheads="1"/>
          </p:cNvSpPr>
          <p:nvPr>
            <p:ph idx="1"/>
          </p:nvPr>
        </p:nvSpPr>
        <p:spPr>
          <a:xfrm>
            <a:off x="838200" y="1955800"/>
            <a:ext cx="10515600" cy="4400549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Basic structure</a:t>
            </a:r>
          </a:p>
          <a:p>
            <a:pPr marL="8001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 smtClean="0"/>
              <a:t>Attacker sends e-mail message</a:t>
            </a:r>
          </a:p>
          <a:p>
            <a:pPr marL="1143000" lvl="4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To accounts with potential for an account at targeted Web site</a:t>
            </a:r>
          </a:p>
          <a:p>
            <a:pPr marL="8001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 smtClean="0"/>
              <a:t>E-mail message tells recipient: account compromised</a:t>
            </a:r>
          </a:p>
          <a:p>
            <a:pPr marL="1143000" lvl="4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Recipient must log on to account to correct problem</a:t>
            </a:r>
          </a:p>
          <a:p>
            <a:pPr marL="8001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 smtClean="0"/>
              <a:t>E-mail message includes link</a:t>
            </a:r>
          </a:p>
          <a:p>
            <a:pPr marL="1143000" lvl="4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Appears to be Web site login page </a:t>
            </a:r>
          </a:p>
          <a:p>
            <a:pPr marL="1143000" lvl="4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Actually leads to perpetrator’s Web site disguised to look like the targeted Web site</a:t>
            </a:r>
          </a:p>
          <a:p>
            <a:pPr marL="804672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/>
              <a:t>Recipient enters login name, password</a:t>
            </a:r>
          </a:p>
          <a:p>
            <a:pPr marL="11430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Perpetrator captures</a:t>
            </a:r>
          </a:p>
          <a:p>
            <a:pPr marL="11430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Uses to access recipient’s account</a:t>
            </a:r>
          </a:p>
          <a:p>
            <a:pPr marL="11430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Perpetrator accesses personal information, makes purchases, withdraws funds</a:t>
            </a:r>
          </a:p>
          <a:p>
            <a:pPr marL="1143000" lvl="4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lvl="2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129F-1CFF-4AE3-B5D3-5700656D9CF0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7"/>
          <p:cNvSpPr>
            <a:spLocks noChangeArrowheads="1"/>
          </p:cNvSpPr>
          <p:nvPr/>
        </p:nvSpPr>
        <p:spPr bwMode="auto">
          <a:xfrm>
            <a:off x="3352800" y="5867401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 smtClean="0">
                <a:latin typeface="Candara" panose="020E0502030303020204" pitchFamily="34" charset="0"/>
              </a:rPr>
              <a:t>Phishing </a:t>
            </a:r>
            <a:r>
              <a:rPr lang="en-US" b="1" dirty="0">
                <a:latin typeface="Candara" panose="020E0502030303020204" pitchFamily="34" charset="0"/>
              </a:rPr>
              <a:t>e-mail message</a:t>
            </a:r>
          </a:p>
        </p:txBody>
      </p:sp>
      <p:pic>
        <p:nvPicPr>
          <p:cNvPr id="747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304800"/>
            <a:ext cx="76866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7FFBE9-EC09-4F9E-AD1D-EEDC07DF0C0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7"/>
          <p:cNvSpPr>
            <a:spLocks noChangeArrowheads="1"/>
          </p:cNvSpPr>
          <p:nvPr/>
        </p:nvSpPr>
        <p:spPr bwMode="auto">
          <a:xfrm>
            <a:off x="3276600" y="5791201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 smtClean="0">
                <a:latin typeface="Candara" panose="020E0502030303020204" pitchFamily="34" charset="0"/>
              </a:rPr>
              <a:t>Phishing </a:t>
            </a:r>
            <a:r>
              <a:rPr lang="en-US" b="1" dirty="0">
                <a:latin typeface="Candara" panose="020E0502030303020204" pitchFamily="34" charset="0"/>
              </a:rPr>
              <a:t>e-mail message (</a:t>
            </a:r>
            <a:r>
              <a:rPr lang="en-US" b="1" dirty="0" smtClean="0">
                <a:latin typeface="Candara" panose="020E0502030303020204" pitchFamily="34" charset="0"/>
              </a:rPr>
              <a:t>cont’d)</a:t>
            </a:r>
            <a:endParaRPr lang="en-US" b="1" dirty="0">
              <a:latin typeface="Candara" panose="020E0502030303020204" pitchFamily="34" charset="0"/>
            </a:endParaRPr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85801"/>
            <a:ext cx="783748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7FFBE9-EC09-4F9E-AD1D-EEDC07DF0C0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20675"/>
            <a:ext cx="10515600" cy="915697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Online Payment Basics</a:t>
            </a:r>
          </a:p>
        </p:txBody>
      </p:sp>
      <p:sp>
        <p:nvSpPr>
          <p:cNvPr id="5125" name="Rectangle 8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>
                <a:latin typeface="Candara" panose="020E0502030303020204" pitchFamily="34" charset="0"/>
              </a:rPr>
              <a:t>Online payment systems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ndara" panose="020E0502030303020204" pitchFamily="34" charset="0"/>
              </a:rPr>
              <a:t>Still evolving</a:t>
            </a:r>
          </a:p>
          <a:p>
            <a:pPr marL="68580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ndara" panose="020E0502030303020204" pitchFamily="34" charset="0"/>
              </a:rPr>
              <a:t>Competition for dominance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ndara" panose="020E0502030303020204" pitchFamily="34" charset="0"/>
              </a:rPr>
              <a:t>Cheaper than mailing paper checks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ndara" panose="020E0502030303020204" pitchFamily="34" charset="0"/>
              </a:rPr>
              <a:t>Convenient for customers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ndara" panose="020E0502030303020204" pitchFamily="34" charset="0"/>
              </a:rPr>
              <a:t>Save companies money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US" sz="2000" dirty="0" smtClean="0">
              <a:latin typeface="Candara" panose="020E0502030303020204" pitchFamily="34" charset="0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>
                <a:latin typeface="Candara" panose="020E0502030303020204" pitchFamily="34" charset="0"/>
              </a:rPr>
              <a:t>Costs per bill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ndara" panose="020E0502030303020204" pitchFamily="34" charset="0"/>
              </a:rPr>
              <a:t>Billing by mail: between $1.00 and $1.50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ndara" panose="020E0502030303020204" pitchFamily="34" charset="0"/>
              </a:rPr>
              <a:t>Internet billing and payment costs: 50 cents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ndara" panose="020E0502030303020204" pitchFamily="34" charset="0"/>
              </a:rPr>
              <a:t>Significant environmental impact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5919-A630-4E71-A711-B452F8589411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Phishing Attacks (cont’d)</a:t>
            </a:r>
          </a:p>
        </p:txBody>
      </p:sp>
      <p:sp>
        <p:nvSpPr>
          <p:cNvPr id="7680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Spear phishing</a:t>
            </a:r>
            <a:r>
              <a:rPr lang="en-US" sz="2400" dirty="0" smtClean="0"/>
              <a:t> 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Carefully designed phishing expedition targeting a particular person or organization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Requires considerable research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Increases chance of e-mail being opened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Example: 2008 government stimulus checks</a:t>
            </a:r>
          </a:p>
          <a:p>
            <a:pPr marL="1028700" lvl="4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Phishing e-mails appeared within one week of passage</a:t>
            </a:r>
          </a:p>
          <a:p>
            <a:pPr lvl="2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89F-84E7-4EAB-8F43-D5606DAE5DFD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1"/>
            <a:ext cx="46609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7"/>
          <p:cNvSpPr>
            <a:spLocks noChangeArrowheads="1"/>
          </p:cNvSpPr>
          <p:nvPr/>
        </p:nvSpPr>
        <p:spPr bwMode="auto">
          <a:xfrm>
            <a:off x="7391399" y="5334001"/>
            <a:ext cx="4238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i="1" dirty="0" smtClean="0">
                <a:latin typeface="Candara" panose="020E0502030303020204" pitchFamily="34" charset="0"/>
              </a:rPr>
              <a:t>Phishing </a:t>
            </a:r>
            <a:r>
              <a:rPr lang="en-US" b="1" i="1" dirty="0">
                <a:latin typeface="Candara" panose="020E0502030303020204" pitchFamily="34" charset="0"/>
              </a:rPr>
              <a:t>e-mail with graphics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7FFBE9-EC09-4F9E-AD1D-EEDC07DF0C0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Using Phishing Attacks for Identity Theft</a:t>
            </a:r>
          </a:p>
        </p:txBody>
      </p:sp>
      <p:sp>
        <p:nvSpPr>
          <p:cNvPr id="7987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Organized crime</a:t>
            </a:r>
            <a:r>
              <a:rPr lang="en-US" sz="2400" dirty="0" smtClean="0"/>
              <a:t> (</a:t>
            </a:r>
            <a:r>
              <a:rPr lang="en-US" sz="2400" b="1" dirty="0" smtClean="0"/>
              <a:t>racketeering</a:t>
            </a:r>
            <a:r>
              <a:rPr lang="en-US" sz="2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Unlawful activities conducted by highly organized, disciplined association for profit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Differentiated from less-organized groups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Internet providing new criminal activity opportunities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Generates spam, phishing, identity theft</a:t>
            </a:r>
          </a:p>
          <a:p>
            <a:pPr lvl="2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Identity theft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Criminal act: perpetrator gathers victim’s personal information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Uses information to obtain credit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Perpetrator runs up account charges and disappears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C5D2-BF3E-412A-8A87-4155EA4172D1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2362201" y="5576889"/>
            <a:ext cx="8347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 smtClean="0">
                <a:latin typeface="Candara" panose="020E0502030303020204" pitchFamily="34" charset="0"/>
              </a:rPr>
              <a:t>Types </a:t>
            </a:r>
            <a:r>
              <a:rPr lang="en-US" b="1" dirty="0">
                <a:latin typeface="Candara" panose="020E0502030303020204" pitchFamily="34" charset="0"/>
              </a:rPr>
              <a:t>of personal information most useful to identity thieves</a:t>
            </a:r>
          </a:p>
        </p:txBody>
      </p:sp>
      <p:pic>
        <p:nvPicPr>
          <p:cNvPr id="8090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9" y="966788"/>
            <a:ext cx="6345237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7FFBE9-EC09-4F9E-AD1D-EEDC07DF0C0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Using Phishing Attacks for Identity Theft (cont’d)</a:t>
            </a:r>
          </a:p>
        </p:txBody>
      </p:sp>
      <p:sp>
        <p:nvSpPr>
          <p:cNvPr id="8192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Large criminal organizations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Efficient perpetrators of identity theft</a:t>
            </a:r>
          </a:p>
          <a:p>
            <a:pPr marL="68580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Exploit large amounts of personal information quickly and efficiently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Sell or trade information that is not of immediate use</a:t>
            </a:r>
          </a:p>
          <a:p>
            <a:pPr marL="68580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Other worldwide organized crime entities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Zombie farm</a:t>
            </a:r>
          </a:p>
          <a:p>
            <a:pPr marL="68580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Large number of computers implanted with zombie programs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Pharming attack</a:t>
            </a:r>
          </a:p>
          <a:p>
            <a:pPr marL="68580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Hacker sells right to use zombie farm to organized crime association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5D1A-60A7-4406-913D-7525656A860C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0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Using Phishing Attacks for Identity Theft (cont’d)</a:t>
            </a:r>
          </a:p>
        </p:txBody>
      </p:sp>
      <p:sp>
        <p:nvSpPr>
          <p:cNvPr id="8294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Two elements in phishing</a:t>
            </a:r>
          </a:p>
          <a:p>
            <a:pPr marL="8001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/>
              <a:t>Collectors</a:t>
            </a:r>
            <a:r>
              <a:rPr lang="en-US" sz="2000" dirty="0" smtClean="0"/>
              <a:t>: collect information</a:t>
            </a:r>
          </a:p>
          <a:p>
            <a:pPr marL="8001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/>
              <a:t>Cashers</a:t>
            </a:r>
            <a:r>
              <a:rPr lang="en-US" sz="2000" dirty="0" smtClean="0"/>
              <a:t>: use information </a:t>
            </a:r>
          </a:p>
          <a:p>
            <a:pPr marL="8001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Require different skills</a:t>
            </a:r>
          </a:p>
          <a:p>
            <a:pPr marL="8001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Crime organizations facilitate transactions between collectors and cashers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Increases phishing activity efficiency, volume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Each year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More than a million people fall victim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Financial losses exceed $500 million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1AA8-8D92-4126-BA8B-8A8DB7A2CC1B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Phishing Attack Countermeasures</a:t>
            </a:r>
          </a:p>
        </p:txBody>
      </p:sp>
      <p:sp>
        <p:nvSpPr>
          <p:cNvPr id="8397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Change protocol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Improve e-mail recipients’ ability to identify message source</a:t>
            </a:r>
          </a:p>
          <a:p>
            <a:pPr marL="68580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Reduce phishing attack threat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Educate Web site users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Contract with consulting firms specializing in anti-phishing work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Monitor online chat rooms used by criminals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FA77-A534-45FF-8477-8E74E965284F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853863" y="2672917"/>
            <a:ext cx="2375837" cy="1752018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50" b="1" i="1" spc="22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Please</a:t>
            </a:r>
          </a:p>
          <a:p>
            <a:pPr algn="ctr"/>
            <a:r>
              <a:rPr lang="en-US" sz="4050" b="1" i="1" spc="22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D81995-0271-4F1B-B630-FB48E851B3BC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&amp; Presented by 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2BEE4-8338-4A61-A7E9-511255B5ECC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838650" y="5049182"/>
            <a:ext cx="6821747" cy="4320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Candara" panose="020E0502030303020204" pitchFamily="34" charset="0"/>
              </a:rPr>
              <a:t>Acknowledgement: </a:t>
            </a:r>
            <a:endParaRPr lang="en-US" sz="1200" b="1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“E-business” by Gary Schneider</a:t>
            </a:r>
            <a:endParaRPr lang="en-US" sz="1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8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Candara" panose="020E0502030303020204" pitchFamily="34" charset="0"/>
              </a:rPr>
              <a:t>Online Payment Basics (cont’d)</a:t>
            </a:r>
          </a:p>
        </p:txBody>
      </p:sp>
      <p:sp>
        <p:nvSpPr>
          <p:cNvPr id="6149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746438" y="1800323"/>
            <a:ext cx="8423320" cy="4690629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>
                <a:latin typeface="Candara" panose="020E0502030303020204" pitchFamily="34" charset="0"/>
              </a:rPr>
              <a:t>Four ways to purchase items (traditional and electronic)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ndara" panose="020E0502030303020204" pitchFamily="34" charset="0"/>
              </a:rPr>
              <a:t>Cash, checks, credit cards, debit cards</a:t>
            </a:r>
          </a:p>
          <a:p>
            <a:pPr marL="68580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ndara" panose="020E0502030303020204" pitchFamily="34" charset="0"/>
              </a:rPr>
              <a:t>90% of all United States consumer payments</a:t>
            </a:r>
          </a:p>
          <a:p>
            <a:pPr marL="342900" lvl="3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 smtClean="0">
              <a:latin typeface="Candara" panose="020E0502030303020204" pitchFamily="34" charset="0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>
                <a:latin typeface="Candara" panose="020E0502030303020204" pitchFamily="34" charset="0"/>
              </a:rPr>
              <a:t>Electronic transfer: small but growing segment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ndara" panose="020E0502030303020204" pitchFamily="34" charset="0"/>
              </a:rPr>
              <a:t>Popular example: automated payments</a:t>
            </a:r>
          </a:p>
          <a:p>
            <a:pPr marL="342900" lvl="2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 smtClean="0">
              <a:latin typeface="Candara" panose="020E0502030303020204" pitchFamily="34" charset="0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>
                <a:latin typeface="Candara" panose="020E0502030303020204" pitchFamily="34" charset="0"/>
              </a:rPr>
              <a:t>Credit cards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ndara" panose="020E0502030303020204" pitchFamily="34" charset="0"/>
              </a:rPr>
              <a:t>Worldwide: 90% of online payments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ndara" panose="020E0502030303020204" pitchFamily="34" charset="0"/>
              </a:rPr>
              <a:t>United States: 97% of online payments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ndara" panose="020E0502030303020204" pitchFamily="34" charset="0"/>
              </a:rPr>
              <a:t>Non-card payment alternatives (PayPal) becoming increasingly popular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9C2D88C-2CC2-4898-948D-1CC23BBFF349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013" y="3374264"/>
            <a:ext cx="4528417" cy="215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6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871247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Payment Cards</a:t>
            </a:r>
          </a:p>
        </p:txBody>
      </p:sp>
      <p:sp>
        <p:nvSpPr>
          <p:cNvPr id="11269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latin typeface="Candara" panose="020E0502030303020204" pitchFamily="34" charset="0"/>
              </a:rPr>
              <a:t>Payment card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ndara" panose="020E0502030303020204" pitchFamily="34" charset="0"/>
              </a:rPr>
              <a:t>Describes all types of plastic cards used to make purchases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ndara" panose="020E0502030303020204" pitchFamily="34" charset="0"/>
              </a:rPr>
              <a:t>Categories: credit cards, debit cards, charge cards</a:t>
            </a:r>
          </a:p>
          <a:p>
            <a:pPr marL="342900" lvl="1" indent="0">
              <a:lnSpc>
                <a:spcPct val="90000"/>
              </a:lnSpc>
              <a:buNone/>
            </a:pPr>
            <a:endParaRPr lang="en-US" sz="2400" dirty="0" smtClean="0">
              <a:latin typeface="Candara" panose="020E0502030303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Candara" panose="020E0502030303020204" pitchFamily="34" charset="0"/>
              </a:rPr>
              <a:t>Credit card (Visa, MasterCard)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ndara" panose="020E0502030303020204" pitchFamily="34" charset="0"/>
              </a:rPr>
              <a:t>Spending limit based on user’s credit history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ndara" panose="020E0502030303020204" pitchFamily="34" charset="0"/>
              </a:rPr>
              <a:t>Pay off entire credit card balance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latin typeface="Candara" panose="020E0502030303020204" pitchFamily="34" charset="0"/>
              </a:rPr>
              <a:t>May pay minimum amount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ndara" panose="020E0502030303020204" pitchFamily="34" charset="0"/>
              </a:rPr>
              <a:t>Card issuers charge unpaid balance interest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ndara" panose="020E0502030303020204" pitchFamily="34" charset="0"/>
              </a:rPr>
              <a:t>Widely accepted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ndara" panose="020E0502030303020204" pitchFamily="34" charset="0"/>
              </a:rPr>
              <a:t>Consumer protection: 30-day dispute period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08A2-6EB1-43AB-A3DB-1B71E84587BD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Payment Cards (cont’d)</a:t>
            </a:r>
          </a:p>
        </p:txBody>
      </p:sp>
      <p:sp>
        <p:nvSpPr>
          <p:cNvPr id="12293" name="Rectangle 8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>
                <a:latin typeface="Candara" panose="020E0502030303020204" pitchFamily="34" charset="0"/>
              </a:rPr>
              <a:t>Debit card</a:t>
            </a:r>
            <a:endParaRPr lang="en-US" sz="2400" dirty="0" smtClean="0">
              <a:latin typeface="Candara" panose="020E0502030303020204" pitchFamily="34" charset="0"/>
            </a:endParaRP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ndara" panose="020E0502030303020204" pitchFamily="34" charset="0"/>
              </a:rPr>
              <a:t>Removes sales amount from cardholder’s bank account 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ndara" panose="020E0502030303020204" pitchFamily="34" charset="0"/>
              </a:rPr>
              <a:t>Transfers sales amount to seller’s bank account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ndara" panose="020E0502030303020204" pitchFamily="34" charset="0"/>
              </a:rPr>
              <a:t>Issued by cardholder’s bank</a:t>
            </a:r>
          </a:p>
          <a:p>
            <a:pPr marL="685800" lvl="3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ndara" panose="020E0502030303020204" pitchFamily="34" charset="0"/>
              </a:rPr>
              <a:t>Carries major credit card issuer name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/>
              <a:t>Charge card</a:t>
            </a:r>
            <a:r>
              <a:rPr lang="en-US" sz="2400" dirty="0"/>
              <a:t> (American Express)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No spending limit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Entire amount due at end of billing period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No line of credit or interest charges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Examples: department store, oil company cards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 Retailers may offer their own charge </a:t>
            </a:r>
            <a:r>
              <a:rPr lang="en-US" sz="2000" dirty="0" smtClean="0"/>
              <a:t>cards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Often called </a:t>
            </a:r>
            <a:r>
              <a:rPr lang="en-US" sz="2000" b="1" dirty="0" smtClean="0"/>
              <a:t>store charge cards or store-branded cards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6F117A4-ACDE-4C4B-8A7F-E3F4A286124A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Payment Cards (cont’d)</a:t>
            </a:r>
          </a:p>
        </p:txBody>
      </p:sp>
      <p:sp>
        <p:nvSpPr>
          <p:cNvPr id="14341" name="Rectangle 8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Single-use cards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1" i="1" dirty="0" smtClean="0"/>
              <a:t>Cards with disposable numbers</a:t>
            </a:r>
          </a:p>
          <a:p>
            <a:pPr marL="685800" lvl="3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Addresses concern of giving online vendors payment card numbers</a:t>
            </a:r>
          </a:p>
          <a:p>
            <a:pPr marL="685800" lvl="3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1" i="1" dirty="0" smtClean="0"/>
              <a:t>Valid for one transaction only</a:t>
            </a:r>
          </a:p>
          <a:p>
            <a:pPr marL="685800" lvl="3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Designed to prevent unscrupulous vendor fraud 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Withdrawn from the market</a:t>
            </a:r>
          </a:p>
          <a:p>
            <a:pPr marL="1028700" lvl="4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Problem: required different consumer behavior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74320" indent="-274320"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smtClean="0"/>
              <a:t>Prepaid Cards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Cards that </a:t>
            </a:r>
            <a:r>
              <a:rPr lang="en-US" sz="2000" b="1" i="1" dirty="0" smtClean="0"/>
              <a:t>can be redeemed </a:t>
            </a:r>
            <a:r>
              <a:rPr lang="en-US" sz="2000" dirty="0" smtClean="0"/>
              <a:t>by anyone for future purchases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People who do not want to be tempted to purchase more than they can afford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Often called </a:t>
            </a:r>
            <a:r>
              <a:rPr lang="en-US" sz="2000" b="1" i="1" dirty="0" smtClean="0"/>
              <a:t>‘gift card’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425C918-3DDC-4AE7-A775-189D287A4E08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Payment Cards: Advantages </a:t>
            </a:r>
            <a:r>
              <a:rPr lang="en-US" sz="3600" dirty="0" smtClean="0"/>
              <a:t>Vs. Disadvantages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5365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694922" y="1826260"/>
            <a:ext cx="4927600" cy="4307840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Advantage</a:t>
            </a:r>
            <a:r>
              <a:rPr lang="en-US" sz="2400" dirty="0" smtClean="0"/>
              <a:t> for merchants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1" dirty="0" smtClean="0"/>
              <a:t>Fraud protection</a:t>
            </a:r>
          </a:p>
          <a:p>
            <a:pPr marL="1051560" lvl="4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Can authenticate and authorize purchases using a payment card processing network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Advantage for U.S. consumers</a:t>
            </a:r>
          </a:p>
          <a:p>
            <a:pPr marL="994410" lvl="3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Liability of fraudulent card use: $50</a:t>
            </a:r>
          </a:p>
          <a:p>
            <a:pPr marL="994410" lvl="3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Frequently waived if card stolen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1" dirty="0" smtClean="0"/>
              <a:t>Greatest advantage</a:t>
            </a:r>
          </a:p>
          <a:p>
            <a:pPr marL="105156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b="1" i="1" dirty="0" smtClean="0"/>
              <a:t>Worldwide acceptance</a:t>
            </a:r>
          </a:p>
          <a:p>
            <a:pPr marL="1051560" lvl="4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Currency conversion handled by card issuer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883856" y="1874878"/>
            <a:ext cx="5707130" cy="4282440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/>
              <a:t>Disadvantage </a:t>
            </a:r>
            <a:r>
              <a:rPr lang="en-US" sz="2400" dirty="0"/>
              <a:t>for merchants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1" i="1" dirty="0"/>
              <a:t>Per-transaction fees, monthly processing fees</a:t>
            </a:r>
          </a:p>
          <a:p>
            <a:pPr marL="640080" lvl="3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Viewed as cost of doing business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1" i="1" dirty="0"/>
              <a:t>Goods and services prices: slightly </a:t>
            </a:r>
            <a:r>
              <a:rPr lang="en-US" sz="2000" b="1" i="1" dirty="0" smtClean="0"/>
              <a:t>higher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2000" b="1" i="1" dirty="0" smtClean="0"/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2000" b="1" i="1" dirty="0"/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2000" b="1" i="1" dirty="0"/>
          </a:p>
          <a:p>
            <a:pPr marL="365760" indent="-342900">
              <a:lnSpc>
                <a:spcPct val="100000"/>
              </a:lnSpc>
              <a:spcBef>
                <a:spcPts val="600"/>
              </a:spcBef>
            </a:pPr>
            <a:r>
              <a:rPr lang="en-US" sz="2400" b="1" i="1" dirty="0" smtClean="0"/>
              <a:t>Disadvantage </a:t>
            </a:r>
            <a:r>
              <a:rPr lang="en-US" sz="2400" dirty="0"/>
              <a:t>for consumers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1" i="1" dirty="0"/>
              <a:t>Annual fee</a:t>
            </a:r>
          </a:p>
          <a:p>
            <a:pPr marL="640080" lvl="1" indent="-274320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BA08749-43CB-41CC-8858-32C45D3B9CF5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Payment Acceptance and Processing</a:t>
            </a:r>
          </a:p>
        </p:txBody>
      </p:sp>
      <p:sp>
        <p:nvSpPr>
          <p:cNvPr id="1843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2 general processes:</a:t>
            </a:r>
          </a:p>
          <a:p>
            <a:pPr marL="822960" lvl="2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/>
              <a:t>Acceptance of payment</a:t>
            </a:r>
          </a:p>
          <a:p>
            <a:pPr marL="1097280" lvl="3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Determine that the </a:t>
            </a:r>
            <a:r>
              <a:rPr lang="en-US" sz="2000" b="1" i="1" dirty="0" smtClean="0"/>
              <a:t>card is valid </a:t>
            </a:r>
            <a:r>
              <a:rPr lang="en-US" sz="2000" dirty="0" smtClean="0"/>
              <a:t>and that the </a:t>
            </a:r>
            <a:r>
              <a:rPr lang="en-US" sz="2000" b="1" i="1" dirty="0" smtClean="0"/>
              <a:t>transaction will not exceed </a:t>
            </a:r>
            <a:r>
              <a:rPr lang="en-US" sz="2000" dirty="0" smtClean="0"/>
              <a:t>any credit limit</a:t>
            </a:r>
          </a:p>
          <a:p>
            <a:pPr marL="1097280" lvl="3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sz="2000" dirty="0" smtClean="0"/>
          </a:p>
          <a:p>
            <a:pPr marL="822960" lvl="2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/>
              <a:t>Clearing the transaction</a:t>
            </a:r>
          </a:p>
          <a:p>
            <a:pPr marL="109728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All the steps needed to </a:t>
            </a:r>
            <a:r>
              <a:rPr lang="en-US" sz="2000" b="1" i="1" dirty="0" smtClean="0"/>
              <a:t>move the funds </a:t>
            </a:r>
            <a:r>
              <a:rPr lang="en-US" sz="2000" dirty="0" smtClean="0"/>
              <a:t>from the card holder’s bank account into the merchant’s bank account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CB2D-B317-40D2-B1AF-7D286860A040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1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BC93622-EE9B-4097-B6D3-4480276862B3}" vid="{0B4D4974-A7B8-4EEE-8EA8-B235B6A628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MIS_205_Lecture_6_Online Payment</Template>
  <TotalTime>428</TotalTime>
  <Words>2025</Words>
  <Application>Microsoft Office PowerPoint</Application>
  <PresentationFormat>Widescreen</PresentationFormat>
  <Paragraphs>398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Candara</vt:lpstr>
      <vt:lpstr>Courier New</vt:lpstr>
      <vt:lpstr>Times</vt:lpstr>
      <vt:lpstr>Wingdings</vt:lpstr>
      <vt:lpstr>Theme1</vt:lpstr>
      <vt:lpstr>Lecture 8 (Chapter 11) Online Payment Systems</vt:lpstr>
      <vt:lpstr>Intended Learning Objectives (ILOs)</vt:lpstr>
      <vt:lpstr>Online Payment Basics</vt:lpstr>
      <vt:lpstr>Online Payment Basics (cont’d)</vt:lpstr>
      <vt:lpstr>Payment Cards</vt:lpstr>
      <vt:lpstr>Payment Cards (cont’d)</vt:lpstr>
      <vt:lpstr>Payment Cards (cont’d)</vt:lpstr>
      <vt:lpstr>Payment Cards: Advantages Vs. Disadvantages</vt:lpstr>
      <vt:lpstr>Payment Acceptance and Processing</vt:lpstr>
      <vt:lpstr>Payment Acceptance and Processing (cont’d)</vt:lpstr>
      <vt:lpstr>Payment Acceptance and Processing (cont’d)</vt:lpstr>
      <vt:lpstr>Payment Acceptance and Processing (cont’d)</vt:lpstr>
      <vt:lpstr>Processing Payment Card Transactions</vt:lpstr>
      <vt:lpstr>PowerPoint Presentation</vt:lpstr>
      <vt:lpstr>Micropayments and Small Payments</vt:lpstr>
      <vt:lpstr>Electronic Cash (e-Cash, Digital Cash)</vt:lpstr>
      <vt:lpstr>Holding Electronic Cash: Online and Offline Cash</vt:lpstr>
      <vt:lpstr>Holding Electronic Cash: Online and Offline Cash (cont’d)</vt:lpstr>
      <vt:lpstr>PowerPoint Presentation</vt:lpstr>
      <vt:lpstr>Advantages and Disadvantages of Electronic Cash</vt:lpstr>
      <vt:lpstr>Electronic Wallets/Digital Wallet/e-Wallet</vt:lpstr>
      <vt:lpstr>Electronic Wallets (cont’d): Software-based Wallet</vt:lpstr>
      <vt:lpstr>Stored-Value Cards</vt:lpstr>
      <vt:lpstr>Internet Technologies and the Banking Industry</vt:lpstr>
      <vt:lpstr>Internet Technologies and the Banking Industry (cont’d)</vt:lpstr>
      <vt:lpstr>Criminal Activity and Payment Systems: Phishing and Identity Theft</vt:lpstr>
      <vt:lpstr>Phishing Attacks</vt:lpstr>
      <vt:lpstr>PowerPoint Presentation</vt:lpstr>
      <vt:lpstr>PowerPoint Presentation</vt:lpstr>
      <vt:lpstr>Phishing Attacks (cont’d)</vt:lpstr>
      <vt:lpstr>PowerPoint Presentation</vt:lpstr>
      <vt:lpstr>Using Phishing Attacks for Identity Theft</vt:lpstr>
      <vt:lpstr>PowerPoint Presentation</vt:lpstr>
      <vt:lpstr>Using Phishing Attacks for Identity Theft (cont’d)</vt:lpstr>
      <vt:lpstr>Using Phishing Attacks for Identity Theft (cont’d)</vt:lpstr>
      <vt:lpstr>Phishing Attack Countermeasures</vt:lpstr>
      <vt:lpstr>Question Please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 (Chapter 11) Online Payment Systems</dc:title>
  <dc:creator>mmalam</dc:creator>
  <cp:lastModifiedBy>USER</cp:lastModifiedBy>
  <cp:revision>33</cp:revision>
  <dcterms:created xsi:type="dcterms:W3CDTF">2017-03-22T05:12:39Z</dcterms:created>
  <dcterms:modified xsi:type="dcterms:W3CDTF">2019-05-21T08:35:26Z</dcterms:modified>
</cp:coreProperties>
</file>