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2" r:id="rId1"/>
  </p:sldMasterIdLst>
  <p:notesMasterIdLst>
    <p:notesMasterId r:id="rId33"/>
  </p:notesMasterIdLst>
  <p:sldIdLst>
    <p:sldId id="256" r:id="rId2"/>
    <p:sldId id="260" r:id="rId3"/>
    <p:sldId id="262" r:id="rId4"/>
    <p:sldId id="266" r:id="rId5"/>
    <p:sldId id="267" r:id="rId6"/>
    <p:sldId id="268" r:id="rId7"/>
    <p:sldId id="269" r:id="rId8"/>
    <p:sldId id="271" r:id="rId9"/>
    <p:sldId id="273" r:id="rId10"/>
    <p:sldId id="276" r:id="rId11"/>
    <p:sldId id="277" r:id="rId12"/>
    <p:sldId id="279" r:id="rId13"/>
    <p:sldId id="280" r:id="rId14"/>
    <p:sldId id="281" r:id="rId15"/>
    <p:sldId id="284" r:id="rId16"/>
    <p:sldId id="286" r:id="rId17"/>
    <p:sldId id="287" r:id="rId18"/>
    <p:sldId id="288" r:id="rId19"/>
    <p:sldId id="290" r:id="rId20"/>
    <p:sldId id="292" r:id="rId21"/>
    <p:sldId id="304" r:id="rId22"/>
    <p:sldId id="308" r:id="rId23"/>
    <p:sldId id="315" r:id="rId24"/>
    <p:sldId id="327" r:id="rId25"/>
    <p:sldId id="329" r:id="rId26"/>
    <p:sldId id="332" r:id="rId27"/>
    <p:sldId id="338" r:id="rId28"/>
    <p:sldId id="341" r:id="rId29"/>
    <p:sldId id="344" r:id="rId30"/>
    <p:sldId id="347" r:id="rId31"/>
    <p:sldId id="348" r:id="rId32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4080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960">
          <p15:clr>
            <a:srgbClr val="A4A3A4"/>
          </p15:clr>
        </p15:guide>
        <p15:guide id="7" orient="horz" pos="1706">
          <p15:clr>
            <a:srgbClr val="A4A3A4"/>
          </p15:clr>
        </p15:guide>
        <p15:guide id="8" pos="332">
          <p15:clr>
            <a:srgbClr val="A4A3A4"/>
          </p15:clr>
        </p15:guide>
        <p15:guide id="9" pos="7360">
          <p15:clr>
            <a:srgbClr val="A4A3A4"/>
          </p15:clr>
        </p15:guide>
        <p15:guide id="10" pos="3851">
          <p15:clr>
            <a:srgbClr val="A4A3A4"/>
          </p15:clr>
        </p15:guide>
        <p15:guide id="11" pos="512">
          <p15:clr>
            <a:srgbClr val="A4A3A4"/>
          </p15:clr>
        </p15:guide>
        <p15:guide id="12" pos="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40"/>
        <p:guide orient="horz" pos="4080"/>
        <p:guide orient="horz" pos="3884"/>
        <p:guide orient="horz" pos="2160"/>
        <p:guide orient="horz" pos="480"/>
        <p:guide orient="horz" pos="960"/>
        <p:guide orient="horz" pos="1706"/>
        <p:guide pos="332"/>
        <p:guide pos="7360"/>
        <p:guide pos="3851"/>
        <p:guide pos="512"/>
        <p:guide pos="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55BF-54EA-4EAC-BC53-FE3E9A15A229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BD502-0657-40DC-97C5-0DEE9E884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0F2A94-A62E-4494-B02D-0B330D8682CB}" type="slidenum">
              <a:rPr lang="en-US"/>
              <a:pPr/>
              <a:t>2</a:t>
            </a:fld>
            <a:endParaRPr lang="en-US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B2131F3-50B0-4C1D-B4E4-DE793823553E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5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 by Roy Fielding, </a:t>
            </a:r>
            <a:r>
              <a:rPr lang="en-US" sz="1200" b="1" i="1" dirty="0" smtClean="0"/>
              <a:t>how the Web uses networking architecture to identify and locate Web pages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BD502-0657-40DC-97C5-0DEE9E884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6"/>
            <a:ext cx="9144000" cy="1208088"/>
          </a:xfrm>
          <a:solidFill>
            <a:srgbClr val="009900">
              <a:alpha val="74902"/>
            </a:srgb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05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301" y="3565526"/>
            <a:ext cx="6769100" cy="1044574"/>
          </a:xfrm>
        </p:spPr>
        <p:txBody>
          <a:bodyPr/>
          <a:lstStyle>
            <a:lvl1pPr marL="0" indent="0" algn="ctr">
              <a:buNone/>
              <a:defRPr sz="1800">
                <a:latin typeface="Candara" panose="020E05020303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62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227896F-9D6C-465A-927B-0637171C753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4300" y="6356350"/>
            <a:ext cx="7264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Presentated by Md. Mahbubul Alam,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7300" y="6356350"/>
            <a:ext cx="12065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1BFD9-FDD4-403C-B726-7C48C5053A59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23452-0D3D-44AD-BDA3-9FF0550FBB77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32A3A-E197-4D99-9ECB-9396542A3797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2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84000" cy="457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409700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5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390060" cy="864234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5801"/>
            <a:ext cx="10515600" cy="4221162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6F73AA5-961E-4247-9F9A-578083FB6B47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Presentated by Md. Mahbubul Alam, PhD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2100" y="6356350"/>
            <a:ext cx="9017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C5630404-333F-45B3-9F71-0C011EF25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33500"/>
            <a:ext cx="12192000" cy="365125"/>
          </a:xfrm>
          <a:prstGeom prst="rect">
            <a:avLst/>
          </a:prstGeom>
          <a:solidFill>
            <a:srgbClr val="009900">
              <a:alpha val="74902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5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7650" y="0"/>
            <a:ext cx="0" cy="68580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326560" cy="809625"/>
          </a:xfrm>
        </p:spPr>
        <p:txBody>
          <a:bodyPr>
            <a:normAutofit/>
          </a:bodyPr>
          <a:lstStyle>
            <a:lvl1pPr>
              <a:defRPr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2500" y="1838960"/>
            <a:ext cx="4927600" cy="430784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28244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85C46CA-33CB-4DEE-AFD4-70BCAF994F48}" type="datetime1">
              <a:rPr lang="en-US" smtClean="0"/>
              <a:t>11/27/2019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B0E72-821E-4A3D-B078-BB36F6A33EE2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71B71-028B-47B1-A0B2-DF13C9B2FE0C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1E9F1-459D-434F-8641-5439FEE56AAB}" type="datetime1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0F7F0-DCD8-4D6C-9918-D5E6D0C75BAE}" type="datetime1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2FDDD-B314-4428-8014-4A5AFBC7D6C1}" type="datetime1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1D35D-2D97-49A6-9330-00CE14EC2D65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6486-E8CD-47AB-A2FB-0A3B3F3B5E86}" type="datetime1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Presentated by Md.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0404-333F-45B3-9F71-0C011EF2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ft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800225"/>
            <a:ext cx="9144000" cy="1522523"/>
          </a:xfrm>
        </p:spPr>
        <p:txBody>
          <a:bodyPr>
            <a:normAutofit/>
          </a:bodyPr>
          <a:lstStyle/>
          <a:p>
            <a:r>
              <a:rPr lang="en-US" sz="2400" smtClean="0"/>
              <a:t>Lecture 7</a:t>
            </a:r>
            <a:r>
              <a:rPr lang="en-US" smtClean="0"/>
              <a:t> </a:t>
            </a:r>
            <a:r>
              <a:rPr lang="en-US" sz="1600" dirty="0" smtClean="0"/>
              <a:t>(Chapter 9, G. Schneider)</a:t>
            </a:r>
            <a:br>
              <a:rPr lang="en-US" sz="1600" dirty="0" smtClean="0"/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Hosting and E-Business Software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059" y="4183712"/>
            <a:ext cx="6769100" cy="1044574"/>
          </a:xfrm>
        </p:spPr>
        <p:txBody>
          <a:bodyPr/>
          <a:lstStyle/>
          <a:p>
            <a:r>
              <a:rPr lang="en-US" sz="2400" i="1" dirty="0" err="1" smtClean="0"/>
              <a:t>Md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Mahbubul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Alam</a:t>
            </a:r>
            <a:r>
              <a:rPr lang="en-US" sz="2400" i="1" dirty="0" smtClean="0"/>
              <a:t>, PhD</a:t>
            </a:r>
          </a:p>
          <a:p>
            <a:r>
              <a:rPr lang="en-US" sz="2400" i="1" smtClean="0"/>
              <a:t>Professor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167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11652C-9DE6-4109-8EB2-79CD72EC023E}" type="slidenum">
              <a:rPr lang="en-US"/>
              <a:pPr/>
              <a:t>10</a:t>
            </a:fld>
            <a:endParaRPr lang="en-US"/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42665" y="559558"/>
            <a:ext cx="10515600" cy="76600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Shopping Cart (cont’d)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>
                <a:latin typeface="Candara" panose="020E0502030303020204" pitchFamily="34" charset="0"/>
              </a:rPr>
              <a:t>Web: stateless system 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Unable to remember anything from one transmission or session to another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>
                <a:latin typeface="Candara" panose="020E0502030303020204" pitchFamily="34" charset="0"/>
              </a:rPr>
              <a:t>How does shopping cart </a:t>
            </a:r>
            <a:r>
              <a:rPr lang="en-US" sz="2400" b="1" i="1" dirty="0">
                <a:latin typeface="Candara" panose="020E0502030303020204" pitchFamily="34" charset="0"/>
              </a:rPr>
              <a:t>retrieve information </a:t>
            </a:r>
            <a:r>
              <a:rPr lang="en-US" sz="2400" b="1" i="1" dirty="0" smtClean="0">
                <a:latin typeface="Candara" panose="020E0502030303020204" pitchFamily="34" charset="0"/>
              </a:rPr>
              <a:t>later?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Use cookies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Allows information to be stored explicitly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Allows unique user identification</a:t>
            </a:r>
          </a:p>
          <a:p>
            <a:pPr marL="36576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If browser does not allow cookie storage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Electronic commerce software automatically assigns temporary number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e.g., </a:t>
            </a:r>
            <a:r>
              <a:rPr lang="en-US" sz="2000" b="1" i="1" dirty="0" err="1" smtClean="0">
                <a:latin typeface="Candara" panose="020E0502030303020204" pitchFamily="34" charset="0"/>
              </a:rPr>
              <a:t>ShopSite</a:t>
            </a:r>
            <a:endParaRPr lang="en-US" sz="2000" b="1" i="1" dirty="0" smtClean="0">
              <a:latin typeface="Candara" panose="020E05020303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5CF97-1FF7-4618-B42C-3BF817026AD7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Transaction Processing</a:t>
            </a:r>
          </a:p>
        </p:txBody>
      </p:sp>
      <p:sp>
        <p:nvSpPr>
          <p:cNvPr id="22533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952500" y="1838960"/>
            <a:ext cx="4533900" cy="451739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Transaction processing</a:t>
            </a:r>
            <a:r>
              <a:rPr lang="en-US" sz="2400" dirty="0"/>
              <a:t> </a:t>
            </a:r>
            <a:r>
              <a:rPr lang="en-US" sz="2400" dirty="0" smtClean="0">
                <a:latin typeface="Candara" panose="020E0502030303020204" pitchFamily="34" charset="0"/>
              </a:rPr>
              <a:t>occurs when shopper proceeds to </a:t>
            </a:r>
            <a:r>
              <a:rPr lang="en-US" sz="2400" u="sng" dirty="0" smtClean="0">
                <a:latin typeface="Candara" panose="020E0502030303020204" pitchFamily="34" charset="0"/>
              </a:rPr>
              <a:t>virtual checkout counter by clicking a checkout button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Electronic commerce software performs necessary calculations, e.g., discounts, tax, shipping costs.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Web browser software and seller’s Web server software switch into secure communication 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65481" y="1978925"/>
            <a:ext cx="6002619" cy="34945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C3E5C8-5A4A-4D0A-BBDE-CE1BCC2DFA45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6FE8A5-67F3-454C-BF79-B6718C4F43E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41825" y="5655068"/>
            <a:ext cx="59817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i="1" dirty="0" smtClean="0">
                <a:latin typeface="Candara" panose="020E0502030303020204" pitchFamily="34" charset="0"/>
              </a:rPr>
              <a:t>Fig. Basic </a:t>
            </a:r>
            <a:r>
              <a:rPr lang="en-US" sz="2000" b="1" i="1" dirty="0">
                <a:latin typeface="Candara" panose="020E0502030303020204" pitchFamily="34" charset="0"/>
              </a:rPr>
              <a:t>electronic commerce Web site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678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95222E-E519-4535-889D-DBA01362877B}" type="slidenum">
              <a:rPr lang="en-US"/>
              <a:pPr/>
              <a:t>12</a:t>
            </a:fld>
            <a:endParaRPr lang="en-US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59558"/>
            <a:ext cx="10515600" cy="70968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Transaction Processing (cont’d)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Most companies use </a:t>
            </a:r>
            <a:r>
              <a:rPr lang="en-US" sz="2400" b="1" dirty="0" smtClean="0">
                <a:latin typeface="Candara" panose="020E0502030303020204" pitchFamily="34" charset="0"/>
              </a:rPr>
              <a:t>accounting software package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ndara" panose="020E0502030303020204" pitchFamily="34" charset="0"/>
              </a:rPr>
              <a:t>Records sales and inventory movements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andara" panose="020E0502030303020204" pitchFamily="34" charset="0"/>
              </a:rPr>
              <a:t>Requires integration with accounting software </a:t>
            </a:r>
            <a:r>
              <a:rPr lang="en-US" sz="2000" dirty="0" smtClean="0">
                <a:latin typeface="Candara" panose="020E0502030303020204" pitchFamily="34" charset="0"/>
              </a:rPr>
              <a:t>that runs on other computers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Web sites use software to update tax rates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FedEx and UPS shipping rate software integrates with e-commerce software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Other calculations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Coupons, special promotions, time-sensitive offers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e.g., ‘purchase a round-trip ticket before the end of the month and receive a 50 percent discount’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Large companies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Integration may be complex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3CDD-FEE9-4D61-B3F2-9123CA6AC496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4BC347-98AF-4615-8B67-8F825330816C}" type="slidenum">
              <a:rPr lang="en-US"/>
              <a:pPr/>
              <a:t>13</a:t>
            </a:fld>
            <a:endParaRPr lang="en-US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18615"/>
            <a:ext cx="10515600" cy="64144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Advanced Functions of Electronic Commerce Software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955342" y="2005012"/>
            <a:ext cx="10398457" cy="4351338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Databases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Middleware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Enterprise Application Integration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Integration with ERP Systems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smtClean="0">
                <a:latin typeface="Candara" panose="020E0502030303020204" pitchFamily="34" charset="0"/>
              </a:rPr>
              <a:t>Web Services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16D8-62B7-4EAF-8473-39A65A8E12F0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60660"/>
            <a:ext cx="10390060" cy="8642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Databases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815152"/>
            <a:ext cx="10515600" cy="4541198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Database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Collection of information 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Stored on a computer in a </a:t>
            </a:r>
            <a:r>
              <a:rPr lang="en-US" sz="2000" b="1" i="1" dirty="0" smtClean="0"/>
              <a:t>highly structured way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Business rules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100" dirty="0" smtClean="0"/>
              <a:t>How the company does business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Database manager</a:t>
            </a:r>
            <a:r>
              <a:rPr lang="en-US" sz="2400" dirty="0" smtClean="0"/>
              <a:t> (</a:t>
            </a:r>
            <a:r>
              <a:rPr lang="en-US" sz="2400" b="1" dirty="0" smtClean="0"/>
              <a:t>database management software</a:t>
            </a:r>
            <a:r>
              <a:rPr lang="en-US" sz="2400" dirty="0" smtClean="0"/>
              <a:t>),</a:t>
            </a:r>
            <a:r>
              <a:rPr lang="en-US" sz="2400" dirty="0"/>
              <a:t> </a:t>
            </a:r>
            <a:r>
              <a:rPr lang="en-US" sz="2400" dirty="0" smtClean="0"/>
              <a:t>is a software that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Makes it easy for users to: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Enter, edit, update, retrieve information in the database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 smtClean="0"/>
              <a:t>Examples</a:t>
            </a:r>
            <a:r>
              <a:rPr lang="en-US" sz="2000" dirty="0" smtClean="0"/>
              <a:t>: Microsoft Access, IBM DB2, Microsoft SQL Server, Oracle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ED301F-DD4A-4D20-9237-3ABE85ACE0C4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E66-E178-4D02-BE29-0615BB2BB128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29018" y="518615"/>
            <a:ext cx="10515600" cy="736979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Middleware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Middleware is a software 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takes sales and inventory shipments information from electronic commerce software and transmits to accounting and inventory management software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Companies can write own middleware or purchase customized middleware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Interoperability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Candara" panose="020E0502030303020204" pitchFamily="34" charset="0"/>
              </a:rPr>
              <a:t>Making information systems work together (e.g., </a:t>
            </a:r>
            <a:r>
              <a:rPr lang="en-US" sz="2000" b="1" i="1" dirty="0" smtClean="0">
                <a:latin typeface="Candara" panose="020E0502030303020204" pitchFamily="34" charset="0"/>
              </a:rPr>
              <a:t>integrate electronic commerce software with accounting and inventory management databases or applications</a:t>
            </a:r>
            <a:r>
              <a:rPr lang="en-US" sz="2000" dirty="0" smtClean="0">
                <a:latin typeface="Candara" panose="020E0502030303020204" pitchFamily="34" charset="0"/>
              </a:rPr>
              <a:t>)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Middleware </a:t>
            </a:r>
            <a:r>
              <a:rPr lang="en-US" sz="2000" dirty="0">
                <a:latin typeface="Candara" panose="020E0502030303020204" pitchFamily="34" charset="0"/>
              </a:rPr>
              <a:t>cost </a:t>
            </a:r>
            <a:r>
              <a:rPr lang="en-US" sz="2000" dirty="0" smtClean="0">
                <a:latin typeface="Candara" panose="020E0502030303020204" pitchFamily="34" charset="0"/>
              </a:rPr>
              <a:t>range: $50,000 </a:t>
            </a:r>
            <a:r>
              <a:rPr lang="en-US" sz="2000" dirty="0">
                <a:latin typeface="Candara" panose="020E0502030303020204" pitchFamily="34" charset="0"/>
              </a:rPr>
              <a:t>to several million </a:t>
            </a:r>
            <a:r>
              <a:rPr lang="en-US" sz="2000" dirty="0" smtClean="0">
                <a:latin typeface="Candara" panose="020E0502030303020204" pitchFamily="34" charset="0"/>
              </a:rPr>
              <a:t>dollars </a:t>
            </a:r>
            <a:endParaRPr lang="en-US" sz="2000" dirty="0">
              <a:latin typeface="Candara" panose="020E0502030303020204" pitchFamily="34" charset="0"/>
            </a:endParaRP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Major middleware </a:t>
            </a:r>
            <a:r>
              <a:rPr lang="en-US" sz="2000" dirty="0" smtClean="0">
                <a:latin typeface="Candara" panose="020E0502030303020204" pitchFamily="34" charset="0"/>
              </a:rPr>
              <a:t>vendors: BEA </a:t>
            </a:r>
            <a:r>
              <a:rPr lang="en-US" sz="2000" dirty="0">
                <a:latin typeface="Candara" panose="020E0502030303020204" pitchFamily="34" charset="0"/>
              </a:rPr>
              <a:t>Systems, </a:t>
            </a:r>
            <a:r>
              <a:rPr lang="en-US" sz="2000" dirty="0" err="1">
                <a:latin typeface="Candara" panose="020E0502030303020204" pitchFamily="34" charset="0"/>
              </a:rPr>
              <a:t>Broadvision</a:t>
            </a:r>
            <a:r>
              <a:rPr lang="en-US" sz="2000" dirty="0">
                <a:latin typeface="Candara" panose="020E0502030303020204" pitchFamily="34" charset="0"/>
              </a:rPr>
              <a:t>, Digital River, IBM Tivoli </a:t>
            </a:r>
            <a:r>
              <a:rPr lang="en-US" sz="2000" dirty="0" smtClean="0">
                <a:latin typeface="Candara" panose="020E0502030303020204" pitchFamily="34" charset="0"/>
              </a:rPr>
              <a:t>Systems, </a:t>
            </a:r>
            <a:r>
              <a:rPr lang="en-US" sz="2000" dirty="0" err="1" smtClean="0">
                <a:latin typeface="Candara" panose="020E0502030303020204" pitchFamily="34" charset="0"/>
              </a:rPr>
              <a:t>Informatica</a:t>
            </a:r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75E5F8-7280-4F4C-A515-A06EB408DD4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3FA4-746A-4727-A608-0AB628ACE2BC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777F50-3AA7-4F4C-BB6E-862D7538EFCC}" type="slidenum">
              <a:rPr lang="en-US"/>
              <a:pPr/>
              <a:t>16</a:t>
            </a:fld>
            <a:endParaRPr lang="en-US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876821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Enterprise Application Integration</a:t>
            </a:r>
          </a:p>
        </p:txBody>
      </p:sp>
      <p:sp>
        <p:nvSpPr>
          <p:cNvPr id="3174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721454" cy="4530725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Application program</a:t>
            </a:r>
            <a:r>
              <a:rPr lang="en-US" sz="2400" dirty="0" smtClean="0">
                <a:latin typeface="Candara" panose="020E0502030303020204" pitchFamily="34" charset="0"/>
              </a:rPr>
              <a:t> (</a:t>
            </a:r>
            <a:r>
              <a:rPr lang="en-US" sz="2400" b="1" dirty="0" smtClean="0">
                <a:latin typeface="Candara" panose="020E0502030303020204" pitchFamily="34" charset="0"/>
              </a:rPr>
              <a:t>application software</a:t>
            </a:r>
            <a:r>
              <a:rPr lang="en-US" sz="2400" dirty="0" smtClean="0">
                <a:latin typeface="Candara" panose="020E0502030303020204" pitchFamily="34" charset="0"/>
              </a:rPr>
              <a:t>, </a:t>
            </a:r>
            <a:r>
              <a:rPr lang="en-US" sz="2400" b="1" dirty="0" smtClean="0">
                <a:latin typeface="Candara" panose="020E0502030303020204" pitchFamily="34" charset="0"/>
              </a:rPr>
              <a:t>application</a:t>
            </a:r>
            <a:r>
              <a:rPr lang="en-US" sz="2400" dirty="0" smtClean="0">
                <a:latin typeface="Candara" panose="020E0502030303020204" pitchFamily="34" charset="0"/>
              </a:rPr>
              <a:t>)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Candara" panose="020E0502030303020204" pitchFamily="34" charset="0"/>
              </a:rPr>
              <a:t>A program that </a:t>
            </a:r>
            <a:r>
              <a:rPr lang="en-US" sz="2100" b="1" i="1" dirty="0" smtClean="0">
                <a:latin typeface="Candara" panose="020E0502030303020204" pitchFamily="34" charset="0"/>
              </a:rPr>
              <a:t>performs specific function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Candara" panose="020E0502030303020204" pitchFamily="34" charset="0"/>
              </a:rPr>
              <a:t>e.g., creating invoices, calculating payroll, processing payments</a:t>
            </a:r>
          </a:p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1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Application server</a:t>
            </a:r>
            <a:r>
              <a:rPr lang="en-US" sz="2400" dirty="0" smtClean="0">
                <a:latin typeface="Candara" panose="020E0502030303020204" pitchFamily="34" charset="0"/>
              </a:rPr>
              <a:t>, a computer that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Candara" panose="020E0502030303020204" pitchFamily="34" charset="0"/>
              </a:rPr>
              <a:t>Takes request messages received by the Web server</a:t>
            </a:r>
          </a:p>
          <a:p>
            <a:pPr marL="8001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ndara" panose="020E0502030303020204" pitchFamily="34" charset="0"/>
              </a:rPr>
              <a:t>Runs application program that performs action based on request message’s contents</a:t>
            </a:r>
          </a:p>
          <a:p>
            <a:pPr marL="800100" lvl="3" indent="-4572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Candara" panose="020E0502030303020204" pitchFamily="34" charset="0"/>
              </a:rPr>
              <a:t>Actions determined by business logic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Business logic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>
                <a:latin typeface="Candara" panose="020E0502030303020204" pitchFamily="34" charset="0"/>
              </a:rPr>
              <a:t>Rules used in the business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55CE-F608-4B07-A079-EFD6348768E9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5CB784-2D57-4D89-BBFA-0F55C9259560}" type="slidenum">
              <a:rPr lang="en-US"/>
              <a:pPr/>
              <a:t>17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Enterprise Application Integration (cont’d)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55800"/>
            <a:ext cx="10515600" cy="4400549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Application integration</a:t>
            </a:r>
            <a:r>
              <a:rPr lang="en-US" sz="2400" dirty="0" smtClean="0"/>
              <a:t> (</a:t>
            </a:r>
            <a:r>
              <a:rPr lang="en-US" sz="2400" b="1" dirty="0" smtClean="0"/>
              <a:t>enterprise application integration</a:t>
            </a:r>
            <a:r>
              <a:rPr lang="en-US" sz="2400" dirty="0" smtClean="0"/>
              <a:t>)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Creation of links among scattered applications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Interconnects organization’s business logic</a:t>
            </a:r>
            <a:endParaRPr lang="en-US" sz="2400" dirty="0" smtClean="0"/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Accomplished by programs transferring information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From one application to another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 smtClean="0"/>
              <a:t>Transferring information from order entry systems in several different divisions to a single accounts receivable </a:t>
            </a:r>
          </a:p>
          <a:p>
            <a:pPr marL="1028700" lvl="4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000" b="1" i="1" dirty="0" smtClean="0"/>
              <a:t>Sales system that integrates all enterprise-wide sales activity</a:t>
            </a:r>
            <a:endParaRPr lang="en-US" sz="2400" b="1" i="1" dirty="0" smtClean="0"/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Various program data formats differ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Must </a:t>
            </a:r>
            <a:r>
              <a:rPr lang="en-US" sz="2200" b="1" i="1" dirty="0" smtClean="0"/>
              <a:t>edit</a:t>
            </a:r>
            <a:r>
              <a:rPr lang="en-US" sz="2200" dirty="0" smtClean="0"/>
              <a:t> and </a:t>
            </a:r>
            <a:r>
              <a:rPr lang="en-US" sz="2200" b="1" i="1" dirty="0" smtClean="0"/>
              <a:t>reformat</a:t>
            </a:r>
            <a:r>
              <a:rPr lang="en-US" sz="2200" dirty="0" smtClean="0"/>
              <a:t> data before transferring it </a:t>
            </a:r>
          </a:p>
          <a:p>
            <a:pPr marL="617220" lvl="3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i="1" dirty="0" smtClean="0"/>
              <a:t>Increasingly using XML data feeds to move data from one application to another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A17D-1555-4F93-BE5F-F470E4CC588C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Enterprise Application Integration (cont’d)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51896" y="2386433"/>
            <a:ext cx="5440289" cy="3922025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Page-based application systems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Return pages generated by scripts containing rules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Present data on Web page with the business logic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/>
              <a:t>Hard to revise </a:t>
            </a:r>
            <a:r>
              <a:rPr lang="en-US" sz="2000" dirty="0" smtClean="0"/>
              <a:t>once the system reach a higher level of complexity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Examples </a:t>
            </a:r>
            <a:r>
              <a:rPr lang="en-US" sz="2000" dirty="0" smtClean="0"/>
              <a:t>for small, midsized Web sites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Adobe ColdFusion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JavaServer</a:t>
            </a:r>
            <a:r>
              <a:rPr lang="en-US" sz="1800" dirty="0" smtClean="0"/>
              <a:t> Pages (JSP)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Microsoft Active Server Pages (ASP)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Hypertext Preprocessor (PHP)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167689" y="2286767"/>
            <a:ext cx="6443003" cy="3974104"/>
          </a:xfrm>
        </p:spPr>
        <p:txBody>
          <a:bodyPr/>
          <a:lstStyle/>
          <a:p>
            <a:pPr marL="64008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Component-based application system</a:t>
            </a: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Separates presentation logic from business logic</a:t>
            </a: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/>
              <a:t>Preferred by larger businesses</a:t>
            </a: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Logic component created and maintained separately</a:t>
            </a:r>
          </a:p>
          <a:p>
            <a:pPr marL="99441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Updating, changing system elements much easier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Common Web component-based systems</a:t>
            </a:r>
          </a:p>
          <a:p>
            <a:pPr marL="1337310" lvl="4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Enterprise JavaBeans (EJBs)</a:t>
            </a:r>
          </a:p>
          <a:p>
            <a:pPr marL="1337310" lvl="4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Microsoft Component Object Model (COM)</a:t>
            </a:r>
          </a:p>
          <a:p>
            <a:pPr marL="1337310" lvl="4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Common Object Request Broker Architecture (CORBA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956701-9173-4D1B-84F0-3890B39DD16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7DC72C-D801-4319-AAC8-60EC668F1718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1896" y="1846553"/>
            <a:ext cx="10034300" cy="5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Types of application servers: </a:t>
            </a:r>
            <a:r>
              <a:rPr lang="en-US" sz="2000" dirty="0" smtClean="0"/>
              <a:t>Page-based and component-based systems</a:t>
            </a:r>
          </a:p>
        </p:txBody>
      </p:sp>
    </p:spTree>
    <p:extLst>
      <p:ext uri="{BB962C8B-B14F-4D97-AF65-F5344CB8AC3E}">
        <p14:creationId xmlns:p14="http://schemas.microsoft.com/office/powerpoint/2010/main" val="29355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Integration with ERP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52499" y="1838960"/>
            <a:ext cx="5476435" cy="4307840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Enterprise resource planning</a:t>
            </a:r>
            <a:r>
              <a:rPr lang="en-US" sz="2200" dirty="0" smtClean="0"/>
              <a:t> (</a:t>
            </a:r>
            <a:r>
              <a:rPr lang="en-US" sz="2200" b="1" dirty="0" smtClean="0"/>
              <a:t>ERP</a:t>
            </a:r>
            <a:r>
              <a:rPr lang="en-US" sz="2200" dirty="0" smtClean="0"/>
              <a:t>) software packages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Business systems integrating all facets of a business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Accounting, logistics, manufacturing, marketing, planning, project management, treasury functions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Two major ERP vendors: Oracle and SAP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ERP software installation costs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200" b="1" dirty="0" smtClean="0"/>
              <a:t>Between $2 million and $25 million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B2018E-EE58-440E-A52A-173A3090C25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DC4D81-76E5-4A43-9441-3ACD499F6B44}" type="slidenum">
              <a:rPr lang="en-US"/>
              <a:pPr/>
              <a:t>19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38961"/>
            <a:ext cx="4826000" cy="45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1284EA-4EE6-4341-920E-CB0E6FADD3E8}" type="slidenum">
              <a:rPr lang="en-US"/>
              <a:pPr/>
              <a:t>2</a:t>
            </a:fld>
            <a:endParaRPr lang="en-US"/>
          </a:p>
        </p:txBody>
      </p:sp>
      <p:sp>
        <p:nvSpPr>
          <p:cNvPr id="5124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5D2EBE-C0C0-4E9C-BA41-640975061A8E}" type="slidenum">
              <a:rPr lang="en-US" sz="14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Learning Objectives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Find and evaluate </a:t>
            </a:r>
            <a:r>
              <a:rPr lang="en-US" sz="2800" i="1" dirty="0" smtClean="0"/>
              <a:t>web-hosting services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/>
              <a:t>Basic and advanced functions </a:t>
            </a:r>
            <a:r>
              <a:rPr lang="en-US" sz="2800" dirty="0" smtClean="0"/>
              <a:t>of electronic commerce software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u="sng" dirty="0" smtClean="0"/>
              <a:t>How the size of a business affects </a:t>
            </a:r>
            <a:r>
              <a:rPr lang="en-US" sz="2800" dirty="0" smtClean="0"/>
              <a:t>its choice of electronic commerce software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Electronic commerce software for small, midsize and large businesses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CDA3-0010-4B88-8F90-B1BC200BC770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DF45BE-B247-4DB0-ADA1-854EECA4459E}" type="slidenum">
              <a:rPr lang="en-US"/>
              <a:pPr/>
              <a:t>20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Web Services: What?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55800"/>
            <a:ext cx="10515600" cy="4400549"/>
          </a:xfrm>
        </p:spPr>
        <p:txBody>
          <a:bodyPr/>
          <a:lstStyle/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Internet</a:t>
            </a:r>
            <a:r>
              <a:rPr lang="en-US" sz="2400" dirty="0" smtClean="0"/>
              <a:t> is used to connect specific software applications at one organization directly to software applications at other organizations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Software systems </a:t>
            </a:r>
            <a:r>
              <a:rPr lang="en-US" sz="2400" b="1" i="1" dirty="0" smtClean="0"/>
              <a:t>supporting interoperable </a:t>
            </a:r>
            <a:r>
              <a:rPr lang="en-US" sz="2400" dirty="0" smtClean="0"/>
              <a:t>machine-to-machine interaction over a network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Set of software and technologies </a:t>
            </a:r>
            <a:r>
              <a:rPr lang="en-US" sz="2400" dirty="0" smtClean="0"/>
              <a:t>allowing computers to use the Web to </a:t>
            </a:r>
            <a:r>
              <a:rPr lang="en-US" sz="2400" b="1" i="1" dirty="0" smtClean="0"/>
              <a:t>interact with each other directly without humans </a:t>
            </a:r>
            <a:r>
              <a:rPr lang="en-US" sz="2400" dirty="0" smtClean="0"/>
              <a:t>directing the specific interactions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Application program interface</a:t>
            </a:r>
            <a:r>
              <a:rPr lang="en-US" sz="2400" dirty="0" smtClean="0"/>
              <a:t> (</a:t>
            </a:r>
            <a:r>
              <a:rPr lang="en-US" sz="2400" b="1" dirty="0" smtClean="0"/>
              <a:t>API</a:t>
            </a:r>
            <a:r>
              <a:rPr lang="en-US" sz="2400" dirty="0" smtClean="0"/>
              <a:t>): </a:t>
            </a:r>
            <a:r>
              <a:rPr lang="en-US" sz="2100" b="1" dirty="0" smtClean="0">
                <a:solidFill>
                  <a:srgbClr val="7030A0"/>
                </a:solidFill>
              </a:rPr>
              <a:t>programs interconnect with each other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Web Service Specifications: </a:t>
            </a:r>
          </a:p>
          <a:p>
            <a:pPr marL="6172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SOAP (Simple Object Access Protocol)</a:t>
            </a:r>
          </a:p>
          <a:p>
            <a:pPr marL="6172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b="1" i="1" dirty="0" smtClean="0"/>
              <a:t>REST and RESTful (</a:t>
            </a:r>
            <a:r>
              <a:rPr lang="en-US" b="1" dirty="0"/>
              <a:t>Representational State Transfer</a:t>
            </a:r>
            <a:r>
              <a:rPr lang="en-US" dirty="0"/>
              <a:t> </a:t>
            </a:r>
            <a:r>
              <a:rPr lang="en-US" b="1" i="1" dirty="0" smtClean="0"/>
              <a:t>)</a:t>
            </a:r>
          </a:p>
          <a:p>
            <a:pPr marL="617220" lvl="1" indent="-274320">
              <a:lnSpc>
                <a:spcPct val="100000"/>
              </a:lnSpc>
              <a:spcBef>
                <a:spcPts val="600"/>
              </a:spcBef>
            </a:pPr>
            <a:endParaRPr lang="en-US" b="1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5F20-B4D2-4265-8C97-167E410FDED6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Electronic Commerce Software for Small and Midsize Companies</a:t>
            </a:r>
          </a:p>
        </p:txBody>
      </p:sp>
      <p:sp>
        <p:nvSpPr>
          <p:cNvPr id="50181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952499" y="1838960"/>
            <a:ext cx="5612073" cy="43078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 smtClean="0">
                <a:latin typeface="Candara" panose="020E0502030303020204" pitchFamily="34" charset="0"/>
              </a:rPr>
              <a:t>Basic Commerce Service Providers (CSPs)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Candara" panose="020E0502030303020204" pitchFamily="34" charset="0"/>
              </a:rPr>
              <a:t>free </a:t>
            </a:r>
            <a:r>
              <a:rPr lang="en-US" sz="2000" i="1" dirty="0">
                <a:latin typeface="Candara" panose="020E0502030303020204" pitchFamily="34" charset="0"/>
              </a:rPr>
              <a:t>or low-cost </a:t>
            </a:r>
            <a:r>
              <a:rPr lang="en-US" sz="2000" dirty="0">
                <a:latin typeface="Candara" panose="020E0502030303020204" pitchFamily="34" charset="0"/>
              </a:rPr>
              <a:t>e-commerce software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Cost</a:t>
            </a:r>
            <a:r>
              <a:rPr lang="en-US" sz="2000" dirty="0">
                <a:latin typeface="Candara" panose="020E0502030303020204" pitchFamily="34" charset="0"/>
              </a:rPr>
              <a:t>: less than </a:t>
            </a:r>
            <a:r>
              <a:rPr lang="en-US" sz="2000" b="1" i="1" dirty="0">
                <a:latin typeface="Candara" panose="020E0502030303020204" pitchFamily="34" charset="0"/>
              </a:rPr>
              <a:t>$20 per month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Software built into CSP’s site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Selling </a:t>
            </a:r>
            <a:r>
              <a:rPr lang="en-US" sz="2000" dirty="0">
                <a:latin typeface="Candara" panose="020E0502030303020204" pitchFamily="34" charset="0"/>
              </a:rPr>
              <a:t>few items (no more than 50)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Candara" panose="020E0502030303020204" pitchFamily="34" charset="0"/>
              </a:rPr>
              <a:t>Incurring relatively low transaction volumes (</a:t>
            </a:r>
            <a:r>
              <a:rPr lang="en-US" sz="2000" b="1" i="1" dirty="0">
                <a:latin typeface="Candara" panose="020E0502030303020204" pitchFamily="34" charset="0"/>
              </a:rPr>
              <a:t>fewer than 20 transactions per day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e.g., </a:t>
            </a:r>
            <a:r>
              <a:rPr lang="en-US" sz="2000" dirty="0" err="1" smtClean="0">
                <a:latin typeface="Candara" panose="020E0502030303020204" pitchFamily="34" charset="0"/>
              </a:rPr>
              <a:t>ValueWeb</a:t>
            </a:r>
            <a:r>
              <a:rPr lang="en-US" sz="2000" dirty="0">
                <a:latin typeface="Candara" panose="020E0502030303020204" pitchFamily="34" charset="0"/>
              </a:rPr>
              <a:t>, ProHosting.com, 1&amp;1 Internet, Yahoo!</a:t>
            </a:r>
          </a:p>
          <a:p>
            <a:endParaRPr lang="en-US" sz="2400" dirty="0" smtClean="0">
              <a:latin typeface="Candara" panose="020E05020303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05CCF1-CFCF-4C09-887A-8578E8D0FF87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12F54-AD5F-4E3F-89D9-6419A2734246}" type="slidenum">
              <a:rPr lang="en-US"/>
              <a:pPr/>
              <a:t>21</a:t>
            </a:fld>
            <a:endParaRPr lang="en-US"/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5" y="1838325"/>
            <a:ext cx="4824643" cy="47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Electronic Commerce Software for Small and Midsize </a:t>
            </a:r>
            <a:r>
              <a:rPr lang="en-US" sz="3600" dirty="0" smtClean="0"/>
              <a:t>Companies (cont’d)</a:t>
            </a:r>
            <a:endParaRPr lang="en-US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934" y="2012950"/>
            <a:ext cx="10563367" cy="4525962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400" b="1" i="1" dirty="0"/>
              <a:t>Mall-style Commerce Service </a:t>
            </a:r>
            <a:r>
              <a:rPr lang="en-US" sz="2400" b="1" i="1" dirty="0" smtClean="0"/>
              <a:t>Providers</a:t>
            </a:r>
            <a:endParaRPr lang="en-US" sz="2400" dirty="0" smtClean="0"/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Online store design tools and storefront templates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Easy-to-use interface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Web page-generation capabilities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Page maintenance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Shopping cart software capabilities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Payment processing services </a:t>
            </a:r>
            <a:endParaRPr lang="en-US" sz="2000" dirty="0" smtClean="0"/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Data mining capabilities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e.g., eBay (cost </a:t>
            </a:r>
            <a:r>
              <a:rPr lang="en-US" sz="2000" dirty="0"/>
              <a:t>less than $20 per </a:t>
            </a:r>
            <a:r>
              <a:rPr lang="en-US" sz="2000" dirty="0" smtClean="0"/>
              <a:t>month), Amazon.com (transaction fee plus percentage of the selling price)</a:t>
            </a:r>
            <a:endParaRPr lang="en-US" sz="2000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6CB042-D938-444B-A252-1D10ADBC7487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97FD-4FA5-456B-B2AE-8630FA2201AE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A92D6-DF56-4DB5-8ED0-E01727C14053}" type="slidenum">
              <a:rPr lang="en-US"/>
              <a:pPr/>
              <a:t>23</a:t>
            </a:fld>
            <a:endParaRPr lang="en-US"/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55093" y="365126"/>
            <a:ext cx="10698707" cy="94506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Electronic Commerce Software for Midsize to Large Businesses</a:t>
            </a:r>
          </a:p>
        </p:txBody>
      </p:sp>
      <p:sp>
        <p:nvSpPr>
          <p:cNvPr id="6144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97039"/>
            <a:ext cx="10515600" cy="4279924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>
                <a:latin typeface="Candara" panose="020E0502030303020204" pitchFamily="34" charset="0"/>
              </a:rPr>
              <a:t>Web Site Development Tools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After Web site creation programmers can add purchased software elements, such as shopping cart and content management software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Create the middleware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More expensive than using a CSP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$2000 to $50,000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Three midrange electronic commerce systems</a:t>
            </a: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err="1" smtClean="0">
                <a:latin typeface="Candara" panose="020E0502030303020204" pitchFamily="34" charset="0"/>
              </a:rPr>
              <a:t>Intershop</a:t>
            </a:r>
            <a:r>
              <a:rPr lang="en-US" sz="2000" b="1" i="1" dirty="0" smtClean="0">
                <a:latin typeface="Candara" panose="020E0502030303020204" pitchFamily="34" charset="0"/>
              </a:rPr>
              <a:t> </a:t>
            </a:r>
            <a:r>
              <a:rPr lang="en-US" sz="2000" b="1" i="1" dirty="0" err="1">
                <a:latin typeface="Candara" panose="020E0502030303020204" pitchFamily="34" charset="0"/>
              </a:rPr>
              <a:t>Enfinity</a:t>
            </a:r>
            <a:endParaRPr lang="en-US" sz="2000" b="1" i="1" dirty="0">
              <a:latin typeface="Candara" panose="020E0502030303020204" pitchFamily="34" charset="0"/>
            </a:endParaRP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err="1">
                <a:latin typeface="Candara" panose="020E0502030303020204" pitchFamily="34" charset="0"/>
              </a:rPr>
              <a:t>WebSphere</a:t>
            </a:r>
            <a:r>
              <a:rPr lang="en-US" sz="2000" b="1" i="1" dirty="0">
                <a:latin typeface="Candara" panose="020E0502030303020204" pitchFamily="34" charset="0"/>
              </a:rPr>
              <a:t> Commerce Suite by IBM</a:t>
            </a:r>
          </a:p>
          <a:p>
            <a:pPr marL="70866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>
                <a:latin typeface="Candara" panose="020E0502030303020204" pitchFamily="34" charset="0"/>
              </a:rPr>
              <a:t>Commerce Server by Microsoft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endParaRPr lang="en-US" sz="2400" dirty="0" smtClean="0">
              <a:latin typeface="Candara" panose="020E0502030303020204" pitchFamily="34" charset="0"/>
            </a:endParaRP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0268-CF31-4D01-AA4E-69659466EB2E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Electronic Commerce Software for Large Businesses</a:t>
            </a:r>
          </a:p>
        </p:txBody>
      </p:sp>
      <p:sp>
        <p:nvSpPr>
          <p:cNvPr id="73731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838200" y="1838960"/>
            <a:ext cx="5917442" cy="4517390"/>
          </a:xfrm>
        </p:spPr>
        <p:txBody>
          <a:bodyPr/>
          <a:lstStyle/>
          <a:p>
            <a:r>
              <a:rPr lang="en-US" sz="2400" b="1" dirty="0" smtClean="0">
                <a:latin typeface="Candara" panose="020E0502030303020204" pitchFamily="34" charset="0"/>
              </a:rPr>
              <a:t>Enterprise-class software</a:t>
            </a:r>
          </a:p>
          <a:p>
            <a:pPr lvl="1"/>
            <a:r>
              <a:rPr lang="en-US" sz="2000" dirty="0" smtClean="0">
                <a:latin typeface="Candara" panose="020E0502030303020204" pitchFamily="34" charset="0"/>
              </a:rPr>
              <a:t>Commerce software for large-scale systems</a:t>
            </a:r>
          </a:p>
          <a:p>
            <a:r>
              <a:rPr lang="en-US" sz="2400" b="1" dirty="0" smtClean="0">
                <a:latin typeface="Candara" panose="020E0502030303020204" pitchFamily="34" charset="0"/>
              </a:rPr>
              <a:t>Enterprise</a:t>
            </a:r>
          </a:p>
          <a:p>
            <a:pPr lvl="1"/>
            <a:r>
              <a:rPr lang="en-US" sz="2000" dirty="0" smtClean="0">
                <a:latin typeface="Candara" panose="020E0502030303020204" pitchFamily="34" charset="0"/>
              </a:rPr>
              <a:t>Describes system serving multiple locations of one company</a:t>
            </a:r>
          </a:p>
          <a:p>
            <a:pPr lvl="1"/>
            <a:r>
              <a:rPr lang="en-US" sz="2000" dirty="0" smtClean="0">
                <a:latin typeface="Candara" panose="020E0502030303020204" pitchFamily="34" charset="0"/>
              </a:rPr>
              <a:t>Encompasses all areas of the business or enterprise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Software provides tools for B2B and B2C commerce</a:t>
            </a:r>
          </a:p>
          <a:p>
            <a:r>
              <a:rPr lang="en-US" sz="2400" dirty="0"/>
              <a:t>Interacts with wide variety of existing systems</a:t>
            </a:r>
          </a:p>
          <a:p>
            <a:pPr lvl="1"/>
            <a:r>
              <a:rPr lang="en-US" sz="2000" dirty="0"/>
              <a:t>Database, accounting, ERP</a:t>
            </a:r>
          </a:p>
          <a:p>
            <a:pPr lvl="1"/>
            <a:r>
              <a:rPr lang="en-US" sz="2000" dirty="0" smtClean="0"/>
              <a:t>Costs: $100,000 to $10 million</a:t>
            </a:r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527800" y="1838960"/>
            <a:ext cx="4826000" cy="4517390"/>
          </a:xfrm>
        </p:spPr>
        <p:txBody>
          <a:bodyPr/>
          <a:lstStyle/>
          <a:p>
            <a:r>
              <a:rPr lang="en-US" sz="2400" dirty="0" smtClean="0"/>
              <a:t>Requirements</a:t>
            </a:r>
          </a:p>
          <a:p>
            <a:pPr lvl="1"/>
            <a:r>
              <a:rPr lang="en-US" sz="2000" dirty="0" smtClean="0"/>
              <a:t>Several </a:t>
            </a:r>
            <a:r>
              <a:rPr lang="en-US" sz="2000" dirty="0"/>
              <a:t>dedicated computers, Web server system, </a:t>
            </a:r>
            <a:r>
              <a:rPr lang="en-US" sz="2000" dirty="0" smtClean="0"/>
              <a:t>firewalls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Enterprise-class product examples</a:t>
            </a:r>
          </a:p>
          <a:p>
            <a:pPr lvl="1"/>
            <a:r>
              <a:rPr lang="en-US" sz="2000" dirty="0"/>
              <a:t>IBM </a:t>
            </a:r>
            <a:r>
              <a:rPr lang="en-US" sz="2000" dirty="0" err="1"/>
              <a:t>WebSphere</a:t>
            </a:r>
            <a:r>
              <a:rPr lang="en-US" sz="2000" dirty="0"/>
              <a:t> Commerce Enterprise, Oracle E-Business Suite, </a:t>
            </a:r>
            <a:r>
              <a:rPr lang="en-US" sz="2000" dirty="0" err="1"/>
              <a:t>Broadvision</a:t>
            </a:r>
            <a:r>
              <a:rPr lang="en-US" sz="2000" dirty="0"/>
              <a:t> </a:t>
            </a:r>
            <a:r>
              <a:rPr lang="en-US" sz="2000" dirty="0" smtClean="0"/>
              <a:t>products</a:t>
            </a:r>
          </a:p>
          <a:p>
            <a:pPr lvl="1"/>
            <a:endParaRPr lang="en-US" sz="2000" dirty="0"/>
          </a:p>
          <a:p>
            <a:r>
              <a:rPr lang="en-US" sz="2400" dirty="0"/>
              <a:t>Provides tools for linking to and supporting supply, purchasing activities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46C989-441D-424D-8524-F287AC07FDBB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2DFDC3-8D95-4475-B68F-E6BD2735469F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Enterprise-Class Electronic Commerce Software (cont’d)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52500" y="1838960"/>
            <a:ext cx="4533900" cy="430784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Provides standard electronic commerce activities</a:t>
            </a:r>
          </a:p>
          <a:p>
            <a:pPr marL="640080" lvl="1" indent="-274320" eaLnBrk="1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Secure transaction processing and fulfillment</a:t>
            </a:r>
          </a:p>
          <a:p>
            <a:pPr marL="640080" lvl="1" indent="-274320" eaLnBrk="1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Interaction with firm’s inventory system</a:t>
            </a:r>
          </a:p>
          <a:p>
            <a:pPr marL="640080" lvl="1" indent="-274320" eaLnBrk="1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Making proper stock adjustment</a:t>
            </a:r>
          </a:p>
          <a:p>
            <a:pPr marL="640080" lvl="1" indent="-274320" eaLnBrk="1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Issuing purchase orders for needed supplies </a:t>
            </a:r>
          </a:p>
          <a:p>
            <a:pPr marL="640080" lvl="1" indent="-274320" eaLnBrk="1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Generating other accounting entries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14D505-1418-4FD5-A276-99B19C7AED8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01A496-51D2-4976-9FF5-BBE0B6F6B9C8}" type="slidenum">
              <a:rPr lang="en-US"/>
              <a:pPr/>
              <a:t>25</a:t>
            </a:fld>
            <a:endParaRPr lang="en-US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63" y="1689836"/>
            <a:ext cx="5544298" cy="466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Customer Relationship Management Software (CRM)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4149" y="1838960"/>
            <a:ext cx="5265951" cy="43078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Understand each customer’s specific needs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Customize product or service to meet those needs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customer needs met exactly they will pay more for goods or services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CRM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Obtains data from operations software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Gathers data about customer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Uses data to conduct analytical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32060" y="1992572"/>
            <a:ext cx="5621740" cy="4363778"/>
          </a:xfrm>
        </p:spPr>
        <p:txBody>
          <a:bodyPr/>
          <a:lstStyle/>
          <a:p>
            <a:r>
              <a:rPr lang="en-US" sz="2000" b="1" dirty="0" smtClean="0"/>
              <a:t>CRM </a:t>
            </a:r>
            <a:r>
              <a:rPr lang="en-US" sz="2000" b="1" dirty="0"/>
              <a:t>business importance</a:t>
            </a:r>
          </a:p>
          <a:p>
            <a:pPr lvl="1"/>
            <a:r>
              <a:rPr lang="en-US" sz="2000" dirty="0"/>
              <a:t>Maintaining customer loyalty</a:t>
            </a:r>
          </a:p>
          <a:p>
            <a:pPr lvl="1"/>
            <a:r>
              <a:rPr lang="en-US" sz="2000" dirty="0"/>
              <a:t>Maintaining positive, consistent contacts at the purchasing </a:t>
            </a:r>
            <a:r>
              <a:rPr lang="en-US" sz="2000" dirty="0" smtClean="0"/>
              <a:t>company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b="1" dirty="0"/>
              <a:t>Oracle Siebel CRM Applications</a:t>
            </a:r>
          </a:p>
          <a:p>
            <a:pPr lvl="2"/>
            <a:r>
              <a:rPr lang="en-US" sz="2000" dirty="0"/>
              <a:t>Leading CRM software provider</a:t>
            </a:r>
          </a:p>
          <a:p>
            <a:pPr lvl="1"/>
            <a:r>
              <a:rPr lang="en-US" sz="2000" b="1" dirty="0"/>
              <a:t>SAP CRM</a:t>
            </a:r>
            <a:r>
              <a:rPr lang="en-US" sz="2000" dirty="0"/>
              <a:t>: another vendor</a:t>
            </a:r>
          </a:p>
          <a:p>
            <a:pPr lvl="1"/>
            <a:r>
              <a:rPr lang="en-US" sz="2000" dirty="0"/>
              <a:t>Costs: $25,000 to millions of </a:t>
            </a:r>
            <a:r>
              <a:rPr lang="en-US" sz="2000" dirty="0" smtClean="0"/>
              <a:t>dollars</a:t>
            </a:r>
          </a:p>
          <a:p>
            <a:pPr lvl="1"/>
            <a:r>
              <a:rPr lang="en-US" sz="2000" dirty="0" smtClean="0"/>
              <a:t>Newer CRM: </a:t>
            </a:r>
            <a:r>
              <a:rPr lang="en-US" sz="2000" dirty="0"/>
              <a:t>buyer does not have to install CRM software on its own servers</a:t>
            </a:r>
          </a:p>
          <a:p>
            <a:pPr lvl="2"/>
            <a:r>
              <a:rPr lang="en-US" sz="2000" dirty="0"/>
              <a:t>Example: </a:t>
            </a:r>
            <a:r>
              <a:rPr lang="en-US" sz="2000" b="1" dirty="0"/>
              <a:t>Salesforce.com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B78F53-7EB5-4921-84BB-7F1BB9D2FC13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C63B3C-88C1-4C85-A40B-E0EE3A605A98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Supply Chain Management Software (SCM)</a:t>
            </a:r>
          </a:p>
        </p:txBody>
      </p:sp>
      <p:sp>
        <p:nvSpPr>
          <p:cNvPr id="84995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Helps companies coordinate planning and operations with industry partners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Two general function types: </a:t>
            </a:r>
            <a:r>
              <a:rPr lang="en-US" sz="2000" b="1" dirty="0" smtClean="0"/>
              <a:t>planning and execution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SCM planning software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Develops coordinated </a:t>
            </a:r>
            <a:r>
              <a:rPr lang="en-US" sz="2000" b="1" i="1" dirty="0" smtClean="0"/>
              <a:t>demand forecasts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Uses information from each supply chain participant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SCM execution software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Helps with </a:t>
            </a:r>
            <a:r>
              <a:rPr lang="en-US" sz="2000" b="1" i="1" dirty="0" smtClean="0"/>
              <a:t>warehouse and transportation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Two major firms offering SCM software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dirty="0"/>
              <a:t>i2 Technologies and JDA </a:t>
            </a:r>
            <a:r>
              <a:rPr lang="en-US" sz="2000" b="1" dirty="0" smtClean="0"/>
              <a:t>Software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i="1" dirty="0"/>
              <a:t>i2 Technologies product: RHYTHM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Manages demand planning, supply planning, demand fulfillment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i="1" dirty="0"/>
              <a:t>JDA Software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Originally managed retail order entry and sales side of inventory control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Example</a:t>
            </a:r>
            <a:r>
              <a:rPr lang="en-US" sz="1800" dirty="0"/>
              <a:t>: retailer with 500 stores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$3 million and $10 million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0FF6A3-326E-4B66-98DC-713A4E908A50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573FDF-FB3D-4688-9495-E02FD12A30DA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58122-E29E-4FE0-BF9E-3BC5787CF197}" type="slidenum">
              <a:rPr lang="en-US"/>
              <a:pPr/>
              <a:t>28</a:t>
            </a:fld>
            <a:endParaRPr lang="en-US"/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Content Management Software</a:t>
            </a:r>
          </a:p>
        </p:txBody>
      </p:sp>
      <p:sp>
        <p:nvSpPr>
          <p:cNvPr id="88069" name="Rectangle 8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>
                <a:latin typeface="Candara" panose="020E0502030303020204" pitchFamily="34" charset="0"/>
              </a:rPr>
              <a:t>Help firms to control large amounts of text, graphics, media files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Why important?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Increased use of smart phones, netbook computers, pad computing devices, social media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Companies </a:t>
            </a:r>
            <a:r>
              <a:rPr lang="en-US" sz="2000" dirty="0">
                <a:latin typeface="Candara" panose="020E0502030303020204" pitchFamily="34" charset="0"/>
              </a:rPr>
              <a:t>needing many different ways to access corporate </a:t>
            </a:r>
            <a:r>
              <a:rPr lang="en-US" sz="2000" dirty="0" smtClean="0">
                <a:latin typeface="Candara" panose="020E0502030303020204" pitchFamily="34" charset="0"/>
              </a:rPr>
              <a:t>information</a:t>
            </a:r>
          </a:p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IBM </a:t>
            </a:r>
            <a:r>
              <a:rPr lang="en-US" sz="2400" b="1" dirty="0">
                <a:latin typeface="Candara" panose="020E0502030303020204" pitchFamily="34" charset="0"/>
              </a:rPr>
              <a:t>and Oracle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Provide software as components in other enterprise software packages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Software </a:t>
            </a:r>
            <a:r>
              <a:rPr lang="en-US" sz="2000" dirty="0">
                <a:latin typeface="Candara" panose="020E0502030303020204" pitchFamily="34" charset="0"/>
              </a:rPr>
              <a:t>costs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ndara" panose="020E0502030303020204" pitchFamily="34" charset="0"/>
              </a:rPr>
              <a:t>Between $100,000 and $</a:t>
            </a:r>
            <a:r>
              <a:rPr lang="en-US" sz="2000" dirty="0" smtClean="0">
                <a:latin typeface="Candara" panose="020E0502030303020204" pitchFamily="34" charset="0"/>
              </a:rPr>
              <a:t>500,000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ndara" panose="020E0502030303020204" pitchFamily="34" charset="0"/>
              </a:rPr>
              <a:t>3 to 4 times higher costs in case of customized software</a:t>
            </a:r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EE5E-00B8-4F4B-9FF9-E3F69EE07FA5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Knowledge Management Software</a:t>
            </a:r>
          </a:p>
        </p:txBody>
      </p:sp>
      <p:sp>
        <p:nvSpPr>
          <p:cNvPr id="91139" name="Rectangle 10"/>
          <p:cNvSpPr>
            <a:spLocks noGrp="1" noChangeArrowheads="1"/>
          </p:cNvSpPr>
          <p:nvPr>
            <p:ph sz="quarter" idx="13"/>
          </p:nvPr>
        </p:nvSpPr>
        <p:spPr>
          <a:xfrm>
            <a:off x="952500" y="1838960"/>
            <a:ext cx="10212260" cy="4517390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Systems managing knowledge itself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Rather than documentary representations of that knowledge</a:t>
            </a: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Four main tasks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Collect and organize information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Share information among users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Enhance ability of users to collaborate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Preserve knowledge gained through information use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Major software vendors</a:t>
            </a:r>
            <a:r>
              <a:rPr lang="en-US" sz="2000" dirty="0"/>
              <a:t>: IBM, Microsoft SharePoint, BMC Software, </a:t>
            </a:r>
            <a:r>
              <a:rPr lang="en-US" sz="2000" dirty="0" err="1"/>
              <a:t>CustomerVision</a:t>
            </a:r>
            <a:endParaRPr lang="en-US" sz="2000" dirty="0"/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Costs: $10,000 to $1 million or more</a:t>
            </a:r>
          </a:p>
          <a:p>
            <a:pPr marL="8001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D57F09A-1EAA-4FB7-A23D-546F96D0CB7B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EF85CD-8090-489B-83ED-C131AC4F3164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477672"/>
            <a:ext cx="10515600" cy="723332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Hosting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37982"/>
            <a:ext cx="10515600" cy="4418367"/>
          </a:xfrm>
        </p:spPr>
        <p:txBody>
          <a:bodyPr/>
          <a:lstStyle/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Candara" panose="020E0502030303020204" pitchFamily="34" charset="0"/>
              </a:rPr>
              <a:t>Shared hosting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Client's Web site </a:t>
            </a:r>
            <a:r>
              <a:rPr lang="en-US" sz="1800" dirty="0" smtClean="0">
                <a:latin typeface="Candara" panose="020E0502030303020204" pitchFamily="34" charset="0"/>
              </a:rPr>
              <a:t>is on </a:t>
            </a:r>
            <a:r>
              <a:rPr lang="en-US" sz="1800" dirty="0">
                <a:latin typeface="Candara" panose="020E0502030303020204" pitchFamily="34" charset="0"/>
              </a:rPr>
              <a:t>a server </a:t>
            </a:r>
            <a:r>
              <a:rPr lang="en-US" sz="1800" dirty="0" smtClean="0">
                <a:latin typeface="Candara" panose="020E0502030303020204" pitchFamily="34" charset="0"/>
              </a:rPr>
              <a:t>that </a:t>
            </a:r>
            <a:r>
              <a:rPr lang="en-US" sz="1800" b="1" dirty="0" smtClean="0">
                <a:latin typeface="Candara" panose="020E0502030303020204" pitchFamily="34" charset="0"/>
              </a:rPr>
              <a:t>hosts </a:t>
            </a:r>
            <a:r>
              <a:rPr lang="en-US" sz="1800" b="1" dirty="0">
                <a:latin typeface="Candara" panose="020E0502030303020204" pitchFamily="34" charset="0"/>
              </a:rPr>
              <a:t>other Web sites simultaneously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ndara" panose="020E0502030303020204" pitchFamily="34" charset="0"/>
              </a:rPr>
              <a:t>Operated </a:t>
            </a:r>
            <a:r>
              <a:rPr lang="en-US" sz="1800" dirty="0">
                <a:latin typeface="Candara" panose="020E0502030303020204" pitchFamily="34" charset="0"/>
              </a:rPr>
              <a:t>by the service provider</a:t>
            </a:r>
            <a:r>
              <a:rPr lang="en-US" sz="1800" b="1" dirty="0">
                <a:latin typeface="Candara" panose="020E0502030303020204" pitchFamily="34" charset="0"/>
              </a:rPr>
              <a:t> at its </a:t>
            </a:r>
            <a:r>
              <a:rPr lang="en-US" sz="1800" b="1" dirty="0" smtClean="0">
                <a:latin typeface="Candara" panose="020E0502030303020204" pitchFamily="34" charset="0"/>
              </a:rPr>
              <a:t>location</a:t>
            </a:r>
            <a:endParaRPr lang="en-US" sz="1800" b="1" dirty="0">
              <a:latin typeface="Candara" panose="020E0502030303020204" pitchFamily="34" charset="0"/>
            </a:endParaRP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Dedicated hosting</a:t>
            </a:r>
            <a:endParaRPr lang="en-US" sz="2000" b="1" dirty="0">
              <a:latin typeface="Candara" panose="020E0502030303020204" pitchFamily="34" charset="0"/>
            </a:endParaRP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Client Web </a:t>
            </a:r>
            <a:r>
              <a:rPr lang="en-US" sz="1800" b="1" dirty="0">
                <a:latin typeface="Candara" panose="020E0502030303020204" pitchFamily="34" charset="0"/>
              </a:rPr>
              <a:t>server not shared </a:t>
            </a:r>
            <a:r>
              <a:rPr lang="en-US" sz="1800" dirty="0">
                <a:latin typeface="Candara" panose="020E0502030303020204" pitchFamily="34" charset="0"/>
              </a:rPr>
              <a:t>with other clients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Service </a:t>
            </a:r>
            <a:r>
              <a:rPr lang="en-US" sz="1800" dirty="0">
                <a:latin typeface="Candara" panose="020E0502030303020204" pitchFamily="34" charset="0"/>
              </a:rPr>
              <a:t>provider o</a:t>
            </a:r>
            <a:r>
              <a:rPr lang="en-US" sz="1800" dirty="0" smtClean="0">
                <a:latin typeface="Candara" panose="020E0502030303020204" pitchFamily="34" charset="0"/>
              </a:rPr>
              <a:t>wns </a:t>
            </a:r>
            <a:r>
              <a:rPr lang="en-US" sz="1800" dirty="0">
                <a:latin typeface="Candara" panose="020E0502030303020204" pitchFamily="34" charset="0"/>
              </a:rPr>
              <a:t>server hardware, leases hardware to client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Maintains Web server hardware, </a:t>
            </a:r>
            <a:r>
              <a:rPr lang="en-US" sz="1800" dirty="0" smtClean="0">
                <a:latin typeface="Candara" panose="020E0502030303020204" pitchFamily="34" charset="0"/>
              </a:rPr>
              <a:t>software and provides </a:t>
            </a:r>
            <a:r>
              <a:rPr lang="en-US" sz="1800" dirty="0">
                <a:latin typeface="Candara" panose="020E0502030303020204" pitchFamily="34" charset="0"/>
              </a:rPr>
              <a:t>Internet </a:t>
            </a:r>
            <a:r>
              <a:rPr lang="en-US" sz="1800" dirty="0" smtClean="0">
                <a:latin typeface="Candara" panose="020E0502030303020204" pitchFamily="34" charset="0"/>
              </a:rPr>
              <a:t>connection</a:t>
            </a:r>
            <a:endParaRPr lang="en-US" sz="1800" dirty="0">
              <a:latin typeface="Candara" panose="020E0502030303020204" pitchFamily="34" charset="0"/>
            </a:endParaRP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latin typeface="Candara" panose="020E0502030303020204" pitchFamily="34" charset="0"/>
              </a:rPr>
              <a:t>Co-location service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Service provider rents physical space to client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Provides reliable power supply, Internet connection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ndara" panose="020E0502030303020204" pitchFamily="34" charset="0"/>
              </a:rPr>
              <a:t>Clients install server hardware and software; maintain server</a:t>
            </a:r>
          </a:p>
          <a:p>
            <a:pPr lvl="2"/>
            <a:endParaRPr lang="en-US" dirty="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B33196-C452-421C-A3DC-3E15C5043DB2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8D5-419D-4AFB-B6BF-3A251A17468F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Cloud Computing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/>
              <a:t>New force </a:t>
            </a:r>
            <a:r>
              <a:rPr lang="en-US" sz="2400" dirty="0" smtClean="0"/>
              <a:t>in the software industry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Allows companies to gain the benefits of software </a:t>
            </a:r>
            <a:r>
              <a:rPr lang="en-US" sz="2400" b="1" i="1" dirty="0" smtClean="0"/>
              <a:t>without having to install computing hardware and maintain it.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Users </a:t>
            </a:r>
            <a:r>
              <a:rPr lang="en-US" sz="2400" b="1" i="1" dirty="0" smtClean="0"/>
              <a:t>do not need to upgrade or reconfigure their servers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i="1" dirty="0" smtClean="0"/>
              <a:t>Vendor maintains</a:t>
            </a:r>
            <a:r>
              <a:rPr lang="en-US" sz="2400" dirty="0" smtClean="0"/>
              <a:t> the entire software </a:t>
            </a:r>
            <a:r>
              <a:rPr lang="en-US" sz="2400" b="1" i="1" dirty="0" smtClean="0"/>
              <a:t>installation</a:t>
            </a:r>
            <a:r>
              <a:rPr lang="en-US" sz="2400" dirty="0" smtClean="0"/>
              <a:t> at its sites.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Software users pays a </a:t>
            </a:r>
            <a:r>
              <a:rPr lang="en-US" sz="2400" b="1" i="1" dirty="0" smtClean="0"/>
              <a:t>subscription fee </a:t>
            </a:r>
            <a:r>
              <a:rPr lang="en-US" sz="2400" dirty="0" smtClean="0"/>
              <a:t>(few hundred dollars per user per year)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Popular </a:t>
            </a:r>
            <a:r>
              <a:rPr lang="en-US" sz="2400" b="1" i="1" dirty="0" smtClean="0"/>
              <a:t>cost-reduction strategy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Company can gain </a:t>
            </a:r>
            <a:r>
              <a:rPr lang="en-US" sz="2400" b="1" i="1" dirty="0" smtClean="0"/>
              <a:t>flexibility</a:t>
            </a:r>
            <a:r>
              <a:rPr lang="en-US" sz="2400" dirty="0" smtClean="0"/>
              <a:t> in launching new operations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46CA-33CB-4DEE-AFD4-70BCAF994F48}" type="datetime1">
              <a:rPr lang="en-US" smtClean="0"/>
              <a:t>11/27/2019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0404-333F-45B3-9F71-0C011EF253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5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853863" y="2672917"/>
            <a:ext cx="2375837" cy="1752018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Please</a:t>
            </a:r>
          </a:p>
          <a:p>
            <a:pPr algn="ctr"/>
            <a:r>
              <a:rPr lang="en-US" sz="4050" b="1" i="1" spc="225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81995-0271-4F1B-B630-FB48E851B3BC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&amp; Presented by Md.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2BEE4-8338-4A61-A7E9-511255B5ECC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38650" y="5049182"/>
            <a:ext cx="6821747" cy="4320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Acknowledgement: </a:t>
            </a:r>
            <a:endParaRPr lang="en-US" sz="12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“E-business” by Gary Schneider</a:t>
            </a:r>
            <a:endParaRPr lang="en-US" sz="12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876821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Hosting Arrangement Decision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10687"/>
            <a:ext cx="10515600" cy="4266276"/>
          </a:xfrm>
        </p:spPr>
        <p:txBody>
          <a:bodyPr/>
          <a:lstStyle/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b="1" dirty="0" smtClean="0">
                <a:latin typeface="Candara" panose="020E0502030303020204" pitchFamily="34" charset="0"/>
              </a:rPr>
              <a:t>Electronic commerce software needs determined by: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Expected enterprise size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Projected traffic and sales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Budget	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Consider online store creation costs versus brick and mortar costs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Consider external or in-house host costs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83AD88-2B53-4769-942A-C245C57D5F59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B366-6B02-49DB-9B31-CC4DFF74252B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116412-4216-40A8-8622-B07D7D173D2A}" type="slidenum">
              <a:rPr lang="en-US"/>
              <a:pPr/>
              <a:t>5</a:t>
            </a:fld>
            <a:endParaRPr lang="en-US"/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890469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Basic Functions of Electronic Commerce Software (cont’d)</a:t>
            </a:r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65277"/>
            <a:ext cx="10515600" cy="4211685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All electronic commerce solutions must provide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 smtClean="0">
              <a:latin typeface="Candara" panose="020E0502030303020204" pitchFamily="34" charset="0"/>
            </a:endParaRP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Catalog display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Shopping cart capabilities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Transaction processing</a:t>
            </a:r>
          </a:p>
          <a:p>
            <a:pPr marL="34290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00B8-F237-4C84-9FDF-74D483B709BE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Catalog Display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51629"/>
            <a:ext cx="10515600" cy="4404721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Catalog </a:t>
            </a:r>
            <a:r>
              <a:rPr lang="en-US" sz="2000" u="sng" dirty="0" smtClean="0">
                <a:latin typeface="Candara" panose="020E0502030303020204" pitchFamily="34" charset="0"/>
              </a:rPr>
              <a:t>organizes goods and services being sold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Organizes offerings into departments</a:t>
            </a: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Web store advantage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Single product may appear in multiple categories</a:t>
            </a:r>
          </a:p>
          <a:p>
            <a:pPr marL="36576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Catalog</a:t>
            </a:r>
            <a:r>
              <a:rPr lang="en-US" sz="2000" dirty="0" smtClean="0">
                <a:latin typeface="Candara" panose="020E0502030303020204" pitchFamily="34" charset="0"/>
              </a:rPr>
              <a:t>: listing of goods and services</a:t>
            </a: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latin typeface="Candara" panose="020E0502030303020204" pitchFamily="34" charset="0"/>
              </a:rPr>
              <a:t>Static </a:t>
            </a:r>
            <a:r>
              <a:rPr lang="en-US" b="1" dirty="0" smtClean="0">
                <a:latin typeface="Candara" panose="020E0502030303020204" pitchFamily="34" charset="0"/>
              </a:rPr>
              <a:t>catalog</a:t>
            </a:r>
            <a:endParaRPr lang="en-US" dirty="0">
              <a:latin typeface="Candara" panose="020E0502030303020204" pitchFamily="34" charset="0"/>
            </a:endParaRP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andara" panose="020E0502030303020204" pitchFamily="34" charset="0"/>
              </a:rPr>
              <a:t>Simple </a:t>
            </a:r>
            <a:r>
              <a:rPr lang="en-US" sz="1800" dirty="0">
                <a:latin typeface="Candara" panose="020E0502030303020204" pitchFamily="34" charset="0"/>
              </a:rPr>
              <a:t>list written in </a:t>
            </a:r>
            <a:r>
              <a:rPr lang="en-US" sz="1800" dirty="0" smtClean="0">
                <a:latin typeface="Candara" panose="020E0502030303020204" pitchFamily="34" charset="0"/>
              </a:rPr>
              <a:t>HTML that appears on a Web page or a series of Web pages</a:t>
            </a: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andara" panose="020E0502030303020204" pitchFamily="34" charset="0"/>
              </a:rPr>
              <a:t>To change or add or delete item, one must edit the HTML of one or more pages</a:t>
            </a:r>
            <a:endParaRPr lang="en-US" sz="1800" dirty="0">
              <a:latin typeface="Candara" panose="020E0502030303020204" pitchFamily="34" charset="0"/>
            </a:endParaRPr>
          </a:p>
          <a:p>
            <a:pPr marL="640080" lvl="1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Candara" panose="020E0502030303020204" pitchFamily="34" charset="0"/>
              </a:rPr>
              <a:t>Dynamic </a:t>
            </a:r>
            <a:r>
              <a:rPr lang="en-US" b="1" dirty="0">
                <a:latin typeface="Candara" panose="020E0502030303020204" pitchFamily="34" charset="0"/>
              </a:rPr>
              <a:t>catalog</a:t>
            </a:r>
            <a:r>
              <a:rPr lang="en-US" dirty="0">
                <a:latin typeface="Candara" panose="020E0502030303020204" pitchFamily="34" charset="0"/>
              </a:rPr>
              <a:t>: </a:t>
            </a:r>
            <a:endParaRPr lang="en-US" dirty="0" smtClean="0">
              <a:latin typeface="Candara" panose="020E0502030303020204" pitchFamily="34" charset="0"/>
            </a:endParaRP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andara" panose="020E0502030303020204" pitchFamily="34" charset="0"/>
              </a:rPr>
              <a:t>Stores the information about items in a database, </a:t>
            </a:r>
          </a:p>
          <a:p>
            <a:pPr marL="994410" lvl="2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Candara" panose="020E0502030303020204" pitchFamily="34" charset="0"/>
              </a:rPr>
              <a:t>Allow multiple photos of each item, detailed descriptions and a search tool for customers</a:t>
            </a:r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6669F7-31E6-4694-9E61-1F707EC2288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5EA4-2C24-4602-8737-07EC20E84700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661" y="0"/>
            <a:ext cx="4794339" cy="6721475"/>
          </a:xfrm>
          <a:prstGeom prst="rect">
            <a:avLst/>
          </a:prstGeom>
        </p:spPr>
      </p:pic>
      <p:sp>
        <p:nvSpPr>
          <p:cNvPr id="1433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Catalog Display (cont’d)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684357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Large, well-known electronic commerce sites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Include many features; professional looking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Use dynamic catalog aides and tools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Small online stores (sell fewer than 100 items)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Require simple products or categories list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Item organization not important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Can provide item photos with links</a:t>
            </a:r>
          </a:p>
          <a:p>
            <a:pPr marL="640080" lvl="2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Use a static catalog</a:t>
            </a:r>
          </a:p>
          <a:p>
            <a:pPr marL="36576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365760" indent="-342900"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latin typeface="Candara" panose="020E0502030303020204" pitchFamily="34" charset="0"/>
              </a:rPr>
              <a:t>Good sites provide alternative ways to find products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Search engine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“Never Stand in the way of a customer who wants to buy something”.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AFF7A1-43A7-4E08-B1A6-9D227BA5167C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27B7-EA12-44A0-BBCA-FB7AB4BF7359}" type="datetime1">
              <a:rPr lang="en-US" smtClean="0"/>
              <a:t>11/27/2019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Shopping Cart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Electronic commerce </a:t>
            </a:r>
            <a:r>
              <a:rPr lang="en-US" sz="2000" b="1" dirty="0" smtClean="0">
                <a:latin typeface="Candara" panose="020E0502030303020204" pitchFamily="34" charset="0"/>
              </a:rPr>
              <a:t>early days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Used </a:t>
            </a:r>
            <a:r>
              <a:rPr lang="en-US" sz="1800" b="1" dirty="0" smtClean="0">
                <a:latin typeface="Candara" panose="020E0502030303020204" pitchFamily="34" charset="0"/>
              </a:rPr>
              <a:t>forms-based shopping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Shoppers selected items by filling out online forms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Awkward if ordering more than one or two items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27432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>
                <a:latin typeface="Candara" panose="020E0502030303020204" pitchFamily="34" charset="0"/>
              </a:rPr>
              <a:t>Problems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i="1" dirty="0" smtClean="0">
                <a:latin typeface="Candara" panose="020E0502030303020204" pitchFamily="34" charset="0"/>
              </a:rPr>
              <a:t>Need to write down product codes, unit prices, other information before ordering</a:t>
            </a:r>
          </a:p>
          <a:p>
            <a:pPr marL="628650" lvl="3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Candara" panose="020E0502030303020204" pitchFamily="34" charset="0"/>
              </a:rPr>
              <a:t>Customers forgot whether submit button clicked</a:t>
            </a:r>
          </a:p>
          <a:p>
            <a:pPr marL="628650" lvl="2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i="1" dirty="0" smtClean="0">
                <a:latin typeface="Candara" panose="020E0502030303020204" pitchFamily="34" charset="0"/>
              </a:rPr>
              <a:t>Confusing and error prone</a:t>
            </a:r>
          </a:p>
          <a:p>
            <a:pPr marL="274320" lvl="2" indent="-274320">
              <a:lnSpc>
                <a:spcPct val="100000"/>
              </a:lnSpc>
              <a:spcBef>
                <a:spcPts val="600"/>
              </a:spcBef>
            </a:pPr>
            <a:endParaRPr lang="en-US" sz="2000" dirty="0" smtClean="0">
              <a:latin typeface="Candara" panose="020E05020303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880100" y="1174753"/>
            <a:ext cx="6311900" cy="51845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225CDD-09BF-401F-9E21-8C29F5740D20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93F482-6DA3-43D5-B55B-CD21C7E99D5F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55642" y="709683"/>
            <a:ext cx="5436358" cy="5548829"/>
          </a:xfrm>
          <a:prstGeom prst="rect">
            <a:avLst/>
          </a:prstGeom>
        </p:spPr>
      </p:pic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Shopping Cart (cont’d)</a:t>
            </a:r>
          </a:p>
        </p:txBody>
      </p:sp>
      <p:sp>
        <p:nvSpPr>
          <p:cNvPr id="18437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624953" y="1887878"/>
            <a:ext cx="6505258" cy="4419553"/>
          </a:xfrm>
        </p:spPr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Electronic shopping carts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Now the </a:t>
            </a:r>
            <a:r>
              <a:rPr lang="en-US" sz="2000" b="1" i="1" dirty="0" smtClean="0">
                <a:latin typeface="Candara" panose="020E0502030303020204" pitchFamily="34" charset="0"/>
              </a:rPr>
              <a:t>standard method for processing sales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Keep track of items </a:t>
            </a:r>
            <a:r>
              <a:rPr lang="en-US" sz="2000" dirty="0" smtClean="0">
                <a:latin typeface="Candara" panose="020E0502030303020204" pitchFamily="34" charset="0"/>
              </a:rPr>
              <a:t>customer selected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May view cart contents, add items, remove items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Ordering requires a simple click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Item details stored automatically in cart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latin typeface="Candara" panose="020E0502030303020204" pitchFamily="34" charset="0"/>
              </a:rPr>
              <a:t>Button click executes the purchase transaction</a:t>
            </a:r>
          </a:p>
          <a:p>
            <a:pPr marL="685800" lvl="3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Screen asks for billing and shipping information</a:t>
            </a:r>
          </a:p>
          <a:p>
            <a:pPr marL="342900" lvl="3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 smtClean="0"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Shopping cart software</a:t>
            </a:r>
          </a:p>
          <a:p>
            <a:pPr marL="6858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Candara" panose="020E0502030303020204" pitchFamily="34" charset="0"/>
              </a:rPr>
              <a:t>BIZNET Internet Services, </a:t>
            </a:r>
            <a:r>
              <a:rPr lang="en-US" sz="2000" b="1" dirty="0" err="1" smtClean="0">
                <a:latin typeface="Candara" panose="020E0502030303020204" pitchFamily="34" charset="0"/>
              </a:rPr>
              <a:t>SalesCart</a:t>
            </a:r>
            <a:r>
              <a:rPr lang="en-US" sz="2000" dirty="0" smtClean="0"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latin typeface="Candara" panose="020E0502030303020204" pitchFamily="34" charset="0"/>
              </a:rPr>
              <a:t>WebGenie</a:t>
            </a:r>
            <a:r>
              <a:rPr lang="en-US" sz="2000" dirty="0" smtClean="0">
                <a:latin typeface="Candara" panose="020E0502030303020204" pitchFamily="34" charset="0"/>
              </a:rPr>
              <a:t> Software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59D566-1D80-4F96-B890-B0C2F642C581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B7F8E-1E0D-490D-B3A7-8D3CCF5001D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BC93622-EE9B-4097-B6D3-4480276862B3}" vid="{0B4D4974-A7B8-4EEE-8EA8-B235B6A628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544</TotalTime>
  <Words>2051</Words>
  <Application>Microsoft Office PowerPoint</Application>
  <PresentationFormat>Widescreen</PresentationFormat>
  <Paragraphs>388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Courier New</vt:lpstr>
      <vt:lpstr>Times</vt:lpstr>
      <vt:lpstr>Wingdings</vt:lpstr>
      <vt:lpstr>Theme1</vt:lpstr>
      <vt:lpstr>Lecture 7 (Chapter 9, G. Schneider) Web Hosting and E-Business Software</vt:lpstr>
      <vt:lpstr>Learning Objectives</vt:lpstr>
      <vt:lpstr>Hosting</vt:lpstr>
      <vt:lpstr>Hosting Arrangement Decision</vt:lpstr>
      <vt:lpstr>Basic Functions of Electronic Commerce Software (cont’d)</vt:lpstr>
      <vt:lpstr>Catalog Display</vt:lpstr>
      <vt:lpstr>Catalog Display (cont’d)</vt:lpstr>
      <vt:lpstr>Shopping Cart</vt:lpstr>
      <vt:lpstr>Shopping Cart (cont’d)</vt:lpstr>
      <vt:lpstr>Shopping Cart (cont’d)</vt:lpstr>
      <vt:lpstr>Transaction Processing</vt:lpstr>
      <vt:lpstr>Transaction Processing (cont’d)</vt:lpstr>
      <vt:lpstr>Advanced Functions of Electronic Commerce Software</vt:lpstr>
      <vt:lpstr>Databases</vt:lpstr>
      <vt:lpstr>Middleware</vt:lpstr>
      <vt:lpstr>Enterprise Application Integration</vt:lpstr>
      <vt:lpstr>Enterprise Application Integration (cont’d)</vt:lpstr>
      <vt:lpstr>Enterprise Application Integration (cont’d)</vt:lpstr>
      <vt:lpstr>Integration with ERP Systems</vt:lpstr>
      <vt:lpstr>Web Services: What?</vt:lpstr>
      <vt:lpstr>Electronic Commerce Software for Small and Midsize Companies</vt:lpstr>
      <vt:lpstr>Electronic Commerce Software for Small and Midsize Companies (cont’d)</vt:lpstr>
      <vt:lpstr>Electronic Commerce Software for Midsize to Large Businesses</vt:lpstr>
      <vt:lpstr>Electronic Commerce Software for Large Businesses</vt:lpstr>
      <vt:lpstr>Enterprise-Class Electronic Commerce Software (cont’d)</vt:lpstr>
      <vt:lpstr>Customer Relationship Management Software (CRM)</vt:lpstr>
      <vt:lpstr>Supply Chain Management Software (SCM)</vt:lpstr>
      <vt:lpstr>Content Management Software</vt:lpstr>
      <vt:lpstr>Knowledge Management Software</vt:lpstr>
      <vt:lpstr>Cloud Computing</vt:lpstr>
      <vt:lpstr>Question Please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(Chapter 9, G. Schneider) Web Hosting and E-Business Software</dc:title>
  <dc:creator>mmalam</dc:creator>
  <cp:lastModifiedBy>HP</cp:lastModifiedBy>
  <cp:revision>57</cp:revision>
  <dcterms:created xsi:type="dcterms:W3CDTF">2017-03-19T09:27:14Z</dcterms:created>
  <dcterms:modified xsi:type="dcterms:W3CDTF">2019-11-27T08:27:35Z</dcterms:modified>
</cp:coreProperties>
</file>