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3" r:id="rId1"/>
  </p:sldMasterIdLst>
  <p:notesMasterIdLst>
    <p:notesMasterId r:id="rId24"/>
  </p:notesMasterIdLst>
  <p:handoutMasterIdLst>
    <p:handoutMasterId r:id="rId25"/>
  </p:handoutMasterIdLst>
  <p:sldIdLst>
    <p:sldId id="339" r:id="rId2"/>
    <p:sldId id="343" r:id="rId3"/>
    <p:sldId id="431" r:id="rId4"/>
    <p:sldId id="432" r:id="rId5"/>
    <p:sldId id="433" r:id="rId6"/>
    <p:sldId id="434" r:id="rId7"/>
    <p:sldId id="435" r:id="rId8"/>
    <p:sldId id="436" r:id="rId9"/>
    <p:sldId id="439" r:id="rId10"/>
    <p:sldId id="443" r:id="rId11"/>
    <p:sldId id="444" r:id="rId12"/>
    <p:sldId id="450" r:id="rId13"/>
    <p:sldId id="451" r:id="rId14"/>
    <p:sldId id="452" r:id="rId15"/>
    <p:sldId id="453" r:id="rId16"/>
    <p:sldId id="454" r:id="rId17"/>
    <p:sldId id="455" r:id="rId18"/>
    <p:sldId id="462" r:id="rId19"/>
    <p:sldId id="463" r:id="rId20"/>
    <p:sldId id="464" r:id="rId21"/>
    <p:sldId id="466" r:id="rId22"/>
    <p:sldId id="341" r:id="rId23"/>
  </p:sldIdLst>
  <p:sldSz cx="12192000" cy="6858000"/>
  <p:notesSz cx="6794500" cy="9931400"/>
  <p:defaultTextStyle>
    <a:defPPr>
      <a:defRPr lang="en-GB"/>
    </a:defPPr>
    <a:lvl1pPr algn="l" rtl="0" eaLnBrk="0" fontAlgn="base" hangingPunct="0">
      <a:spcBef>
        <a:spcPct val="0"/>
      </a:spcBef>
      <a:spcAft>
        <a:spcPct val="0"/>
      </a:spcAft>
      <a:defRPr sz="22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2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2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2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200" kern="1200">
        <a:solidFill>
          <a:schemeClr val="tx1"/>
        </a:solidFill>
        <a:latin typeface="Times" panose="02020603050405020304" pitchFamily="18" charset="0"/>
        <a:ea typeface="+mn-ea"/>
        <a:cs typeface="+mn-cs"/>
      </a:defRPr>
    </a:lvl5pPr>
    <a:lvl6pPr marL="2286000" algn="l" defTabSz="914400" rtl="0" eaLnBrk="1" latinLnBrk="0" hangingPunct="1">
      <a:defRPr sz="2200" kern="1200">
        <a:solidFill>
          <a:schemeClr val="tx1"/>
        </a:solidFill>
        <a:latin typeface="Times" panose="02020603050405020304" pitchFamily="18" charset="0"/>
        <a:ea typeface="+mn-ea"/>
        <a:cs typeface="+mn-cs"/>
      </a:defRPr>
    </a:lvl6pPr>
    <a:lvl7pPr marL="2743200" algn="l" defTabSz="914400" rtl="0" eaLnBrk="1" latinLnBrk="0" hangingPunct="1">
      <a:defRPr sz="2200" kern="1200">
        <a:solidFill>
          <a:schemeClr val="tx1"/>
        </a:solidFill>
        <a:latin typeface="Times" panose="02020603050405020304" pitchFamily="18" charset="0"/>
        <a:ea typeface="+mn-ea"/>
        <a:cs typeface="+mn-cs"/>
      </a:defRPr>
    </a:lvl7pPr>
    <a:lvl8pPr marL="3200400" algn="l" defTabSz="914400" rtl="0" eaLnBrk="1" latinLnBrk="0" hangingPunct="1">
      <a:defRPr sz="2200" kern="1200">
        <a:solidFill>
          <a:schemeClr val="tx1"/>
        </a:solidFill>
        <a:latin typeface="Times" panose="02020603050405020304" pitchFamily="18" charset="0"/>
        <a:ea typeface="+mn-ea"/>
        <a:cs typeface="+mn-cs"/>
      </a:defRPr>
    </a:lvl8pPr>
    <a:lvl9pPr marL="3657600" algn="l" defTabSz="914400" rtl="0" eaLnBrk="1" latinLnBrk="0" hangingPunct="1">
      <a:defRPr sz="22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40" userDrawn="1">
          <p15:clr>
            <a:srgbClr val="A4A3A4"/>
          </p15:clr>
        </p15:guide>
        <p15:guide id="2" orient="horz" pos="4080" userDrawn="1">
          <p15:clr>
            <a:srgbClr val="A4A3A4"/>
          </p15:clr>
        </p15:guide>
        <p15:guide id="3" orient="horz" pos="3888" userDrawn="1">
          <p15:clr>
            <a:srgbClr val="A4A3A4"/>
          </p15:clr>
        </p15:guide>
        <p15:guide id="4" orient="horz" pos="2160" userDrawn="1">
          <p15:clr>
            <a:srgbClr val="A4A3A4"/>
          </p15:clr>
        </p15:guide>
        <p15:guide id="5" orient="horz" pos="480" userDrawn="1">
          <p15:clr>
            <a:srgbClr val="A4A3A4"/>
          </p15:clr>
        </p15:guide>
        <p15:guide id="6" orient="horz" pos="960" userDrawn="1">
          <p15:clr>
            <a:srgbClr val="A4A3A4"/>
          </p15:clr>
        </p15:guide>
        <p15:guide id="7" orient="horz" pos="1706" userDrawn="1">
          <p15:clr>
            <a:srgbClr val="A4A3A4"/>
          </p15:clr>
        </p15:guide>
        <p15:guide id="8" pos="320" userDrawn="1">
          <p15:clr>
            <a:srgbClr val="A4A3A4"/>
          </p15:clr>
        </p15:guide>
        <p15:guide id="9" pos="7360" userDrawn="1">
          <p15:clr>
            <a:srgbClr val="A4A3A4"/>
          </p15:clr>
        </p15:guide>
        <p15:guide id="10" pos="3848" userDrawn="1">
          <p15:clr>
            <a:srgbClr val="A4A3A4"/>
          </p15:clr>
        </p15:guide>
        <p15:guide id="11" pos="512" userDrawn="1">
          <p15:clr>
            <a:srgbClr val="A4A3A4"/>
          </p15:clr>
        </p15:guide>
        <p15:guide id="12" pos="832" userDrawn="1">
          <p15:clr>
            <a:srgbClr val="A4A3A4"/>
          </p15:clr>
        </p15:guide>
      </p15:sldGuideLst>
    </p:ext>
    <p:ext uri="{2D200454-40CA-4A62-9FC3-DE9A4176ACB9}">
      <p15:notesGuideLst xmlns:p15="http://schemas.microsoft.com/office/powerpoint/2012/main">
        <p15:guide id="1" orient="horz" pos="3128">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0000"/>
    <a:srgbClr val="FFFFFF"/>
    <a:srgbClr val="D9EB6B"/>
    <a:srgbClr val="FF6666"/>
    <a:srgbClr val="667AFF"/>
    <a:srgbClr val="E37900"/>
    <a:srgbClr val="0000FF"/>
    <a:srgbClr val="FAF0D2"/>
    <a:srgbClr val="FFFB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49" autoAdjust="0"/>
  </p:normalViewPr>
  <p:slideViewPr>
    <p:cSldViewPr>
      <p:cViewPr varScale="1">
        <p:scale>
          <a:sx n="70" d="100"/>
          <a:sy n="70" d="100"/>
        </p:scale>
        <p:origin x="714" y="66"/>
      </p:cViewPr>
      <p:guideLst>
        <p:guide orient="horz" pos="240"/>
        <p:guide orient="horz" pos="4080"/>
        <p:guide orient="horz" pos="3888"/>
        <p:guide orient="horz" pos="2160"/>
        <p:guide orient="horz" pos="480"/>
        <p:guide orient="horz" pos="960"/>
        <p:guide orient="horz" pos="1706"/>
        <p:guide pos="320"/>
        <p:guide pos="7360"/>
        <p:guide pos="3848"/>
        <p:guide pos="512"/>
        <p:guide pos="8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84"/>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38243" name="Rectangle 3"/>
          <p:cNvSpPr>
            <a:spLocks noGrp="1" noChangeArrowheads="1"/>
          </p:cNvSpPr>
          <p:nvPr>
            <p:ph type="dt" sz="quarter" idx="1"/>
          </p:nvPr>
        </p:nvSpPr>
        <p:spPr bwMode="auto">
          <a:xfrm>
            <a:off x="3849688" y="0"/>
            <a:ext cx="294481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38244" name="Rectangle 4"/>
          <p:cNvSpPr>
            <a:spLocks noGrp="1" noChangeArrowheads="1"/>
          </p:cNvSpPr>
          <p:nvPr>
            <p:ph type="ftr" sz="quarter" idx="2"/>
          </p:nvPr>
        </p:nvSpPr>
        <p:spPr bwMode="auto">
          <a:xfrm>
            <a:off x="0" y="943451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38245" name="Rectangle 5"/>
          <p:cNvSpPr>
            <a:spLocks noGrp="1" noChangeArrowheads="1"/>
          </p:cNvSpPr>
          <p:nvPr>
            <p:ph type="sldNum" sz="quarter" idx="3"/>
          </p:nvPr>
        </p:nvSpPr>
        <p:spPr bwMode="auto">
          <a:xfrm>
            <a:off x="3849688" y="9434513"/>
            <a:ext cx="294481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53854E3-DC5E-49E0-A25C-4CA756A04E81}" type="slidenum">
              <a:rPr lang="en-US"/>
              <a:pPr/>
              <a:t>‹#›</a:t>
            </a:fld>
            <a:endParaRPr lang="en-US"/>
          </a:p>
        </p:txBody>
      </p:sp>
    </p:spTree>
    <p:extLst>
      <p:ext uri="{BB962C8B-B14F-4D97-AF65-F5344CB8AC3E}">
        <p14:creationId xmlns:p14="http://schemas.microsoft.com/office/powerpoint/2010/main" val="3093324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6867" name="Rectangle 3"/>
          <p:cNvSpPr>
            <a:spLocks noGrp="1" noChangeArrowheads="1"/>
          </p:cNvSpPr>
          <p:nvPr>
            <p:ph type="dt" idx="1"/>
          </p:nvPr>
        </p:nvSpPr>
        <p:spPr bwMode="auto">
          <a:xfrm>
            <a:off x="3849688" y="0"/>
            <a:ext cx="294481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2468" name="Rectangle 4"/>
          <p:cNvSpPr>
            <a:spLocks noGrp="1" noRot="1" noChangeAspect="1" noChangeArrowheads="1" noTextEdit="1"/>
          </p:cNvSpPr>
          <p:nvPr>
            <p:ph type="sldImg" idx="2"/>
          </p:nvPr>
        </p:nvSpPr>
        <p:spPr bwMode="auto">
          <a:xfrm>
            <a:off x="87313" y="744538"/>
            <a:ext cx="66198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906463" y="4718050"/>
            <a:ext cx="4981575" cy="4468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434513"/>
            <a:ext cx="294481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6871" name="Rectangle 7"/>
          <p:cNvSpPr>
            <a:spLocks noGrp="1" noChangeArrowheads="1"/>
          </p:cNvSpPr>
          <p:nvPr>
            <p:ph type="sldNum" sz="quarter" idx="5"/>
          </p:nvPr>
        </p:nvSpPr>
        <p:spPr bwMode="auto">
          <a:xfrm>
            <a:off x="3849688" y="9434513"/>
            <a:ext cx="2944812"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864ACAA-A505-4E81-A592-C6B04D23E2B6}" type="slidenum">
              <a:rPr lang="en-GB"/>
              <a:pPr/>
              <a:t>‹#›</a:t>
            </a:fld>
            <a:endParaRPr lang="en-GB"/>
          </a:p>
        </p:txBody>
      </p:sp>
    </p:spTree>
    <p:extLst>
      <p:ext uri="{BB962C8B-B14F-4D97-AF65-F5344CB8AC3E}">
        <p14:creationId xmlns:p14="http://schemas.microsoft.com/office/powerpoint/2010/main" val="17185299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313" y="744538"/>
            <a:ext cx="6619875" cy="37242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910D6D-9CC7-40D1-8314-B74406F77B1E}" type="slidenum">
              <a:rPr lang="en-GB" smtClean="0"/>
              <a:pPr>
                <a:defRPr/>
              </a:pPr>
              <a:t>1</a:t>
            </a:fld>
            <a:endParaRPr lang="en-GB"/>
          </a:p>
        </p:txBody>
      </p:sp>
    </p:spTree>
    <p:extLst>
      <p:ext uri="{BB962C8B-B14F-4D97-AF65-F5344CB8AC3E}">
        <p14:creationId xmlns:p14="http://schemas.microsoft.com/office/powerpoint/2010/main" val="2716920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301EB44A-7C3C-45F6-9AEE-69CAF8A77072}" type="slidenum">
              <a:rPr lang="en-US" smtClean="0"/>
              <a:pPr/>
              <a:t>2</a:t>
            </a:fld>
            <a:endParaRPr lang="en-US" smtClean="0"/>
          </a:p>
        </p:txBody>
      </p:sp>
      <p:sp>
        <p:nvSpPr>
          <p:cNvPr id="9625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F0DFCBE-F2FC-4E40-9269-FCC60039C3B9}" type="slidenum">
              <a:rPr lang="en-US" sz="1200"/>
              <a:pPr algn="r"/>
              <a:t>2</a:t>
            </a:fld>
            <a:endParaRPr lang="en-US" sz="1200"/>
          </a:p>
        </p:txBody>
      </p:sp>
      <p:sp>
        <p:nvSpPr>
          <p:cNvPr id="96260" name="Rectangle 2"/>
          <p:cNvSpPr>
            <a:spLocks noGrp="1" noRot="1" noChangeAspect="1" noChangeArrowheads="1" noTextEdit="1"/>
          </p:cNvSpPr>
          <p:nvPr>
            <p:ph type="sldImg"/>
          </p:nvPr>
        </p:nvSpPr>
        <p:spPr>
          <a:ln/>
        </p:spPr>
      </p:sp>
      <p:sp>
        <p:nvSpPr>
          <p:cNvPr id="96261" name="Rectangle 3"/>
          <p:cNvSpPr>
            <a:spLocks noGrp="1" noChangeArrowheads="1"/>
          </p:cNvSpPr>
          <p:nvPr>
            <p:ph type="body" idx="1"/>
          </p:nvPr>
        </p:nvSpPr>
        <p:spPr>
          <a:noFill/>
          <a:ln/>
        </p:spPr>
        <p:txBody>
          <a:bodyPr/>
          <a:lstStyle/>
          <a:p>
            <a:pPr eaLnBrk="1" hangingPunct="1"/>
            <a:endParaRPr lang="en-CA" smtClean="0"/>
          </a:p>
        </p:txBody>
      </p:sp>
    </p:spTree>
    <p:extLst>
      <p:ext uri="{BB962C8B-B14F-4D97-AF65-F5344CB8AC3E}">
        <p14:creationId xmlns:p14="http://schemas.microsoft.com/office/powerpoint/2010/main" val="2189631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0A8954F1-CAE4-4439-88A8-63E59220975A}" type="slidenum">
              <a:rPr lang="en-US" sz="1200"/>
              <a:pPr algn="r" eaLnBrk="1" hangingPunct="1"/>
              <a:t>3</a:t>
            </a:fld>
            <a:endParaRPr lang="en-US" sz="1200"/>
          </a:p>
        </p:txBody>
      </p:sp>
      <p:sp>
        <p:nvSpPr>
          <p:cNvPr id="8397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B84EB380-D4B0-419F-B7B9-D94EE22B1233}" type="slidenum">
              <a:rPr lang="en-US" sz="1200"/>
              <a:pPr algn="r" eaLnBrk="1" hangingPunct="1"/>
              <a:t>3</a:t>
            </a:fld>
            <a:endParaRPr lang="en-US" sz="1200"/>
          </a:p>
        </p:txBody>
      </p:sp>
      <p:sp>
        <p:nvSpPr>
          <p:cNvPr id="83972" name="Rectangle 2"/>
          <p:cNvSpPr>
            <a:spLocks noGrp="1" noRot="1" noChangeAspect="1" noChangeArrowheads="1" noTextEdit="1"/>
          </p:cNvSpPr>
          <p:nvPr>
            <p:ph type="sldImg"/>
          </p:nvPr>
        </p:nvSpPr>
        <p:spPr>
          <a:ln/>
        </p:spPr>
      </p:sp>
      <p:sp>
        <p:nvSpPr>
          <p:cNvPr id="839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smtClean="0">
              <a:latin typeface="Arial" panose="020B0604020202020204" pitchFamily="34" charset="0"/>
            </a:endParaRPr>
          </a:p>
        </p:txBody>
      </p:sp>
    </p:spTree>
    <p:extLst>
      <p:ext uri="{BB962C8B-B14F-4D97-AF65-F5344CB8AC3E}">
        <p14:creationId xmlns:p14="http://schemas.microsoft.com/office/powerpoint/2010/main" val="3373008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r>
              <a:rPr lang="en-US" dirty="0" smtClean="0"/>
              <a:t>1. Friendster (2002). Had features found in today’s social networking sites</a:t>
            </a:r>
          </a:p>
          <a:p>
            <a:endParaRPr lang="en-US" dirty="0"/>
          </a:p>
        </p:txBody>
      </p:sp>
      <p:sp>
        <p:nvSpPr>
          <p:cNvPr id="4" name="Slide Number Placeholder 3"/>
          <p:cNvSpPr>
            <a:spLocks noGrp="1"/>
          </p:cNvSpPr>
          <p:nvPr>
            <p:ph type="sldNum" sz="quarter" idx="10"/>
          </p:nvPr>
        </p:nvSpPr>
        <p:spPr/>
        <p:txBody>
          <a:bodyPr/>
          <a:lstStyle/>
          <a:p>
            <a:fld id="{6864ACAA-A505-4E81-A592-C6B04D23E2B6}" type="slidenum">
              <a:rPr lang="en-GB" smtClean="0"/>
              <a:pPr/>
              <a:t>8</a:t>
            </a:fld>
            <a:endParaRPr lang="en-GB"/>
          </a:p>
        </p:txBody>
      </p:sp>
    </p:spTree>
    <p:extLst>
      <p:ext uri="{BB962C8B-B14F-4D97-AF65-F5344CB8AC3E}">
        <p14:creationId xmlns:p14="http://schemas.microsoft.com/office/powerpoint/2010/main" val="3465812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a:p>
        </p:txBody>
      </p:sp>
      <p:cxnSp>
        <p:nvCxnSpPr>
          <p:cNvPr id="5" name="Straight Connector 4"/>
          <p:cNvCxnSpPr/>
          <p:nvPr/>
        </p:nvCxnSpPr>
        <p:spPr>
          <a:xfrm>
            <a:off x="368300" y="0"/>
            <a:ext cx="0" cy="685800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20651" y="0"/>
            <a:ext cx="0" cy="685800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47651" y="0"/>
            <a:ext cx="0" cy="685800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600200" y="1800226"/>
            <a:ext cx="9144000" cy="1208088"/>
          </a:xfrm>
          <a:solidFill>
            <a:srgbClr val="009900">
              <a:alpha val="74902"/>
            </a:srgbClr>
          </a:solidFill>
          <a:effectLst>
            <a:outerShdw blurRad="76200" dir="13500000" sy="23000" kx="1200000" algn="br" rotWithShape="0">
              <a:prstClr val="black">
                <a:alpha val="20000"/>
              </a:prstClr>
            </a:outerShdw>
          </a:effectLst>
        </p:spPr>
        <p:txBody>
          <a:bodyPr anchor="b">
            <a:normAutofit/>
          </a:bodyPr>
          <a:lstStyle>
            <a:lvl1pPr algn="ctr">
              <a:defRPr sz="3038">
                <a:latin typeface="Candara" panose="020E0502030303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654302" y="3565526"/>
            <a:ext cx="6769100" cy="1044574"/>
          </a:xfrm>
        </p:spPr>
        <p:txBody>
          <a:bodyPr/>
          <a:lstStyle>
            <a:lvl1pPr marL="0" indent="0" algn="ctr">
              <a:buNone/>
              <a:defRPr sz="1400">
                <a:latin typeface="Candara" panose="020E0502030303020204" pitchFamily="34" charset="0"/>
              </a:defRPr>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dirty="0" smtClean="0"/>
              <a:t>Click to edit Master subtitle style</a:t>
            </a:r>
            <a:endParaRPr lang="en-US" dirty="0"/>
          </a:p>
        </p:txBody>
      </p:sp>
      <p:sp>
        <p:nvSpPr>
          <p:cNvPr id="8" name="Date Placeholder 3"/>
          <p:cNvSpPr>
            <a:spLocks noGrp="1"/>
          </p:cNvSpPr>
          <p:nvPr>
            <p:ph type="dt" sz="half" idx="10"/>
          </p:nvPr>
        </p:nvSpPr>
        <p:spPr>
          <a:xfrm>
            <a:off x="838200" y="6356352"/>
            <a:ext cx="1346200" cy="365125"/>
          </a:xfrm>
        </p:spPr>
        <p:txBody>
          <a:bodyPr/>
          <a:lstStyle>
            <a:lvl1pPr>
              <a:defRPr>
                <a:latin typeface="Candara" panose="020E0502030303020204" pitchFamily="34" charset="0"/>
              </a:defRPr>
            </a:lvl1pPr>
          </a:lstStyle>
          <a:p>
            <a:fld id="{D22A5453-BFC0-47C5-B9C2-3226557876B2}" type="datetime1">
              <a:rPr lang="en-US" smtClean="0"/>
              <a:t>5/21/2019</a:t>
            </a:fld>
            <a:endParaRPr lang="en-US" dirty="0"/>
          </a:p>
        </p:txBody>
      </p:sp>
      <p:sp>
        <p:nvSpPr>
          <p:cNvPr id="9" name="Footer Placeholder 4"/>
          <p:cNvSpPr>
            <a:spLocks noGrp="1"/>
          </p:cNvSpPr>
          <p:nvPr>
            <p:ph type="ftr" sz="quarter" idx="11"/>
          </p:nvPr>
        </p:nvSpPr>
        <p:spPr>
          <a:xfrm>
            <a:off x="2654300" y="6356352"/>
            <a:ext cx="7264400" cy="365125"/>
          </a:xfrm>
        </p:spPr>
        <p:txBody>
          <a:bodyPr/>
          <a:lstStyle>
            <a:lvl1pPr>
              <a:defRPr>
                <a:latin typeface="Candara" panose="020E0502030303020204" pitchFamily="34" charset="0"/>
              </a:defRPr>
            </a:lvl1pPr>
          </a:lstStyle>
          <a:p>
            <a:r>
              <a:rPr lang="en-US" dirty="0" smtClean="0"/>
              <a:t>Md. </a:t>
            </a:r>
            <a:r>
              <a:rPr lang="en-US" dirty="0" err="1" smtClean="0"/>
              <a:t>Mahbubul</a:t>
            </a:r>
            <a:r>
              <a:rPr lang="en-US" dirty="0" smtClean="0"/>
              <a:t> </a:t>
            </a:r>
            <a:r>
              <a:rPr lang="en-US" dirty="0" err="1" smtClean="0"/>
              <a:t>Alam</a:t>
            </a:r>
            <a:r>
              <a:rPr lang="en-US" dirty="0" smtClean="0"/>
              <a:t>, PhD</a:t>
            </a:r>
            <a:endParaRPr lang="en-US" dirty="0"/>
          </a:p>
        </p:txBody>
      </p:sp>
      <p:sp>
        <p:nvSpPr>
          <p:cNvPr id="10" name="Slide Number Placeholder 5"/>
          <p:cNvSpPr>
            <a:spLocks noGrp="1"/>
          </p:cNvSpPr>
          <p:nvPr>
            <p:ph type="sldNum" sz="quarter" idx="12"/>
          </p:nvPr>
        </p:nvSpPr>
        <p:spPr>
          <a:xfrm>
            <a:off x="10147301" y="6356352"/>
            <a:ext cx="1206500" cy="365125"/>
          </a:xfrm>
        </p:spPr>
        <p:txBody>
          <a:bodyPr/>
          <a:lstStyle>
            <a:lvl1pPr>
              <a:defRPr>
                <a:latin typeface="Candara" panose="020E0502030303020204" pitchFamily="34" charset="0"/>
              </a:defRPr>
            </a:lvl1pPr>
          </a:lstStyle>
          <a:p>
            <a:fld id="{C5630404-333F-45B3-9F71-0C011EF253AE}" type="slidenum">
              <a:rPr lang="en-US" smtClean="0"/>
              <a:pPr/>
              <a:t>‹#›</a:t>
            </a:fld>
            <a:endParaRPr lang="en-US" dirty="0"/>
          </a:p>
        </p:txBody>
      </p:sp>
    </p:spTree>
    <p:extLst>
      <p:ext uri="{BB962C8B-B14F-4D97-AF65-F5344CB8AC3E}">
        <p14:creationId xmlns:p14="http://schemas.microsoft.com/office/powerpoint/2010/main" val="2201502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18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9"/>
            <a:ext cx="6172200" cy="4873625"/>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A088348-326D-4D98-8520-6D175FF99EDF}" type="datetime1">
              <a:rPr lang="en-US" smtClean="0"/>
              <a:t>5/21/2019</a:t>
            </a:fld>
            <a:endParaRPr lang="en-US"/>
          </a:p>
        </p:txBody>
      </p:sp>
      <p:sp>
        <p:nvSpPr>
          <p:cNvPr id="6" name="Footer Placeholder 4"/>
          <p:cNvSpPr>
            <a:spLocks noGrp="1"/>
          </p:cNvSpPr>
          <p:nvPr>
            <p:ph type="ftr" sz="quarter" idx="11"/>
          </p:nvPr>
        </p:nvSpPr>
        <p:spPr/>
        <p:txBody>
          <a:bodyPr/>
          <a:lstStyle>
            <a:lvl1pPr>
              <a:defRPr/>
            </a:lvl1pPr>
          </a:lstStyle>
          <a:p>
            <a:r>
              <a:rPr lang="en-US" smtClean="0"/>
              <a:t>Md. Mahbubul Alam, PhD</a:t>
            </a:r>
            <a:endParaRPr lang="en-US"/>
          </a:p>
        </p:txBody>
      </p:sp>
      <p:sp>
        <p:nvSpPr>
          <p:cNvPr id="7" name="Slide Number Placeholder 5"/>
          <p:cNvSpPr>
            <a:spLocks noGrp="1"/>
          </p:cNvSpPr>
          <p:nvPr>
            <p:ph type="sldNum" sz="quarter" idx="12"/>
          </p:nvPr>
        </p:nvSpPr>
        <p:spPr/>
        <p:txBody>
          <a:bodyPr/>
          <a:lstStyle>
            <a:lvl1pPr>
              <a:defRPr/>
            </a:lvl1pPr>
          </a:lstStyle>
          <a:p>
            <a:fld id="{C5630404-333F-45B3-9F71-0C011EF253AE}" type="slidenum">
              <a:rPr lang="en-US" smtClean="0"/>
              <a:t>‹#›</a:t>
            </a:fld>
            <a:endParaRPr lang="en-US"/>
          </a:p>
        </p:txBody>
      </p:sp>
    </p:spTree>
    <p:extLst>
      <p:ext uri="{BB962C8B-B14F-4D97-AF65-F5344CB8AC3E}">
        <p14:creationId xmlns:p14="http://schemas.microsoft.com/office/powerpoint/2010/main" val="1261945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7AE2135-D88F-4883-A579-8FF6B3EFAEBB}" type="datetime1">
              <a:rPr lang="en-US" smtClean="0"/>
              <a:t>5/21/2019</a:t>
            </a:fld>
            <a:endParaRPr lang="en-US"/>
          </a:p>
        </p:txBody>
      </p:sp>
      <p:sp>
        <p:nvSpPr>
          <p:cNvPr id="5" name="Footer Placeholder 4"/>
          <p:cNvSpPr>
            <a:spLocks noGrp="1"/>
          </p:cNvSpPr>
          <p:nvPr>
            <p:ph type="ftr" sz="quarter" idx="11"/>
          </p:nvPr>
        </p:nvSpPr>
        <p:spPr/>
        <p:txBody>
          <a:bodyPr/>
          <a:lstStyle>
            <a:lvl1pPr>
              <a:defRPr/>
            </a:lvl1pPr>
          </a:lstStyle>
          <a:p>
            <a:r>
              <a:rPr lang="en-US" smtClean="0"/>
              <a:t>Md. Mahbubul Alam, PhD</a:t>
            </a:r>
            <a:endParaRPr lang="en-US"/>
          </a:p>
        </p:txBody>
      </p:sp>
      <p:sp>
        <p:nvSpPr>
          <p:cNvPr id="6" name="Slide Number Placeholder 5"/>
          <p:cNvSpPr>
            <a:spLocks noGrp="1"/>
          </p:cNvSpPr>
          <p:nvPr>
            <p:ph type="sldNum" sz="quarter" idx="12"/>
          </p:nvPr>
        </p:nvSpPr>
        <p:spPr/>
        <p:txBody>
          <a:bodyPr/>
          <a:lstStyle>
            <a:lvl1pPr>
              <a:defRPr/>
            </a:lvl1pPr>
          </a:lstStyle>
          <a:p>
            <a:fld id="{C5630404-333F-45B3-9F71-0C011EF253AE}" type="slidenum">
              <a:rPr lang="en-US" smtClean="0"/>
              <a:t>‹#›</a:t>
            </a:fld>
            <a:endParaRPr lang="en-US"/>
          </a:p>
        </p:txBody>
      </p:sp>
    </p:spTree>
    <p:extLst>
      <p:ext uri="{BB962C8B-B14F-4D97-AF65-F5344CB8AC3E}">
        <p14:creationId xmlns:p14="http://schemas.microsoft.com/office/powerpoint/2010/main" val="3441803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44D0E65-19A6-4504-B3B3-CDC5B66A4B3A}" type="datetime1">
              <a:rPr lang="en-US" smtClean="0"/>
              <a:t>5/21/2019</a:t>
            </a:fld>
            <a:endParaRPr lang="en-US"/>
          </a:p>
        </p:txBody>
      </p:sp>
      <p:sp>
        <p:nvSpPr>
          <p:cNvPr id="5" name="Footer Placeholder 4"/>
          <p:cNvSpPr>
            <a:spLocks noGrp="1"/>
          </p:cNvSpPr>
          <p:nvPr>
            <p:ph type="ftr" sz="quarter" idx="11"/>
          </p:nvPr>
        </p:nvSpPr>
        <p:spPr/>
        <p:txBody>
          <a:bodyPr/>
          <a:lstStyle>
            <a:lvl1pPr>
              <a:defRPr/>
            </a:lvl1pPr>
          </a:lstStyle>
          <a:p>
            <a:r>
              <a:rPr lang="en-US" smtClean="0"/>
              <a:t>Md. Mahbubul Alam, PhD</a:t>
            </a:r>
            <a:endParaRPr lang="en-US"/>
          </a:p>
        </p:txBody>
      </p:sp>
      <p:sp>
        <p:nvSpPr>
          <p:cNvPr id="6" name="Slide Number Placeholder 5"/>
          <p:cNvSpPr>
            <a:spLocks noGrp="1"/>
          </p:cNvSpPr>
          <p:nvPr>
            <p:ph type="sldNum" sz="quarter" idx="12"/>
          </p:nvPr>
        </p:nvSpPr>
        <p:spPr/>
        <p:txBody>
          <a:bodyPr/>
          <a:lstStyle>
            <a:lvl1pPr>
              <a:defRPr/>
            </a:lvl1pPr>
          </a:lstStyle>
          <a:p>
            <a:fld id="{C5630404-333F-45B3-9F71-0C011EF253AE}" type="slidenum">
              <a:rPr lang="en-US" smtClean="0"/>
              <a:t>‹#›</a:t>
            </a:fld>
            <a:endParaRPr lang="en-US"/>
          </a:p>
        </p:txBody>
      </p:sp>
    </p:spTree>
    <p:extLst>
      <p:ext uri="{BB962C8B-B14F-4D97-AF65-F5344CB8AC3E}">
        <p14:creationId xmlns:p14="http://schemas.microsoft.com/office/powerpoint/2010/main" val="2167625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Slide">
    <p:spTree>
      <p:nvGrpSpPr>
        <p:cNvPr id="1" name=""/>
        <p:cNvGrpSpPr/>
        <p:nvPr/>
      </p:nvGrpSpPr>
      <p:grpSpPr>
        <a:xfrm>
          <a:off x="0" y="0"/>
          <a:ext cx="0" cy="0"/>
          <a:chOff x="0" y="0"/>
          <a:chExt cx="0" cy="0"/>
        </a:xfrm>
      </p:grpSpPr>
      <p:sp>
        <p:nvSpPr>
          <p:cNvPr id="6" name="Content Placeholder 5"/>
          <p:cNvSpPr>
            <a:spLocks noGrp="1"/>
          </p:cNvSpPr>
          <p:nvPr>
            <p:ph sz="quarter" idx="12"/>
          </p:nvPr>
        </p:nvSpPr>
        <p:spPr>
          <a:xfrm>
            <a:off x="304800" y="1600200"/>
            <a:ext cx="11684000" cy="4572000"/>
          </a:xfrm>
          <a:prstGeom prst="rect">
            <a:avLst/>
          </a:prstGeom>
        </p:spPr>
        <p:txBody>
          <a:bodyPr/>
          <a:lstStyle>
            <a:lvl1pPr>
              <a:defRPr>
                <a:latin typeface="Candara" pitchFamily="34" charset="0"/>
              </a:defRPr>
            </a:lvl1pPr>
            <a:lvl2pPr>
              <a:defRPr>
                <a:latin typeface="Candara" pitchFamily="34" charset="0"/>
              </a:defRPr>
            </a:lvl2pPr>
            <a:lvl3pPr>
              <a:defRPr>
                <a:latin typeface="Candara" pitchFamily="34" charset="0"/>
              </a:defRPr>
            </a:lvl3pPr>
            <a:lvl4pPr>
              <a:defRPr>
                <a:latin typeface="Candara" pitchFamily="34" charset="0"/>
              </a:defRPr>
            </a:lvl4pPr>
            <a:lvl5pPr>
              <a:defRPr>
                <a:latin typeface="Candar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Slide Number Placeholder 14"/>
          <p:cNvSpPr>
            <a:spLocks noGrp="1"/>
          </p:cNvSpPr>
          <p:nvPr>
            <p:ph type="sldNum" sz="quarter" idx="13"/>
          </p:nvPr>
        </p:nvSpPr>
        <p:spPr/>
        <p:txBody>
          <a:bodyPr/>
          <a:lstStyle>
            <a:lvl1pPr>
              <a:defRPr/>
            </a:lvl1pPr>
          </a:lstStyle>
          <a:p>
            <a:pPr>
              <a:defRPr/>
            </a:pPr>
            <a:fld id="{0739BDE4-2BB0-487A-88B6-8B444CD4171A}" type="slidenum">
              <a:rPr lang="en-US"/>
              <a:pPr>
                <a:defRPr/>
              </a:pPr>
              <a:t>‹#›</a:t>
            </a:fld>
            <a:endParaRPr lang="en-US" dirty="0"/>
          </a:p>
        </p:txBody>
      </p:sp>
    </p:spTree>
    <p:extLst>
      <p:ext uri="{BB962C8B-B14F-4D97-AF65-F5344CB8AC3E}">
        <p14:creationId xmlns:p14="http://schemas.microsoft.com/office/powerpoint/2010/main" val="13183784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10972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0" y="3938589"/>
            <a:ext cx="10972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Md. Mahbubul Alam, PhD</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5C7661AA-7487-4F35-9DB8-DE67E5948E12}" type="slidenum">
              <a:rPr lang="en-US"/>
              <a:pPr>
                <a:defRPr/>
              </a:pPr>
              <a:t>‹#›</a:t>
            </a:fld>
            <a:endParaRPr lang="en-US" dirty="0"/>
          </a:p>
        </p:txBody>
      </p:sp>
    </p:spTree>
    <p:extLst>
      <p:ext uri="{BB962C8B-B14F-4D97-AF65-F5344CB8AC3E}">
        <p14:creationId xmlns:p14="http://schemas.microsoft.com/office/powerpoint/2010/main" val="3930965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itle 1"/>
          <p:cNvSpPr txBox="1">
            <a:spLocks/>
          </p:cNvSpPr>
          <p:nvPr/>
        </p:nvSpPr>
        <p:spPr>
          <a:xfrm>
            <a:off x="0" y="1409702"/>
            <a:ext cx="12192000" cy="365125"/>
          </a:xfrm>
          <a:prstGeom prst="rect">
            <a:avLst/>
          </a:prstGeom>
          <a:solidFill>
            <a:srgbClr val="009900">
              <a:alpha val="74902"/>
            </a:srgbClr>
          </a:solidFill>
          <a:effectLst>
            <a:outerShdw blurRad="50800" dist="38100" dir="8100000" algn="tr" rotWithShape="0">
              <a:prstClr val="black">
                <a:alpha val="40000"/>
              </a:prstClr>
            </a:outerShdw>
          </a:effectLst>
        </p:spPr>
        <p:txBody>
          <a:bodyPr lIns="51435" tIns="25718" rIns="51435" bIns="25718" anchor="b">
            <a:normAutofit fontScale="85000" lnSpcReduction="20000"/>
          </a:bodyPr>
          <a:lstStyle>
            <a:lvl1pPr algn="ctr" defTabSz="914400" rtl="0" eaLnBrk="1" latinLnBrk="0" hangingPunct="1">
              <a:lnSpc>
                <a:spcPct val="90000"/>
              </a:lnSpc>
              <a:spcBef>
                <a:spcPct val="0"/>
              </a:spcBef>
              <a:buNone/>
              <a:defRPr sz="5400" kern="1200">
                <a:solidFill>
                  <a:schemeClr val="tx1"/>
                </a:solidFill>
                <a:latin typeface="Candara" panose="020E0502030303020204" pitchFamily="34" charset="0"/>
                <a:ea typeface="+mj-ea"/>
                <a:cs typeface="+mj-cs"/>
              </a:defRPr>
            </a:lvl1pPr>
          </a:lstStyle>
          <a:p>
            <a:pPr>
              <a:defRPr/>
            </a:pPr>
            <a:endParaRPr lang="en-US" sz="3038" dirty="0"/>
          </a:p>
        </p:txBody>
      </p:sp>
      <p:cxnSp>
        <p:nvCxnSpPr>
          <p:cNvPr id="5" name="Straight Connector 4"/>
          <p:cNvCxnSpPr/>
          <p:nvPr/>
        </p:nvCxnSpPr>
        <p:spPr>
          <a:xfrm>
            <a:off x="368300" y="0"/>
            <a:ext cx="0" cy="685800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20651" y="0"/>
            <a:ext cx="0" cy="685800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47651" y="0"/>
            <a:ext cx="0" cy="685800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2" y="365126"/>
            <a:ext cx="10390060" cy="864234"/>
          </a:xfrm>
        </p:spPr>
        <p:txBody>
          <a:bodyPr>
            <a:normAutofit/>
          </a:bodyPr>
          <a:lstStyle>
            <a:lvl1pPr>
              <a:defRPr sz="3600" b="1">
                <a:effectLst>
                  <a:outerShdw blurRad="38100" dist="38100" dir="2700000" algn="tl">
                    <a:srgbClr val="000000">
                      <a:alpha val="43137"/>
                    </a:srgbClr>
                  </a:outerShdw>
                </a:effectLst>
                <a:latin typeface="Candara" panose="020E0502030303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838200" y="1955801"/>
            <a:ext cx="10515600" cy="4221162"/>
          </a:xfrm>
        </p:spPr>
        <p:txBody>
          <a:bodyPr/>
          <a:lstStyle>
            <a:lvl1pPr>
              <a:defRPr sz="2400">
                <a:latin typeface="Candara" panose="020E0502030303020204" pitchFamily="34" charset="0"/>
              </a:defRPr>
            </a:lvl1pPr>
            <a:lvl2pPr>
              <a:defRPr sz="2000">
                <a:latin typeface="Candara" panose="020E0502030303020204" pitchFamily="34" charset="0"/>
              </a:defRPr>
            </a:lvl2pPr>
            <a:lvl3pPr>
              <a:defRPr sz="1800">
                <a:latin typeface="Candara" panose="020E0502030303020204" pitchFamily="34" charset="0"/>
              </a:defRPr>
            </a:lvl3pPr>
            <a:lvl4pPr>
              <a:defRPr sz="1800">
                <a:latin typeface="Candara" panose="020E0502030303020204" pitchFamily="34" charset="0"/>
              </a:defRPr>
            </a:lvl4pPr>
            <a:lvl5pPr>
              <a:defRPr sz="1800">
                <a:latin typeface="Candara" panose="020E0502030303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3"/>
          <p:cNvSpPr>
            <a:spLocks noGrp="1"/>
          </p:cNvSpPr>
          <p:nvPr>
            <p:ph type="dt" sz="half" idx="10"/>
          </p:nvPr>
        </p:nvSpPr>
        <p:spPr/>
        <p:txBody>
          <a:bodyPr/>
          <a:lstStyle>
            <a:lvl1pPr>
              <a:defRPr sz="1100">
                <a:latin typeface="Candara" panose="020E0502030303020204" pitchFamily="34" charset="0"/>
              </a:defRPr>
            </a:lvl1pPr>
          </a:lstStyle>
          <a:p>
            <a:fld id="{657FFBED-5977-40D2-9758-FF6118EAD980}" type="datetime1">
              <a:rPr lang="en-US" smtClean="0"/>
              <a:t>5/21/2019</a:t>
            </a:fld>
            <a:endParaRPr lang="en-US" dirty="0"/>
          </a:p>
        </p:txBody>
      </p:sp>
      <p:sp>
        <p:nvSpPr>
          <p:cNvPr id="9" name="Footer Placeholder 4"/>
          <p:cNvSpPr>
            <a:spLocks noGrp="1"/>
          </p:cNvSpPr>
          <p:nvPr>
            <p:ph type="ftr" sz="quarter" idx="11"/>
          </p:nvPr>
        </p:nvSpPr>
        <p:spPr/>
        <p:txBody>
          <a:bodyPr/>
          <a:lstStyle>
            <a:lvl1pPr>
              <a:defRPr sz="1100">
                <a:latin typeface="Candara" panose="020E0502030303020204" pitchFamily="34" charset="0"/>
              </a:defRPr>
            </a:lvl1pPr>
          </a:lstStyle>
          <a:p>
            <a:r>
              <a:rPr lang="en-US" dirty="0" smtClean="0"/>
              <a:t>Md. </a:t>
            </a:r>
            <a:r>
              <a:rPr lang="en-US" dirty="0" err="1" smtClean="0"/>
              <a:t>Mahbubul</a:t>
            </a:r>
            <a:r>
              <a:rPr lang="en-US" dirty="0" smtClean="0"/>
              <a:t> </a:t>
            </a:r>
            <a:r>
              <a:rPr lang="en-US" dirty="0" err="1" smtClean="0"/>
              <a:t>Alam</a:t>
            </a:r>
            <a:r>
              <a:rPr lang="en-US" dirty="0" smtClean="0"/>
              <a:t>, PhD</a:t>
            </a:r>
            <a:endParaRPr lang="en-US" dirty="0"/>
          </a:p>
        </p:txBody>
      </p:sp>
      <p:sp>
        <p:nvSpPr>
          <p:cNvPr id="10" name="Slide Number Placeholder 5"/>
          <p:cNvSpPr>
            <a:spLocks noGrp="1"/>
          </p:cNvSpPr>
          <p:nvPr>
            <p:ph type="sldNum" sz="quarter" idx="12"/>
          </p:nvPr>
        </p:nvSpPr>
        <p:spPr>
          <a:xfrm>
            <a:off x="10452101" y="6356352"/>
            <a:ext cx="901700" cy="365125"/>
          </a:xfrm>
        </p:spPr>
        <p:txBody>
          <a:bodyPr/>
          <a:lstStyle>
            <a:lvl1pPr>
              <a:defRPr sz="1100">
                <a:latin typeface="Candara" panose="020E0502030303020204" pitchFamily="34" charset="0"/>
              </a:defRPr>
            </a:lvl1pPr>
          </a:lstStyle>
          <a:p>
            <a:fld id="{C5630404-333F-45B3-9F71-0C011EF253AE}" type="slidenum">
              <a:rPr lang="en-US" smtClean="0"/>
              <a:pPr/>
              <a:t>‹#›</a:t>
            </a:fld>
            <a:endParaRPr lang="en-US" dirty="0"/>
          </a:p>
        </p:txBody>
      </p:sp>
    </p:spTree>
    <p:extLst>
      <p:ext uri="{BB962C8B-B14F-4D97-AF65-F5344CB8AC3E}">
        <p14:creationId xmlns:p14="http://schemas.microsoft.com/office/powerpoint/2010/main" val="909791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5" name="Title 1"/>
          <p:cNvSpPr txBox="1">
            <a:spLocks/>
          </p:cNvSpPr>
          <p:nvPr/>
        </p:nvSpPr>
        <p:spPr>
          <a:xfrm>
            <a:off x="0" y="1333502"/>
            <a:ext cx="12192000" cy="365125"/>
          </a:xfrm>
          <a:prstGeom prst="rect">
            <a:avLst/>
          </a:prstGeom>
          <a:solidFill>
            <a:srgbClr val="009900">
              <a:alpha val="74902"/>
            </a:srgbClr>
          </a:solidFill>
          <a:effectLst>
            <a:outerShdw blurRad="50800" dist="38100" dir="8100000" algn="tr" rotWithShape="0">
              <a:prstClr val="black">
                <a:alpha val="40000"/>
              </a:prstClr>
            </a:outerShdw>
          </a:effectLst>
        </p:spPr>
        <p:txBody>
          <a:bodyPr lIns="51435" tIns="25718" rIns="51435" bIns="25718" anchor="b">
            <a:normAutofit fontScale="85000" lnSpcReduction="20000"/>
          </a:bodyPr>
          <a:lstStyle>
            <a:lvl1pPr algn="ctr" defTabSz="914400" rtl="0" eaLnBrk="1" latinLnBrk="0" hangingPunct="1">
              <a:lnSpc>
                <a:spcPct val="90000"/>
              </a:lnSpc>
              <a:spcBef>
                <a:spcPct val="0"/>
              </a:spcBef>
              <a:buNone/>
              <a:defRPr sz="5400" kern="1200">
                <a:solidFill>
                  <a:schemeClr val="tx1"/>
                </a:solidFill>
                <a:latin typeface="Candara" panose="020E0502030303020204" pitchFamily="34" charset="0"/>
                <a:ea typeface="+mj-ea"/>
                <a:cs typeface="+mj-cs"/>
              </a:defRPr>
            </a:lvl1pPr>
          </a:lstStyle>
          <a:p>
            <a:pPr>
              <a:defRPr/>
            </a:pPr>
            <a:endParaRPr lang="en-US" sz="3038" dirty="0"/>
          </a:p>
        </p:txBody>
      </p:sp>
      <p:cxnSp>
        <p:nvCxnSpPr>
          <p:cNvPr id="6" name="Straight Connector 5"/>
          <p:cNvCxnSpPr/>
          <p:nvPr/>
        </p:nvCxnSpPr>
        <p:spPr>
          <a:xfrm>
            <a:off x="368300" y="0"/>
            <a:ext cx="0" cy="685800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0651" y="0"/>
            <a:ext cx="0" cy="685800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47651" y="0"/>
            <a:ext cx="0" cy="685800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365129"/>
            <a:ext cx="10326560" cy="809625"/>
          </a:xfrm>
        </p:spPr>
        <p:txBody>
          <a:bodyPr>
            <a:normAutofit/>
          </a:bodyPr>
          <a:lstStyle>
            <a:lvl1pPr>
              <a:defRPr sz="2025" b="1">
                <a:effectLst>
                  <a:outerShdw blurRad="38100" dist="38100" dir="2700000" algn="tl">
                    <a:srgbClr val="000000">
                      <a:alpha val="43137"/>
                    </a:srgbClr>
                  </a:outerShdw>
                </a:effectLst>
                <a:latin typeface="Candara" panose="020E0502030303020204" pitchFamily="34" charset="0"/>
              </a:defRPr>
            </a:lvl1pPr>
          </a:lstStyle>
          <a:p>
            <a:r>
              <a:rPr lang="en-US" smtClean="0"/>
              <a:t>Click to edit Master title style</a:t>
            </a:r>
            <a:endParaRPr lang="en-US" dirty="0"/>
          </a:p>
        </p:txBody>
      </p:sp>
      <p:sp>
        <p:nvSpPr>
          <p:cNvPr id="7" name="Content Placeholder 6"/>
          <p:cNvSpPr>
            <a:spLocks noGrp="1"/>
          </p:cNvSpPr>
          <p:nvPr>
            <p:ph sz="quarter" idx="13"/>
          </p:nvPr>
        </p:nvSpPr>
        <p:spPr>
          <a:xfrm>
            <a:off x="952500" y="1838960"/>
            <a:ext cx="4927600" cy="4307840"/>
          </a:xfrm>
        </p:spPr>
        <p:txBody>
          <a:bodyPr/>
          <a:lstStyle>
            <a:lvl1pPr>
              <a:defRPr sz="2400">
                <a:latin typeface="Candara" panose="020E0502030303020204" pitchFamily="34" charset="0"/>
              </a:defRPr>
            </a:lvl1pPr>
            <a:lvl2pPr>
              <a:defRPr sz="2000">
                <a:latin typeface="Candara" panose="020E0502030303020204" pitchFamily="34" charset="0"/>
              </a:defRPr>
            </a:lvl2pPr>
            <a:lvl3pPr>
              <a:defRPr sz="1800">
                <a:latin typeface="Candara" panose="020E0502030303020204" pitchFamily="34" charset="0"/>
              </a:defRPr>
            </a:lvl3pPr>
            <a:lvl4pPr>
              <a:defRPr sz="1800">
                <a:latin typeface="Candara" panose="020E0502030303020204" pitchFamily="34" charset="0"/>
              </a:defRPr>
            </a:lvl4pPr>
            <a:lvl5pPr>
              <a:defRPr sz="1800">
                <a:latin typeface="Candara" panose="020E0502030303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4"/>
          </p:nvPr>
        </p:nvSpPr>
        <p:spPr>
          <a:xfrm>
            <a:off x="6527800" y="1838960"/>
            <a:ext cx="4826000" cy="4282440"/>
          </a:xfrm>
        </p:spPr>
        <p:txBody>
          <a:bodyPr/>
          <a:lstStyle>
            <a:lvl1pPr>
              <a:defRPr sz="2400">
                <a:latin typeface="Candara" panose="020E0502030303020204" pitchFamily="34" charset="0"/>
              </a:defRPr>
            </a:lvl1pPr>
            <a:lvl2pPr>
              <a:defRPr sz="2000">
                <a:latin typeface="Candara" panose="020E0502030303020204" pitchFamily="34" charset="0"/>
              </a:defRPr>
            </a:lvl2pPr>
            <a:lvl3pPr>
              <a:defRPr sz="1800">
                <a:latin typeface="Candara" panose="020E0502030303020204" pitchFamily="34" charset="0"/>
              </a:defRPr>
            </a:lvl3pPr>
            <a:lvl4pPr>
              <a:defRPr sz="1800">
                <a:latin typeface="Candara" panose="020E0502030303020204" pitchFamily="34" charset="0"/>
              </a:defRPr>
            </a:lvl4pPr>
            <a:lvl5pPr>
              <a:defRPr sz="1800">
                <a:latin typeface="Candara" panose="020E0502030303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Date Placeholder 15"/>
          <p:cNvSpPr>
            <a:spLocks noGrp="1"/>
          </p:cNvSpPr>
          <p:nvPr>
            <p:ph type="dt" sz="half" idx="15"/>
          </p:nvPr>
        </p:nvSpPr>
        <p:spPr/>
        <p:txBody>
          <a:bodyPr/>
          <a:lstStyle>
            <a:lvl1pPr>
              <a:defRPr/>
            </a:lvl1pPr>
          </a:lstStyle>
          <a:p>
            <a:fld id="{EE2213F3-21D3-4DA4-B132-6786DADE545E}" type="datetime1">
              <a:rPr lang="en-US" smtClean="0"/>
              <a:t>5/21/2019</a:t>
            </a:fld>
            <a:endParaRPr lang="en-US"/>
          </a:p>
        </p:txBody>
      </p:sp>
      <p:sp>
        <p:nvSpPr>
          <p:cNvPr id="12" name="Footer Placeholder 16"/>
          <p:cNvSpPr>
            <a:spLocks noGrp="1"/>
          </p:cNvSpPr>
          <p:nvPr>
            <p:ph type="ftr" sz="quarter" idx="16"/>
          </p:nvPr>
        </p:nvSpPr>
        <p:spPr/>
        <p:txBody>
          <a:bodyPr/>
          <a:lstStyle>
            <a:lvl1pPr>
              <a:defRPr/>
            </a:lvl1pPr>
          </a:lstStyle>
          <a:p>
            <a:r>
              <a:rPr lang="en-US" smtClean="0"/>
              <a:t>Md. Mahbubul Alam, PhD</a:t>
            </a:r>
            <a:endParaRPr lang="en-US"/>
          </a:p>
        </p:txBody>
      </p:sp>
      <p:sp>
        <p:nvSpPr>
          <p:cNvPr id="13" name="Slide Number Placeholder 17"/>
          <p:cNvSpPr>
            <a:spLocks noGrp="1"/>
          </p:cNvSpPr>
          <p:nvPr>
            <p:ph type="sldNum" sz="quarter" idx="17"/>
          </p:nvPr>
        </p:nvSpPr>
        <p:spPr/>
        <p:txBody>
          <a:bodyPr/>
          <a:lstStyle>
            <a:lvl1pPr>
              <a:defRPr/>
            </a:lvl1pPr>
          </a:lstStyle>
          <a:p>
            <a:fld id="{C5630404-333F-45B3-9F71-0C011EF253AE}" type="slidenum">
              <a:rPr lang="en-US" smtClean="0"/>
              <a:t>‹#›</a:t>
            </a:fld>
            <a:endParaRPr lang="en-US"/>
          </a:p>
        </p:txBody>
      </p:sp>
    </p:spTree>
    <p:extLst>
      <p:ext uri="{BB962C8B-B14F-4D97-AF65-F5344CB8AC3E}">
        <p14:creationId xmlns:p14="http://schemas.microsoft.com/office/powerpoint/2010/main" val="1129966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2"/>
            <a:ext cx="10515600" cy="2852737"/>
          </a:xfrm>
        </p:spPr>
        <p:txBody>
          <a:bodyPr anchor="b"/>
          <a:lstStyle>
            <a:lvl1pPr>
              <a:defRPr sz="3375"/>
            </a:lvl1pPr>
          </a:lstStyle>
          <a:p>
            <a:r>
              <a:rPr lang="en-US" smtClean="0"/>
              <a:t>Click to edit Master title style</a:t>
            </a:r>
            <a:endParaRPr lang="en-US"/>
          </a:p>
        </p:txBody>
      </p:sp>
      <p:sp>
        <p:nvSpPr>
          <p:cNvPr id="3" name="Text Placeholder 2"/>
          <p:cNvSpPr>
            <a:spLocks noGrp="1"/>
          </p:cNvSpPr>
          <p:nvPr>
            <p:ph type="body" idx="1"/>
          </p:nvPr>
        </p:nvSpPr>
        <p:spPr>
          <a:xfrm>
            <a:off x="831851" y="4589467"/>
            <a:ext cx="10515600" cy="150018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D5A2381-1D55-41FB-BFBC-C53BAA207F14}" type="datetime1">
              <a:rPr lang="en-US" smtClean="0"/>
              <a:t>5/21/2019</a:t>
            </a:fld>
            <a:endParaRPr lang="en-US"/>
          </a:p>
        </p:txBody>
      </p:sp>
      <p:sp>
        <p:nvSpPr>
          <p:cNvPr id="5" name="Footer Placeholder 4"/>
          <p:cNvSpPr>
            <a:spLocks noGrp="1"/>
          </p:cNvSpPr>
          <p:nvPr>
            <p:ph type="ftr" sz="quarter" idx="11"/>
          </p:nvPr>
        </p:nvSpPr>
        <p:spPr/>
        <p:txBody>
          <a:bodyPr/>
          <a:lstStyle>
            <a:lvl1pPr>
              <a:defRPr/>
            </a:lvl1pPr>
          </a:lstStyle>
          <a:p>
            <a:r>
              <a:rPr lang="en-US" smtClean="0"/>
              <a:t>Md. Mahbubul Alam, PhD</a:t>
            </a:r>
            <a:endParaRPr lang="en-US"/>
          </a:p>
        </p:txBody>
      </p:sp>
      <p:sp>
        <p:nvSpPr>
          <p:cNvPr id="6" name="Slide Number Placeholder 5"/>
          <p:cNvSpPr>
            <a:spLocks noGrp="1"/>
          </p:cNvSpPr>
          <p:nvPr>
            <p:ph type="sldNum" sz="quarter" idx="12"/>
          </p:nvPr>
        </p:nvSpPr>
        <p:spPr/>
        <p:txBody>
          <a:bodyPr/>
          <a:lstStyle>
            <a:lvl1pPr>
              <a:defRPr/>
            </a:lvl1pPr>
          </a:lstStyle>
          <a:p>
            <a:fld id="{C5630404-333F-45B3-9F71-0C011EF253AE}" type="slidenum">
              <a:rPr lang="en-US" smtClean="0"/>
              <a:t>‹#›</a:t>
            </a:fld>
            <a:endParaRPr lang="en-US" dirty="0"/>
          </a:p>
        </p:txBody>
      </p:sp>
    </p:spTree>
    <p:extLst>
      <p:ext uri="{BB962C8B-B14F-4D97-AF65-F5344CB8AC3E}">
        <p14:creationId xmlns:p14="http://schemas.microsoft.com/office/powerpoint/2010/main" val="4010159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lvl1pPr>
              <a:defRPr sz="2400">
                <a:latin typeface="Candara" panose="020E0502030303020204" pitchFamily="34" charset="0"/>
              </a:defRPr>
            </a:lvl1pPr>
            <a:lvl2pPr>
              <a:defRPr sz="2000">
                <a:latin typeface="Candara" panose="020E0502030303020204" pitchFamily="34" charset="0"/>
              </a:defRPr>
            </a:lvl2pPr>
            <a:lvl3pPr>
              <a:defRPr sz="1800">
                <a:latin typeface="Candara" panose="020E0502030303020204" pitchFamily="34" charset="0"/>
              </a:defRPr>
            </a:lvl3pPr>
            <a:lvl4pPr>
              <a:defRPr sz="1800">
                <a:latin typeface="Candara" panose="020E0502030303020204" pitchFamily="34" charset="0"/>
              </a:defRPr>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sz="2400">
                <a:latin typeface="Candara" panose="020E0502030303020204" pitchFamily="34" charset="0"/>
              </a:defRPr>
            </a:lvl1pPr>
            <a:lvl2pPr>
              <a:defRPr sz="2000">
                <a:latin typeface="Candara" panose="020E0502030303020204" pitchFamily="34" charset="0"/>
              </a:defRPr>
            </a:lvl2pPr>
            <a:lvl3pPr>
              <a:defRPr sz="1800">
                <a:latin typeface="Candara" panose="020E0502030303020204" pitchFamily="34" charset="0"/>
              </a:defRPr>
            </a:lvl3pPr>
            <a:lvl4pPr>
              <a:defRPr sz="1800">
                <a:latin typeface="Candara" panose="020E0502030303020204" pitchFamily="34" charset="0"/>
              </a:defRPr>
            </a:lvl4pPr>
            <a:lvl5pPr>
              <a:defRPr sz="1800">
                <a:latin typeface="Candara" panose="020E0502030303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fld id="{19EA431A-5B41-480F-96A9-A7AE28F700F3}" type="datetime1">
              <a:rPr lang="en-US" smtClean="0"/>
              <a:t>5/21/2019</a:t>
            </a:fld>
            <a:endParaRPr lang="en-US"/>
          </a:p>
        </p:txBody>
      </p:sp>
      <p:sp>
        <p:nvSpPr>
          <p:cNvPr id="6" name="Footer Placeholder 4"/>
          <p:cNvSpPr>
            <a:spLocks noGrp="1"/>
          </p:cNvSpPr>
          <p:nvPr>
            <p:ph type="ftr" sz="quarter" idx="11"/>
          </p:nvPr>
        </p:nvSpPr>
        <p:spPr/>
        <p:txBody>
          <a:bodyPr/>
          <a:lstStyle>
            <a:lvl1pPr>
              <a:defRPr/>
            </a:lvl1pPr>
          </a:lstStyle>
          <a:p>
            <a:r>
              <a:rPr lang="en-US" smtClean="0"/>
              <a:t>Md. Mahbubul Alam, PhD</a:t>
            </a:r>
            <a:endParaRPr lang="en-US"/>
          </a:p>
        </p:txBody>
      </p:sp>
      <p:sp>
        <p:nvSpPr>
          <p:cNvPr id="7" name="Slide Number Placeholder 5"/>
          <p:cNvSpPr>
            <a:spLocks noGrp="1"/>
          </p:cNvSpPr>
          <p:nvPr>
            <p:ph type="sldNum" sz="quarter" idx="12"/>
          </p:nvPr>
        </p:nvSpPr>
        <p:spPr/>
        <p:txBody>
          <a:bodyPr/>
          <a:lstStyle>
            <a:lvl1pPr>
              <a:defRPr/>
            </a:lvl1pPr>
          </a:lstStyle>
          <a:p>
            <a:fld id="{C5630404-333F-45B3-9F71-0C011EF253AE}" type="slidenum">
              <a:rPr lang="en-US" smtClean="0"/>
              <a:t>‹#›</a:t>
            </a:fld>
            <a:endParaRPr lang="en-US"/>
          </a:p>
        </p:txBody>
      </p:sp>
    </p:spTree>
    <p:extLst>
      <p:ext uri="{BB962C8B-B14F-4D97-AF65-F5344CB8AC3E}">
        <p14:creationId xmlns:p14="http://schemas.microsoft.com/office/powerpoint/2010/main" val="3583363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8B8FE2D5-8CB8-43D9-AD66-D66A2822F874}" type="datetime1">
              <a:rPr lang="en-US" smtClean="0"/>
              <a:t>5/21/2019</a:t>
            </a:fld>
            <a:endParaRPr lang="en-US"/>
          </a:p>
        </p:txBody>
      </p:sp>
      <p:sp>
        <p:nvSpPr>
          <p:cNvPr id="8" name="Footer Placeholder 4"/>
          <p:cNvSpPr>
            <a:spLocks noGrp="1"/>
          </p:cNvSpPr>
          <p:nvPr>
            <p:ph type="ftr" sz="quarter" idx="11"/>
          </p:nvPr>
        </p:nvSpPr>
        <p:spPr/>
        <p:txBody>
          <a:bodyPr/>
          <a:lstStyle>
            <a:lvl1pPr>
              <a:defRPr/>
            </a:lvl1pPr>
          </a:lstStyle>
          <a:p>
            <a:r>
              <a:rPr lang="en-US" smtClean="0"/>
              <a:t>Md. Mahbubul Alam, PhD</a:t>
            </a:r>
            <a:endParaRPr lang="en-US"/>
          </a:p>
        </p:txBody>
      </p:sp>
      <p:sp>
        <p:nvSpPr>
          <p:cNvPr id="9" name="Slide Number Placeholder 5"/>
          <p:cNvSpPr>
            <a:spLocks noGrp="1"/>
          </p:cNvSpPr>
          <p:nvPr>
            <p:ph type="sldNum" sz="quarter" idx="12"/>
          </p:nvPr>
        </p:nvSpPr>
        <p:spPr/>
        <p:txBody>
          <a:bodyPr/>
          <a:lstStyle>
            <a:lvl1pPr>
              <a:defRPr/>
            </a:lvl1pPr>
          </a:lstStyle>
          <a:p>
            <a:fld id="{C5630404-333F-45B3-9F71-0C011EF253AE}" type="slidenum">
              <a:rPr lang="en-US" smtClean="0"/>
              <a:t>‹#›</a:t>
            </a:fld>
            <a:endParaRPr lang="en-US"/>
          </a:p>
        </p:txBody>
      </p:sp>
    </p:spTree>
    <p:extLst>
      <p:ext uri="{BB962C8B-B14F-4D97-AF65-F5344CB8AC3E}">
        <p14:creationId xmlns:p14="http://schemas.microsoft.com/office/powerpoint/2010/main" val="686356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5B2438EE-5F20-4227-BF3E-16F9C9E6E79B}" type="datetime1">
              <a:rPr lang="en-US" smtClean="0"/>
              <a:t>5/21/2019</a:t>
            </a:fld>
            <a:endParaRPr lang="en-US"/>
          </a:p>
        </p:txBody>
      </p:sp>
      <p:sp>
        <p:nvSpPr>
          <p:cNvPr id="4" name="Footer Placeholder 4"/>
          <p:cNvSpPr>
            <a:spLocks noGrp="1"/>
          </p:cNvSpPr>
          <p:nvPr>
            <p:ph type="ftr" sz="quarter" idx="11"/>
          </p:nvPr>
        </p:nvSpPr>
        <p:spPr/>
        <p:txBody>
          <a:bodyPr/>
          <a:lstStyle>
            <a:lvl1pPr>
              <a:defRPr/>
            </a:lvl1pPr>
          </a:lstStyle>
          <a:p>
            <a:r>
              <a:rPr lang="en-US" smtClean="0"/>
              <a:t>Md. Mahbubul Alam, PhD</a:t>
            </a:r>
            <a:endParaRPr lang="en-US"/>
          </a:p>
        </p:txBody>
      </p:sp>
      <p:sp>
        <p:nvSpPr>
          <p:cNvPr id="5" name="Slide Number Placeholder 5"/>
          <p:cNvSpPr>
            <a:spLocks noGrp="1"/>
          </p:cNvSpPr>
          <p:nvPr>
            <p:ph type="sldNum" sz="quarter" idx="12"/>
          </p:nvPr>
        </p:nvSpPr>
        <p:spPr/>
        <p:txBody>
          <a:bodyPr/>
          <a:lstStyle>
            <a:lvl1pPr>
              <a:defRPr/>
            </a:lvl1pPr>
          </a:lstStyle>
          <a:p>
            <a:fld id="{C5630404-333F-45B3-9F71-0C011EF253AE}" type="slidenum">
              <a:rPr lang="en-US" smtClean="0"/>
              <a:t>‹#›</a:t>
            </a:fld>
            <a:endParaRPr lang="en-US"/>
          </a:p>
        </p:txBody>
      </p:sp>
    </p:spTree>
    <p:extLst>
      <p:ext uri="{BB962C8B-B14F-4D97-AF65-F5344CB8AC3E}">
        <p14:creationId xmlns:p14="http://schemas.microsoft.com/office/powerpoint/2010/main" val="2312813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C0C3CD24-4E83-4997-BFCF-D5B63A1F34C0}" type="datetime1">
              <a:rPr lang="en-US" smtClean="0"/>
              <a:t>5/21/2019</a:t>
            </a:fld>
            <a:endParaRPr lang="en-US"/>
          </a:p>
        </p:txBody>
      </p:sp>
      <p:sp>
        <p:nvSpPr>
          <p:cNvPr id="3" name="Footer Placeholder 4"/>
          <p:cNvSpPr>
            <a:spLocks noGrp="1"/>
          </p:cNvSpPr>
          <p:nvPr>
            <p:ph type="ftr" sz="quarter" idx="11"/>
          </p:nvPr>
        </p:nvSpPr>
        <p:spPr/>
        <p:txBody>
          <a:bodyPr/>
          <a:lstStyle>
            <a:lvl1pPr>
              <a:defRPr/>
            </a:lvl1pPr>
          </a:lstStyle>
          <a:p>
            <a:r>
              <a:rPr lang="en-US" smtClean="0"/>
              <a:t>Md. Mahbubul Alam, PhD</a:t>
            </a:r>
            <a:endParaRPr lang="en-US"/>
          </a:p>
        </p:txBody>
      </p:sp>
      <p:sp>
        <p:nvSpPr>
          <p:cNvPr id="4" name="Slide Number Placeholder 5"/>
          <p:cNvSpPr>
            <a:spLocks noGrp="1"/>
          </p:cNvSpPr>
          <p:nvPr>
            <p:ph type="sldNum" sz="quarter" idx="12"/>
          </p:nvPr>
        </p:nvSpPr>
        <p:spPr/>
        <p:txBody>
          <a:bodyPr/>
          <a:lstStyle>
            <a:lvl1pPr>
              <a:defRPr/>
            </a:lvl1pPr>
          </a:lstStyle>
          <a:p>
            <a:fld id="{C5630404-333F-45B3-9F71-0C011EF253AE}" type="slidenum">
              <a:rPr lang="en-US" smtClean="0"/>
              <a:t>‹#›</a:t>
            </a:fld>
            <a:endParaRPr lang="en-US"/>
          </a:p>
        </p:txBody>
      </p:sp>
    </p:spTree>
    <p:extLst>
      <p:ext uri="{BB962C8B-B14F-4D97-AF65-F5344CB8AC3E}">
        <p14:creationId xmlns:p14="http://schemas.microsoft.com/office/powerpoint/2010/main" val="1086556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1800"/>
            </a:lvl1pPr>
          </a:lstStyle>
          <a:p>
            <a:r>
              <a:rPr lang="en-US" smtClean="0"/>
              <a:t>Click to edit Master title style</a:t>
            </a:r>
            <a:endParaRPr lang="en-US"/>
          </a:p>
        </p:txBody>
      </p:sp>
      <p:sp>
        <p:nvSpPr>
          <p:cNvPr id="3" name="Content Placeholder 2"/>
          <p:cNvSpPr>
            <a:spLocks noGrp="1"/>
          </p:cNvSpPr>
          <p:nvPr>
            <p:ph idx="1"/>
          </p:nvPr>
        </p:nvSpPr>
        <p:spPr>
          <a:xfrm>
            <a:off x="5183188" y="987429"/>
            <a:ext cx="6172200" cy="487362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A9EF500-9829-4895-BD71-B21BD89A7051}" type="datetime1">
              <a:rPr lang="en-US" smtClean="0"/>
              <a:t>5/21/2019</a:t>
            </a:fld>
            <a:endParaRPr lang="en-US"/>
          </a:p>
        </p:txBody>
      </p:sp>
      <p:sp>
        <p:nvSpPr>
          <p:cNvPr id="6" name="Footer Placeholder 4"/>
          <p:cNvSpPr>
            <a:spLocks noGrp="1"/>
          </p:cNvSpPr>
          <p:nvPr>
            <p:ph type="ftr" sz="quarter" idx="11"/>
          </p:nvPr>
        </p:nvSpPr>
        <p:spPr/>
        <p:txBody>
          <a:bodyPr/>
          <a:lstStyle>
            <a:lvl1pPr>
              <a:defRPr/>
            </a:lvl1pPr>
          </a:lstStyle>
          <a:p>
            <a:r>
              <a:rPr lang="en-US" smtClean="0"/>
              <a:t>Md. Mahbubul Alam, PhD</a:t>
            </a:r>
            <a:endParaRPr lang="en-US"/>
          </a:p>
        </p:txBody>
      </p:sp>
      <p:sp>
        <p:nvSpPr>
          <p:cNvPr id="7" name="Slide Number Placeholder 5"/>
          <p:cNvSpPr>
            <a:spLocks noGrp="1"/>
          </p:cNvSpPr>
          <p:nvPr>
            <p:ph type="sldNum" sz="quarter" idx="12"/>
          </p:nvPr>
        </p:nvSpPr>
        <p:spPr/>
        <p:txBody>
          <a:bodyPr/>
          <a:lstStyle>
            <a:lvl1pPr>
              <a:defRPr/>
            </a:lvl1pPr>
          </a:lstStyle>
          <a:p>
            <a:fld id="{C5630404-333F-45B3-9F71-0C011EF253AE}" type="slidenum">
              <a:rPr lang="en-US" smtClean="0"/>
              <a:t>‹#›</a:t>
            </a:fld>
            <a:endParaRPr lang="en-US"/>
          </a:p>
        </p:txBody>
      </p:sp>
    </p:spTree>
    <p:extLst>
      <p:ext uri="{BB962C8B-B14F-4D97-AF65-F5344CB8AC3E}">
        <p14:creationId xmlns:p14="http://schemas.microsoft.com/office/powerpoint/2010/main" val="3038472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7"/>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100">
                <a:solidFill>
                  <a:schemeClr val="tx1">
                    <a:tint val="75000"/>
                  </a:schemeClr>
                </a:solidFill>
              </a:defRPr>
            </a:lvl1pPr>
          </a:lstStyle>
          <a:p>
            <a:fld id="{AAB591F9-0356-4BEC-A2B0-C2A6707832ED}" type="datetime1">
              <a:rPr lang="en-US" smtClean="0"/>
              <a:t>5/21/2019</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r>
              <a:rPr lang="en-US" dirty="0" smtClean="0"/>
              <a:t>Md. </a:t>
            </a:r>
            <a:r>
              <a:rPr lang="en-US" dirty="0" err="1" smtClean="0"/>
              <a:t>Mahbubul</a:t>
            </a:r>
            <a:r>
              <a:rPr lang="en-US" dirty="0" smtClean="0"/>
              <a:t> </a:t>
            </a:r>
            <a:r>
              <a:rPr lang="en-US" dirty="0" err="1" smtClean="0"/>
              <a:t>Alam</a:t>
            </a:r>
            <a:r>
              <a:rPr lang="en-US" dirty="0" smtClean="0"/>
              <a:t>, PhD</a:t>
            </a:r>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C5630404-333F-45B3-9F71-0C011EF253AE}" type="slidenum">
              <a:rPr lang="en-US" smtClean="0"/>
              <a:pPr/>
              <a:t>‹#›</a:t>
            </a:fld>
            <a:endParaRPr lang="en-US" dirty="0"/>
          </a:p>
        </p:txBody>
      </p:sp>
    </p:spTree>
    <p:extLst>
      <p:ext uri="{BB962C8B-B14F-4D97-AF65-F5344CB8AC3E}">
        <p14:creationId xmlns:p14="http://schemas.microsoft.com/office/powerpoint/2010/main" val="8932203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8" r:id="rId14"/>
  </p:sldLayoutIdLst>
  <p:hf hdr="0"/>
  <p:txStyles>
    <p:titleStyle>
      <a:lvl1pPr algn="l" defTabSz="514350" rtl="0" eaLnBrk="1" fontAlgn="base" hangingPunct="1">
        <a:lnSpc>
          <a:spcPct val="90000"/>
        </a:lnSpc>
        <a:spcBef>
          <a:spcPct val="0"/>
        </a:spcBef>
        <a:spcAft>
          <a:spcPct val="0"/>
        </a:spcAft>
        <a:defRPr sz="2475" kern="1200">
          <a:solidFill>
            <a:schemeClr val="tx1"/>
          </a:solidFill>
          <a:latin typeface="+mj-lt"/>
          <a:ea typeface="+mj-ea"/>
          <a:cs typeface="+mj-cs"/>
        </a:defRPr>
      </a:lvl1pPr>
      <a:lvl2pPr algn="l" defTabSz="514350" rtl="0" eaLnBrk="1" fontAlgn="base" hangingPunct="1">
        <a:lnSpc>
          <a:spcPct val="90000"/>
        </a:lnSpc>
        <a:spcBef>
          <a:spcPct val="0"/>
        </a:spcBef>
        <a:spcAft>
          <a:spcPct val="0"/>
        </a:spcAft>
        <a:defRPr sz="2475">
          <a:solidFill>
            <a:schemeClr val="tx1"/>
          </a:solidFill>
          <a:latin typeface="Calibri Light" panose="020F0302020204030204" pitchFamily="34" charset="0"/>
        </a:defRPr>
      </a:lvl2pPr>
      <a:lvl3pPr algn="l" defTabSz="514350" rtl="0" eaLnBrk="1" fontAlgn="base" hangingPunct="1">
        <a:lnSpc>
          <a:spcPct val="90000"/>
        </a:lnSpc>
        <a:spcBef>
          <a:spcPct val="0"/>
        </a:spcBef>
        <a:spcAft>
          <a:spcPct val="0"/>
        </a:spcAft>
        <a:defRPr sz="2475">
          <a:solidFill>
            <a:schemeClr val="tx1"/>
          </a:solidFill>
          <a:latin typeface="Calibri Light" panose="020F0302020204030204" pitchFamily="34" charset="0"/>
        </a:defRPr>
      </a:lvl3pPr>
      <a:lvl4pPr algn="l" defTabSz="514350" rtl="0" eaLnBrk="1" fontAlgn="base" hangingPunct="1">
        <a:lnSpc>
          <a:spcPct val="90000"/>
        </a:lnSpc>
        <a:spcBef>
          <a:spcPct val="0"/>
        </a:spcBef>
        <a:spcAft>
          <a:spcPct val="0"/>
        </a:spcAft>
        <a:defRPr sz="2475">
          <a:solidFill>
            <a:schemeClr val="tx1"/>
          </a:solidFill>
          <a:latin typeface="Calibri Light" panose="020F0302020204030204" pitchFamily="34" charset="0"/>
        </a:defRPr>
      </a:lvl4pPr>
      <a:lvl5pPr algn="l" defTabSz="514350" rtl="0" eaLnBrk="1" fontAlgn="base" hangingPunct="1">
        <a:lnSpc>
          <a:spcPct val="90000"/>
        </a:lnSpc>
        <a:spcBef>
          <a:spcPct val="0"/>
        </a:spcBef>
        <a:spcAft>
          <a:spcPct val="0"/>
        </a:spcAft>
        <a:defRPr sz="2475">
          <a:solidFill>
            <a:schemeClr val="tx1"/>
          </a:solidFill>
          <a:latin typeface="Calibri Light" panose="020F0302020204030204" pitchFamily="34" charset="0"/>
        </a:defRPr>
      </a:lvl5pPr>
      <a:lvl6pPr marL="342900" algn="l" defTabSz="514350" rtl="0" eaLnBrk="1" fontAlgn="base" hangingPunct="1">
        <a:lnSpc>
          <a:spcPct val="90000"/>
        </a:lnSpc>
        <a:spcBef>
          <a:spcPct val="0"/>
        </a:spcBef>
        <a:spcAft>
          <a:spcPct val="0"/>
        </a:spcAft>
        <a:defRPr sz="2475">
          <a:solidFill>
            <a:schemeClr val="tx1"/>
          </a:solidFill>
          <a:latin typeface="Calibri Light" panose="020F0302020204030204" pitchFamily="34" charset="0"/>
        </a:defRPr>
      </a:lvl6pPr>
      <a:lvl7pPr marL="685800" algn="l" defTabSz="514350" rtl="0" eaLnBrk="1" fontAlgn="base" hangingPunct="1">
        <a:lnSpc>
          <a:spcPct val="90000"/>
        </a:lnSpc>
        <a:spcBef>
          <a:spcPct val="0"/>
        </a:spcBef>
        <a:spcAft>
          <a:spcPct val="0"/>
        </a:spcAft>
        <a:defRPr sz="2475">
          <a:solidFill>
            <a:schemeClr val="tx1"/>
          </a:solidFill>
          <a:latin typeface="Calibri Light" panose="020F0302020204030204" pitchFamily="34" charset="0"/>
        </a:defRPr>
      </a:lvl7pPr>
      <a:lvl8pPr marL="1028700" algn="l" defTabSz="514350" rtl="0" eaLnBrk="1" fontAlgn="base" hangingPunct="1">
        <a:lnSpc>
          <a:spcPct val="90000"/>
        </a:lnSpc>
        <a:spcBef>
          <a:spcPct val="0"/>
        </a:spcBef>
        <a:spcAft>
          <a:spcPct val="0"/>
        </a:spcAft>
        <a:defRPr sz="2475">
          <a:solidFill>
            <a:schemeClr val="tx1"/>
          </a:solidFill>
          <a:latin typeface="Calibri Light" panose="020F0302020204030204" pitchFamily="34" charset="0"/>
        </a:defRPr>
      </a:lvl8pPr>
      <a:lvl9pPr marL="1371600" algn="l" defTabSz="514350" rtl="0" eaLnBrk="1" fontAlgn="base" hangingPunct="1">
        <a:lnSpc>
          <a:spcPct val="90000"/>
        </a:lnSpc>
        <a:spcBef>
          <a:spcPct val="0"/>
        </a:spcBef>
        <a:spcAft>
          <a:spcPct val="0"/>
        </a:spcAft>
        <a:defRPr sz="2475">
          <a:solidFill>
            <a:schemeClr val="tx1"/>
          </a:solidFill>
          <a:latin typeface="Calibri Light" panose="020F0302020204030204" pitchFamily="34" charset="0"/>
        </a:defRPr>
      </a:lvl9pPr>
    </p:titleStyle>
    <p:bodyStyle>
      <a:lvl1pPr marL="128588" indent="-128588" algn="l" defTabSz="514350" rtl="0" eaLnBrk="1" fontAlgn="base" hangingPunct="1">
        <a:lnSpc>
          <a:spcPct val="90000"/>
        </a:lnSpc>
        <a:spcBef>
          <a:spcPts val="563"/>
        </a:spcBef>
        <a:spcAft>
          <a:spcPct val="0"/>
        </a:spcAft>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fontAlgn="base" hangingPunct="1">
        <a:lnSpc>
          <a:spcPct val="90000"/>
        </a:lnSpc>
        <a:spcBef>
          <a:spcPts val="281"/>
        </a:spcBef>
        <a:spcAft>
          <a:spcPct val="0"/>
        </a:spcAft>
        <a:buFont typeface="Arial" panose="020B0604020202020204" pitchFamily="34" charset="0"/>
        <a:buChar char="•"/>
        <a:defRPr kern="1200">
          <a:solidFill>
            <a:schemeClr val="tx1"/>
          </a:solidFill>
          <a:latin typeface="+mn-lt"/>
          <a:ea typeface="+mn-ea"/>
          <a:cs typeface="+mn-cs"/>
        </a:defRPr>
      </a:lvl2pPr>
      <a:lvl3pPr marL="642938" indent="-128588" algn="l" defTabSz="514350" rtl="0" eaLnBrk="1" fontAlgn="base" hangingPunct="1">
        <a:lnSpc>
          <a:spcPct val="90000"/>
        </a:lnSpc>
        <a:spcBef>
          <a:spcPts val="281"/>
        </a:spcBef>
        <a:spcAft>
          <a:spcPct val="0"/>
        </a:spcAft>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fontAlgn="base" hangingPunct="1">
        <a:lnSpc>
          <a:spcPct val="90000"/>
        </a:lnSpc>
        <a:spcBef>
          <a:spcPts val="281"/>
        </a:spcBef>
        <a:spcAft>
          <a:spcPct val="0"/>
        </a:spcAft>
        <a:buFont typeface="Arial" panose="020B0604020202020204" pitchFamily="34" charset="0"/>
        <a:buChar char="•"/>
        <a:defRPr sz="975" kern="1200">
          <a:solidFill>
            <a:schemeClr val="tx1"/>
          </a:solidFill>
          <a:latin typeface="+mn-lt"/>
          <a:ea typeface="+mn-ea"/>
          <a:cs typeface="+mn-cs"/>
        </a:defRPr>
      </a:lvl4pPr>
      <a:lvl5pPr marL="1157288" indent="-128588" algn="l" defTabSz="514350" rtl="0" eaLnBrk="1" fontAlgn="base" hangingPunct="1">
        <a:lnSpc>
          <a:spcPct val="90000"/>
        </a:lnSpc>
        <a:spcBef>
          <a:spcPts val="281"/>
        </a:spcBef>
        <a:spcAft>
          <a:spcPct val="0"/>
        </a:spcAft>
        <a:buFont typeface="Arial" panose="020B0604020202020204" pitchFamily="34" charset="0"/>
        <a:buChar char="•"/>
        <a:defRPr sz="975"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lastminute.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ctrTitle"/>
          </p:nvPr>
        </p:nvSpPr>
        <p:spPr>
          <a:xfrm>
            <a:off x="2350989" y="1772816"/>
            <a:ext cx="7604323" cy="1790720"/>
          </a:xfrm>
        </p:spPr>
        <p:txBody>
          <a:bodyPr rtlCol="0">
            <a:noAutofit/>
          </a:bodyPr>
          <a:lstStyle/>
          <a:p>
            <a:pPr fontAlgn="auto">
              <a:spcAft>
                <a:spcPts val="0"/>
              </a:spcAft>
              <a:defRPr/>
            </a:pPr>
            <a:r>
              <a:rPr lang="en-GB" sz="1800" b="1" i="1">
                <a:solidFill>
                  <a:schemeClr val="bg1"/>
                </a:solidFill>
              </a:rPr>
              <a:t>MIS </a:t>
            </a:r>
            <a:r>
              <a:rPr lang="en-GB" sz="1800" b="1" i="1" smtClean="0">
                <a:solidFill>
                  <a:schemeClr val="bg1"/>
                </a:solidFill>
              </a:rPr>
              <a:t>207: </a:t>
            </a:r>
            <a:r>
              <a:rPr lang="en-GB" sz="1800" b="1" i="1" dirty="0">
                <a:solidFill>
                  <a:schemeClr val="bg1"/>
                </a:solidFill>
              </a:rPr>
              <a:t>E-Business</a:t>
            </a:r>
            <a:br>
              <a:rPr lang="en-GB" sz="1800" b="1" i="1" dirty="0">
                <a:solidFill>
                  <a:schemeClr val="bg1"/>
                </a:solidFill>
              </a:rPr>
            </a:br>
            <a:r>
              <a:rPr lang="en-GB" sz="3600" b="1" i="1" dirty="0">
                <a:solidFill>
                  <a:schemeClr val="bg1"/>
                </a:solidFill>
              </a:rPr>
              <a:t>Lecture </a:t>
            </a:r>
            <a:r>
              <a:rPr lang="en-GB" sz="3600" b="1" i="1" dirty="0" smtClean="0">
                <a:solidFill>
                  <a:schemeClr val="bg1"/>
                </a:solidFill>
              </a:rPr>
              <a:t>6: </a:t>
            </a:r>
            <a:r>
              <a:rPr lang="en-GB" sz="3600" b="1" i="1" dirty="0">
                <a:solidFill>
                  <a:schemeClr val="bg1"/>
                </a:solidFill>
              </a:rPr>
              <a:t/>
            </a:r>
            <a:br>
              <a:rPr lang="en-GB" sz="3600" b="1" i="1" dirty="0">
                <a:solidFill>
                  <a:schemeClr val="bg1"/>
                </a:solidFill>
              </a:rPr>
            </a:br>
            <a:r>
              <a:rPr lang="en-GB" sz="3600" b="1" i="1" dirty="0" smtClean="0">
                <a:solidFill>
                  <a:schemeClr val="bg1"/>
                </a:solidFill>
              </a:rPr>
              <a:t>Virtual Communities </a:t>
            </a:r>
            <a:r>
              <a:rPr lang="en-GB" sz="1600" b="1" i="1" dirty="0" smtClean="0">
                <a:solidFill>
                  <a:schemeClr val="bg1"/>
                </a:solidFill>
              </a:rPr>
              <a:t>(Book chapter 7)</a:t>
            </a:r>
            <a:endParaRPr lang="en-GB" sz="3600" b="1" i="1" dirty="0">
              <a:solidFill>
                <a:schemeClr val="bg1"/>
              </a:solidFill>
            </a:endParaRPr>
          </a:p>
        </p:txBody>
      </p:sp>
      <p:sp>
        <p:nvSpPr>
          <p:cNvPr id="7171" name="Rectangle 5"/>
          <p:cNvSpPr>
            <a:spLocks noGrp="1" noChangeArrowheads="1"/>
          </p:cNvSpPr>
          <p:nvPr>
            <p:ph type="subTitle" idx="1"/>
          </p:nvPr>
        </p:nvSpPr>
        <p:spPr>
          <a:xfrm>
            <a:off x="3614739" y="4401108"/>
            <a:ext cx="5076825" cy="755842"/>
          </a:xfrm>
        </p:spPr>
        <p:txBody>
          <a:bodyPr/>
          <a:lstStyle/>
          <a:p>
            <a:pPr eaLnBrk="1" hangingPunct="1">
              <a:lnSpc>
                <a:spcPct val="100000"/>
              </a:lnSpc>
              <a:spcBef>
                <a:spcPct val="0"/>
              </a:spcBef>
            </a:pPr>
            <a:r>
              <a:rPr lang="en-US" sz="2000" b="1" i="1" dirty="0" err="1" smtClean="0"/>
              <a:t>Md</a:t>
            </a:r>
            <a:r>
              <a:rPr lang="en-US" sz="2000" b="1" i="1" dirty="0" smtClean="0"/>
              <a:t> Mahbubul Alam, PhD</a:t>
            </a:r>
          </a:p>
          <a:p>
            <a:pPr eaLnBrk="1" hangingPunct="1">
              <a:lnSpc>
                <a:spcPct val="100000"/>
              </a:lnSpc>
              <a:spcBef>
                <a:spcPct val="0"/>
              </a:spcBef>
            </a:pPr>
            <a:r>
              <a:rPr lang="en-US" sz="2000" dirty="0" smtClean="0"/>
              <a:t>Professor</a:t>
            </a:r>
            <a:endParaRPr lang="en-US" sz="2000" dirty="0"/>
          </a:p>
        </p:txBody>
      </p:sp>
    </p:spTree>
    <p:extLst>
      <p:ext uri="{BB962C8B-B14F-4D97-AF65-F5344CB8AC3E}">
        <p14:creationId xmlns:p14="http://schemas.microsoft.com/office/powerpoint/2010/main" val="3576961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normAutofit/>
          </a:bodyPr>
          <a:lstStyle/>
          <a:p>
            <a:pPr eaLnBrk="1" hangingPunct="1"/>
            <a:r>
              <a:rPr lang="en-US" dirty="0" smtClean="0"/>
              <a:t>Social Networking (cont’d.)</a:t>
            </a:r>
          </a:p>
        </p:txBody>
      </p:sp>
      <p:sp>
        <p:nvSpPr>
          <p:cNvPr id="17412" name="Rectangle 3"/>
          <p:cNvSpPr>
            <a:spLocks noGrp="1" noChangeArrowheads="1"/>
          </p:cNvSpPr>
          <p:nvPr>
            <p:ph idx="1"/>
          </p:nvPr>
        </p:nvSpPr>
        <p:spPr/>
        <p:txBody>
          <a:bodyPr/>
          <a:lstStyle/>
          <a:p>
            <a:pPr eaLnBrk="1" hangingPunct="1"/>
            <a:r>
              <a:rPr lang="en-US" sz="2800" dirty="0" smtClean="0"/>
              <a:t>Social networking Web sites for shoppers</a:t>
            </a:r>
          </a:p>
          <a:p>
            <a:pPr lvl="1" eaLnBrk="1" hangingPunct="1"/>
            <a:r>
              <a:rPr lang="en-US" sz="2400" b="1" dirty="0" smtClean="0"/>
              <a:t>Social shopping</a:t>
            </a:r>
          </a:p>
          <a:p>
            <a:pPr lvl="2" eaLnBrk="1" hangingPunct="1"/>
            <a:r>
              <a:rPr lang="en-US" sz="2000" b="1" dirty="0" smtClean="0"/>
              <a:t>Practice of bringing buyers and sellers together</a:t>
            </a:r>
            <a:r>
              <a:rPr lang="en-US" sz="2000" dirty="0" smtClean="0"/>
              <a:t> in a social network to facilitate retail sales</a:t>
            </a:r>
          </a:p>
          <a:p>
            <a:pPr lvl="1" eaLnBrk="1" hangingPunct="1"/>
            <a:r>
              <a:rPr lang="en-US" sz="2400" dirty="0" smtClean="0"/>
              <a:t>Example: </a:t>
            </a:r>
            <a:r>
              <a:rPr lang="en-US" sz="2400" b="1" dirty="0" smtClean="0"/>
              <a:t>craigslist</a:t>
            </a:r>
          </a:p>
          <a:p>
            <a:pPr lvl="2" eaLnBrk="1" hangingPunct="1"/>
            <a:r>
              <a:rPr lang="en-US" sz="2000" dirty="0" smtClean="0"/>
              <a:t>Operated by not-for-profit foundation</a:t>
            </a:r>
          </a:p>
          <a:p>
            <a:pPr lvl="2" eaLnBrk="1" hangingPunct="1"/>
            <a:r>
              <a:rPr lang="en-US" sz="2000" dirty="0" smtClean="0"/>
              <a:t>All postings free (except help wanted ads)</a:t>
            </a:r>
          </a:p>
          <a:p>
            <a:pPr lvl="2" eaLnBrk="1" hangingPunct="1"/>
            <a:endParaRPr lang="en-US" sz="2000" dirty="0" smtClean="0"/>
          </a:p>
          <a:p>
            <a:pPr lvl="1" eaLnBrk="1" hangingPunct="1"/>
            <a:r>
              <a:rPr lang="en-US" sz="2400" dirty="0" smtClean="0"/>
              <a:t>Example: </a:t>
            </a:r>
            <a:r>
              <a:rPr lang="en-US" sz="2400" b="1" dirty="0" err="1" smtClean="0"/>
              <a:t>Etsy</a:t>
            </a:r>
            <a:r>
              <a:rPr lang="en-US" sz="2400" b="1" dirty="0" smtClean="0"/>
              <a:t> Web site</a:t>
            </a:r>
          </a:p>
          <a:p>
            <a:pPr lvl="2" eaLnBrk="1" hangingPunct="1"/>
            <a:r>
              <a:rPr lang="en-US" sz="2000" dirty="0" smtClean="0"/>
              <a:t>Marketplace for selling handmade items</a:t>
            </a:r>
          </a:p>
          <a:p>
            <a:pPr lvl="2" eaLnBrk="1" hangingPunct="1"/>
            <a:r>
              <a:rPr lang="en-US" sz="2000" dirty="0" smtClean="0"/>
              <a:t>We Love </a:t>
            </a:r>
            <a:r>
              <a:rPr lang="en-US" sz="2000" dirty="0" err="1" smtClean="0"/>
              <a:t>Etsy</a:t>
            </a:r>
            <a:r>
              <a:rPr lang="en-US" sz="2000" dirty="0" smtClean="0"/>
              <a:t>:</a:t>
            </a:r>
            <a:r>
              <a:rPr lang="en-US" sz="2000" b="1" dirty="0" smtClean="0"/>
              <a:t> </a:t>
            </a:r>
            <a:r>
              <a:rPr lang="en-US" sz="2000" dirty="0" err="1" smtClean="0"/>
              <a:t>Etsy</a:t>
            </a:r>
            <a:r>
              <a:rPr lang="en-US" sz="2000" dirty="0" smtClean="0"/>
              <a:t> buyers, sellers share information</a:t>
            </a:r>
          </a:p>
        </p:txBody>
      </p:sp>
      <p:sp>
        <p:nvSpPr>
          <p:cNvPr id="2" name="Date Placeholder 1"/>
          <p:cNvSpPr>
            <a:spLocks noGrp="1"/>
          </p:cNvSpPr>
          <p:nvPr>
            <p:ph type="dt" sz="half" idx="10"/>
          </p:nvPr>
        </p:nvSpPr>
        <p:spPr/>
        <p:txBody>
          <a:bodyPr/>
          <a:lstStyle/>
          <a:p>
            <a:fld id="{0D7B6D20-59A2-4391-B54A-EFEB05B37424}" type="datetime1">
              <a:rPr lang="en-US" smtClean="0"/>
              <a:t>5/21/2019</a:t>
            </a:fld>
            <a:endParaRPr lang="en-US" dirty="0"/>
          </a:p>
        </p:txBody>
      </p:sp>
      <p:sp>
        <p:nvSpPr>
          <p:cNvPr id="3" name="Slide Number Placeholder 2"/>
          <p:cNvSpPr>
            <a:spLocks noGrp="1"/>
          </p:cNvSpPr>
          <p:nvPr>
            <p:ph type="sldNum" sz="quarter" idx="12"/>
          </p:nvPr>
        </p:nvSpPr>
        <p:spPr/>
        <p:txBody>
          <a:bodyPr/>
          <a:lstStyle/>
          <a:p>
            <a:fld id="{C5630404-333F-45B3-9F71-0C011EF253AE}" type="slidenum">
              <a:rPr lang="en-US" smtClean="0"/>
              <a:pPr/>
              <a:t>10</a:t>
            </a:fld>
            <a:endParaRPr lang="en-US" dirty="0"/>
          </a:p>
        </p:txBody>
      </p:sp>
      <p:sp>
        <p:nvSpPr>
          <p:cNvPr id="4" name="Footer Placeholder 3"/>
          <p:cNvSpPr>
            <a:spLocks noGrp="1"/>
          </p:cNvSpPr>
          <p:nvPr>
            <p:ph type="ftr" sz="quarter" idx="11"/>
          </p:nvPr>
        </p:nvSpPr>
        <p:spPr/>
        <p:txBody>
          <a:bodyPr/>
          <a:lstStyle/>
          <a:p>
            <a:r>
              <a:rPr lang="en-US" smtClean="0"/>
              <a:t>Md. Mahbubul Alam, PhD</a:t>
            </a:r>
            <a:endParaRPr lang="en-US" dirty="0"/>
          </a:p>
        </p:txBody>
      </p:sp>
    </p:spTree>
    <p:extLst>
      <p:ext uri="{BB962C8B-B14F-4D97-AF65-F5344CB8AC3E}">
        <p14:creationId xmlns:p14="http://schemas.microsoft.com/office/powerpoint/2010/main" val="7763011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normAutofit/>
          </a:bodyPr>
          <a:lstStyle/>
          <a:p>
            <a:pPr eaLnBrk="1" hangingPunct="1"/>
            <a:r>
              <a:rPr lang="en-US" dirty="0" smtClean="0"/>
              <a:t>Social Networking (cont’d.)</a:t>
            </a:r>
          </a:p>
        </p:txBody>
      </p:sp>
      <p:sp>
        <p:nvSpPr>
          <p:cNvPr id="18436" name="Rectangle 3"/>
          <p:cNvSpPr>
            <a:spLocks noGrp="1" noChangeArrowheads="1"/>
          </p:cNvSpPr>
          <p:nvPr>
            <p:ph idx="1"/>
          </p:nvPr>
        </p:nvSpPr>
        <p:spPr/>
        <p:txBody>
          <a:bodyPr/>
          <a:lstStyle/>
          <a:p>
            <a:r>
              <a:rPr lang="en-US" sz="2800" dirty="0" smtClean="0"/>
              <a:t>Social networking sites form communities based on connections among people</a:t>
            </a:r>
            <a:endParaRPr lang="en-US" dirty="0" smtClean="0"/>
          </a:p>
          <a:p>
            <a:pPr lvl="1" eaLnBrk="1" hangingPunct="1"/>
            <a:r>
              <a:rPr lang="en-US" sz="2400" b="1" dirty="0" smtClean="0"/>
              <a:t>Idea-based virtual communities, </a:t>
            </a:r>
            <a:r>
              <a:rPr lang="en-US" dirty="0" smtClean="0"/>
              <a:t>Communities based on connections between ideas</a:t>
            </a:r>
          </a:p>
          <a:p>
            <a:pPr lvl="1" eaLnBrk="1" hangingPunct="1"/>
            <a:r>
              <a:rPr lang="en-US" b="1" dirty="0" smtClean="0"/>
              <a:t>Idea-based networking, </a:t>
            </a:r>
            <a:r>
              <a:rPr lang="en-US" dirty="0" smtClean="0"/>
              <a:t>Participating in idea-based virtual communities, e.g., del.icio.us site, 43 Things site</a:t>
            </a:r>
          </a:p>
          <a:p>
            <a:pPr lvl="1" eaLnBrk="1" hangingPunct="1"/>
            <a:endParaRPr lang="en-US" dirty="0" smtClean="0"/>
          </a:p>
          <a:p>
            <a:r>
              <a:rPr lang="en-US" sz="2800" b="1" dirty="0"/>
              <a:t>Virtual learning networks</a:t>
            </a:r>
            <a:endParaRPr lang="en-US" sz="2800" dirty="0"/>
          </a:p>
          <a:p>
            <a:pPr lvl="1"/>
            <a:r>
              <a:rPr lang="en-US" sz="2400" b="1" dirty="0"/>
              <a:t>Distance learning </a:t>
            </a:r>
            <a:r>
              <a:rPr lang="en-US" sz="2400" dirty="0"/>
              <a:t>platforms for student-instructor interaction </a:t>
            </a:r>
            <a:r>
              <a:rPr lang="en-US" sz="2400" b="1" dirty="0"/>
              <a:t>(Blackboard)</a:t>
            </a:r>
          </a:p>
          <a:p>
            <a:pPr lvl="1"/>
            <a:r>
              <a:rPr lang="en-US" sz="2400" dirty="0"/>
              <a:t>Tools include:</a:t>
            </a:r>
          </a:p>
          <a:p>
            <a:pPr lvl="2"/>
            <a:r>
              <a:rPr lang="en-US" sz="2400" dirty="0"/>
              <a:t>Bulletin boards, chat rooms, drawing boards</a:t>
            </a:r>
          </a:p>
          <a:p>
            <a:pPr lvl="1"/>
            <a:r>
              <a:rPr lang="en-US" sz="2400" b="1" dirty="0"/>
              <a:t>Moodle and </a:t>
            </a:r>
            <a:r>
              <a:rPr lang="en-US" sz="2400" b="1" dirty="0" err="1" smtClean="0"/>
              <a:t>uPortal</a:t>
            </a:r>
            <a:r>
              <a:rPr lang="en-US" sz="2400" dirty="0" smtClean="0"/>
              <a:t>, Open-source </a:t>
            </a:r>
            <a:r>
              <a:rPr lang="en-US" sz="2400" dirty="0"/>
              <a:t>software projects devoted to virtual learning community </a:t>
            </a:r>
            <a:r>
              <a:rPr lang="en-US" sz="2400" dirty="0" smtClean="0"/>
              <a:t>development</a:t>
            </a:r>
            <a:endParaRPr lang="en-US" sz="2400" dirty="0"/>
          </a:p>
        </p:txBody>
      </p:sp>
      <p:sp>
        <p:nvSpPr>
          <p:cNvPr id="2" name="Date Placeholder 1"/>
          <p:cNvSpPr>
            <a:spLocks noGrp="1"/>
          </p:cNvSpPr>
          <p:nvPr>
            <p:ph type="dt" sz="half" idx="10"/>
          </p:nvPr>
        </p:nvSpPr>
        <p:spPr/>
        <p:txBody>
          <a:bodyPr/>
          <a:lstStyle/>
          <a:p>
            <a:fld id="{015965FA-9B4D-4E13-9A0D-B19065B558C4}" type="datetime1">
              <a:rPr lang="en-US" smtClean="0"/>
              <a:t>5/21/2019</a:t>
            </a:fld>
            <a:endParaRPr lang="en-US" dirty="0"/>
          </a:p>
        </p:txBody>
      </p:sp>
      <p:sp>
        <p:nvSpPr>
          <p:cNvPr id="3" name="Slide Number Placeholder 2"/>
          <p:cNvSpPr>
            <a:spLocks noGrp="1"/>
          </p:cNvSpPr>
          <p:nvPr>
            <p:ph type="sldNum" sz="quarter" idx="12"/>
          </p:nvPr>
        </p:nvSpPr>
        <p:spPr/>
        <p:txBody>
          <a:bodyPr/>
          <a:lstStyle/>
          <a:p>
            <a:fld id="{C5630404-333F-45B3-9F71-0C011EF253AE}" type="slidenum">
              <a:rPr lang="en-US" smtClean="0"/>
              <a:pPr/>
              <a:t>11</a:t>
            </a:fld>
            <a:endParaRPr lang="en-US" dirty="0"/>
          </a:p>
        </p:txBody>
      </p:sp>
      <p:sp>
        <p:nvSpPr>
          <p:cNvPr id="4" name="Footer Placeholder 3"/>
          <p:cNvSpPr>
            <a:spLocks noGrp="1"/>
          </p:cNvSpPr>
          <p:nvPr>
            <p:ph type="ftr" sz="quarter" idx="11"/>
          </p:nvPr>
        </p:nvSpPr>
        <p:spPr/>
        <p:txBody>
          <a:bodyPr/>
          <a:lstStyle/>
          <a:p>
            <a:r>
              <a:rPr lang="en-US" smtClean="0"/>
              <a:t>Md. Mahbubul Alam, PhD</a:t>
            </a:r>
            <a:endParaRPr lang="en-US" dirty="0"/>
          </a:p>
        </p:txBody>
      </p:sp>
    </p:spTree>
    <p:extLst>
      <p:ext uri="{BB962C8B-B14F-4D97-AF65-F5344CB8AC3E}">
        <p14:creationId xmlns:p14="http://schemas.microsoft.com/office/powerpoint/2010/main" val="9588434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normAutofit/>
          </a:bodyPr>
          <a:lstStyle/>
          <a:p>
            <a:pPr eaLnBrk="1" hangingPunct="1"/>
            <a:r>
              <a:rPr lang="en-US" dirty="0" smtClean="0"/>
              <a:t>Revenue Models for Social Networking Sites</a:t>
            </a:r>
          </a:p>
        </p:txBody>
      </p:sp>
      <p:sp>
        <p:nvSpPr>
          <p:cNvPr id="24580" name="Rectangle 3"/>
          <p:cNvSpPr>
            <a:spLocks noGrp="1" noChangeArrowheads="1"/>
          </p:cNvSpPr>
          <p:nvPr>
            <p:ph idx="1"/>
          </p:nvPr>
        </p:nvSpPr>
        <p:spPr/>
        <p:txBody>
          <a:bodyPr/>
          <a:lstStyle/>
          <a:p>
            <a:pPr eaLnBrk="1" hangingPunct="1">
              <a:lnSpc>
                <a:spcPct val="100000"/>
              </a:lnSpc>
              <a:spcBef>
                <a:spcPts val="600"/>
              </a:spcBef>
            </a:pPr>
            <a:r>
              <a:rPr lang="en-US" b="1" dirty="0" smtClean="0"/>
              <a:t>Advertising-supported social networking sites</a:t>
            </a:r>
          </a:p>
          <a:p>
            <a:pPr lvl="1" eaLnBrk="1" hangingPunct="1">
              <a:lnSpc>
                <a:spcPct val="100000"/>
              </a:lnSpc>
              <a:spcBef>
                <a:spcPts val="600"/>
              </a:spcBef>
              <a:buFont typeface="Wingdings" panose="05000000000000000000" pitchFamily="2" charset="2"/>
              <a:buChar char="v"/>
            </a:pPr>
            <a:r>
              <a:rPr lang="en-US" dirty="0" smtClean="0"/>
              <a:t>Social networking sites </a:t>
            </a:r>
          </a:p>
          <a:p>
            <a:pPr lvl="2" eaLnBrk="1" hangingPunct="1">
              <a:lnSpc>
                <a:spcPct val="100000"/>
              </a:lnSpc>
              <a:spcBef>
                <a:spcPts val="600"/>
              </a:spcBef>
              <a:buFont typeface="Wingdings" panose="05000000000000000000" pitchFamily="2" charset="2"/>
              <a:buChar char="v"/>
            </a:pPr>
            <a:r>
              <a:rPr lang="en-US" sz="2000" dirty="0" smtClean="0"/>
              <a:t>Members provide demographic information</a:t>
            </a:r>
          </a:p>
          <a:p>
            <a:pPr lvl="2" eaLnBrk="1" hangingPunct="1">
              <a:lnSpc>
                <a:spcPct val="100000"/>
              </a:lnSpc>
              <a:spcBef>
                <a:spcPts val="600"/>
              </a:spcBef>
              <a:buFont typeface="Wingdings" panose="05000000000000000000" pitchFamily="2" charset="2"/>
              <a:buChar char="v"/>
            </a:pPr>
            <a:r>
              <a:rPr lang="en-US" sz="2000" dirty="0" smtClean="0"/>
              <a:t>Potential for targeted marketing: very high</a:t>
            </a:r>
          </a:p>
          <a:p>
            <a:pPr lvl="1" eaLnBrk="1" hangingPunct="1">
              <a:lnSpc>
                <a:spcPct val="100000"/>
              </a:lnSpc>
              <a:spcBef>
                <a:spcPts val="600"/>
              </a:spcBef>
              <a:buFont typeface="Wingdings" panose="05000000000000000000" pitchFamily="2" charset="2"/>
              <a:buChar char="v"/>
            </a:pPr>
            <a:r>
              <a:rPr lang="en-US" dirty="0" smtClean="0"/>
              <a:t>High visitor counts</a:t>
            </a:r>
          </a:p>
          <a:p>
            <a:pPr lvl="2" eaLnBrk="1" hangingPunct="1">
              <a:lnSpc>
                <a:spcPct val="100000"/>
              </a:lnSpc>
              <a:spcBef>
                <a:spcPts val="600"/>
              </a:spcBef>
              <a:buFont typeface="Wingdings" panose="05000000000000000000" pitchFamily="2" charset="2"/>
              <a:buChar char="v"/>
            </a:pPr>
            <a:r>
              <a:rPr lang="en-US" sz="2000" dirty="0" smtClean="0"/>
              <a:t>Can yield high advertising rates</a:t>
            </a:r>
          </a:p>
          <a:p>
            <a:pPr lvl="1">
              <a:lnSpc>
                <a:spcPct val="100000"/>
              </a:lnSpc>
              <a:spcBef>
                <a:spcPts val="600"/>
              </a:spcBef>
              <a:buFont typeface="Wingdings" panose="05000000000000000000" pitchFamily="2" charset="2"/>
              <a:buChar char="v"/>
            </a:pPr>
            <a:r>
              <a:rPr lang="en-US" dirty="0" smtClean="0"/>
              <a:t>Second-wave advertising fees</a:t>
            </a:r>
          </a:p>
          <a:p>
            <a:pPr lvl="2">
              <a:lnSpc>
                <a:spcPct val="100000"/>
              </a:lnSpc>
              <a:spcBef>
                <a:spcPts val="600"/>
              </a:spcBef>
              <a:buFont typeface="Wingdings" panose="05000000000000000000" pitchFamily="2" charset="2"/>
              <a:buChar char="v"/>
            </a:pPr>
            <a:r>
              <a:rPr lang="en-US" sz="2000" b="1" dirty="0" smtClean="0"/>
              <a:t>Based less on up-front site sponsorship payments</a:t>
            </a:r>
          </a:p>
          <a:p>
            <a:pPr lvl="2">
              <a:lnSpc>
                <a:spcPct val="100000"/>
              </a:lnSpc>
              <a:spcBef>
                <a:spcPts val="600"/>
              </a:spcBef>
              <a:buFont typeface="Wingdings" panose="05000000000000000000" pitchFamily="2" charset="2"/>
              <a:buChar char="v"/>
            </a:pPr>
            <a:r>
              <a:rPr lang="en-US" sz="2000" dirty="0" smtClean="0"/>
              <a:t>Based more on revenue generation from continuing relationships with people who use the social networking sites</a:t>
            </a:r>
          </a:p>
        </p:txBody>
      </p:sp>
      <p:sp>
        <p:nvSpPr>
          <p:cNvPr id="2" name="Date Placeholder 1"/>
          <p:cNvSpPr>
            <a:spLocks noGrp="1"/>
          </p:cNvSpPr>
          <p:nvPr>
            <p:ph type="dt" sz="half" idx="10"/>
          </p:nvPr>
        </p:nvSpPr>
        <p:spPr/>
        <p:txBody>
          <a:bodyPr/>
          <a:lstStyle/>
          <a:p>
            <a:fld id="{F45DA772-70B2-4590-84A3-6955E21EFADE}" type="datetime1">
              <a:rPr lang="en-US" smtClean="0"/>
              <a:t>5/21/2019</a:t>
            </a:fld>
            <a:endParaRPr lang="en-US" dirty="0"/>
          </a:p>
        </p:txBody>
      </p:sp>
      <p:sp>
        <p:nvSpPr>
          <p:cNvPr id="3" name="Slide Number Placeholder 2"/>
          <p:cNvSpPr>
            <a:spLocks noGrp="1"/>
          </p:cNvSpPr>
          <p:nvPr>
            <p:ph type="sldNum" sz="quarter" idx="12"/>
          </p:nvPr>
        </p:nvSpPr>
        <p:spPr/>
        <p:txBody>
          <a:bodyPr/>
          <a:lstStyle/>
          <a:p>
            <a:fld id="{C5630404-333F-45B3-9F71-0C011EF253AE}" type="slidenum">
              <a:rPr lang="en-US" smtClean="0"/>
              <a:pPr/>
              <a:t>12</a:t>
            </a:fld>
            <a:endParaRPr lang="en-US" dirty="0"/>
          </a:p>
        </p:txBody>
      </p:sp>
      <p:sp>
        <p:nvSpPr>
          <p:cNvPr id="4" name="Footer Placeholder 3"/>
          <p:cNvSpPr>
            <a:spLocks noGrp="1"/>
          </p:cNvSpPr>
          <p:nvPr>
            <p:ph type="ftr" sz="quarter" idx="11"/>
          </p:nvPr>
        </p:nvSpPr>
        <p:spPr/>
        <p:txBody>
          <a:bodyPr/>
          <a:lstStyle/>
          <a:p>
            <a:r>
              <a:rPr lang="en-US" smtClean="0"/>
              <a:t>Md. Mahbubul Alam, PhD</a:t>
            </a:r>
            <a:endParaRPr lang="en-US" dirty="0"/>
          </a:p>
        </p:txBody>
      </p:sp>
    </p:spTree>
    <p:extLst>
      <p:ext uri="{BB962C8B-B14F-4D97-AF65-F5344CB8AC3E}">
        <p14:creationId xmlns:p14="http://schemas.microsoft.com/office/powerpoint/2010/main" val="15365815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normAutofit fontScale="90000"/>
          </a:bodyPr>
          <a:lstStyle/>
          <a:p>
            <a:pPr eaLnBrk="1" hangingPunct="1"/>
            <a:r>
              <a:rPr lang="en-US" smtClean="0"/>
              <a:t>Revenue Models for Social Networking Sites (cont’d.)</a:t>
            </a:r>
          </a:p>
        </p:txBody>
      </p:sp>
      <p:sp>
        <p:nvSpPr>
          <p:cNvPr id="25604" name="Rectangle 3"/>
          <p:cNvSpPr>
            <a:spLocks noGrp="1" noChangeArrowheads="1"/>
          </p:cNvSpPr>
          <p:nvPr>
            <p:ph idx="1"/>
          </p:nvPr>
        </p:nvSpPr>
        <p:spPr/>
        <p:txBody>
          <a:bodyPr/>
          <a:lstStyle/>
          <a:p>
            <a:pPr eaLnBrk="1" hangingPunct="1">
              <a:lnSpc>
                <a:spcPct val="100000"/>
              </a:lnSpc>
              <a:spcBef>
                <a:spcPts val="600"/>
              </a:spcBef>
            </a:pPr>
            <a:r>
              <a:rPr lang="en-US" b="1" dirty="0" smtClean="0"/>
              <a:t>Mixed-revenue and fee-for-service social networking sites</a:t>
            </a:r>
          </a:p>
          <a:p>
            <a:pPr lvl="1" eaLnBrk="1" hangingPunct="1">
              <a:lnSpc>
                <a:spcPct val="100000"/>
              </a:lnSpc>
              <a:spcBef>
                <a:spcPts val="600"/>
              </a:spcBef>
              <a:buFont typeface="Wingdings" panose="05000000000000000000" pitchFamily="2" charset="2"/>
              <a:buChar char="v"/>
            </a:pPr>
            <a:r>
              <a:rPr lang="en-US" u="sng" dirty="0" smtClean="0"/>
              <a:t>Most social networking sites use advertising</a:t>
            </a:r>
          </a:p>
          <a:p>
            <a:pPr lvl="1" eaLnBrk="1" hangingPunct="1">
              <a:lnSpc>
                <a:spcPct val="100000"/>
              </a:lnSpc>
              <a:spcBef>
                <a:spcPts val="600"/>
              </a:spcBef>
              <a:buFont typeface="Wingdings" panose="05000000000000000000" pitchFamily="2" charset="2"/>
              <a:buChar char="v"/>
            </a:pPr>
            <a:r>
              <a:rPr lang="en-US" b="1" dirty="0" smtClean="0"/>
              <a:t>Some charge a fee for some services</a:t>
            </a:r>
          </a:p>
          <a:p>
            <a:pPr lvl="2" eaLnBrk="1" hangingPunct="1">
              <a:lnSpc>
                <a:spcPct val="100000"/>
              </a:lnSpc>
              <a:spcBef>
                <a:spcPts val="600"/>
              </a:spcBef>
              <a:buFont typeface="Wingdings" panose="05000000000000000000" pitchFamily="2" charset="2"/>
              <a:buChar char="v"/>
            </a:pPr>
            <a:r>
              <a:rPr lang="en-US" sz="2000" dirty="0" smtClean="0"/>
              <a:t>Examples: </a:t>
            </a:r>
            <a:r>
              <a:rPr lang="en-US" sz="2000" b="1" dirty="0" smtClean="0"/>
              <a:t>Yahoo! All-Star Games package, Yahoo! premium e-mail service</a:t>
            </a:r>
          </a:p>
          <a:p>
            <a:pPr lvl="1" eaLnBrk="1" hangingPunct="1">
              <a:lnSpc>
                <a:spcPct val="100000"/>
              </a:lnSpc>
              <a:spcBef>
                <a:spcPts val="600"/>
              </a:spcBef>
              <a:buFont typeface="Wingdings" panose="05000000000000000000" pitchFamily="2" charset="2"/>
              <a:buChar char="v"/>
            </a:pPr>
            <a:r>
              <a:rPr lang="en-US" b="1" dirty="0" smtClean="0"/>
              <a:t>Monetizing</a:t>
            </a:r>
          </a:p>
          <a:p>
            <a:pPr lvl="2">
              <a:lnSpc>
                <a:spcPct val="100000"/>
              </a:lnSpc>
              <a:spcBef>
                <a:spcPts val="600"/>
              </a:spcBef>
              <a:buFont typeface="Wingdings" panose="05000000000000000000" pitchFamily="2" charset="2"/>
              <a:buChar char="v"/>
            </a:pPr>
            <a:r>
              <a:rPr lang="en-US" sz="2000" b="1" i="1" dirty="0" smtClean="0"/>
              <a:t>Converting site visitors into fee-paying subscribers or purchasers of services</a:t>
            </a:r>
          </a:p>
          <a:p>
            <a:pPr lvl="2">
              <a:lnSpc>
                <a:spcPct val="100000"/>
              </a:lnSpc>
              <a:spcBef>
                <a:spcPts val="600"/>
              </a:spcBef>
              <a:buFont typeface="Wingdings" panose="05000000000000000000" pitchFamily="2" charset="2"/>
              <a:buChar char="v"/>
            </a:pPr>
            <a:r>
              <a:rPr lang="en-US" sz="2000" dirty="0" smtClean="0"/>
              <a:t>Concern: visitor backlash</a:t>
            </a:r>
          </a:p>
          <a:p>
            <a:pPr lvl="1">
              <a:lnSpc>
                <a:spcPct val="100000"/>
              </a:lnSpc>
              <a:spcBef>
                <a:spcPts val="600"/>
              </a:spcBef>
              <a:buFont typeface="Wingdings" panose="05000000000000000000" pitchFamily="2" charset="2"/>
              <a:buChar char="v"/>
            </a:pPr>
            <a:r>
              <a:rPr lang="en-US" dirty="0" smtClean="0"/>
              <a:t>More examples: The Motley Fool and TheStreet.com</a:t>
            </a:r>
          </a:p>
        </p:txBody>
      </p:sp>
      <p:sp>
        <p:nvSpPr>
          <p:cNvPr id="2" name="Date Placeholder 1"/>
          <p:cNvSpPr>
            <a:spLocks noGrp="1"/>
          </p:cNvSpPr>
          <p:nvPr>
            <p:ph type="dt" sz="half" idx="10"/>
          </p:nvPr>
        </p:nvSpPr>
        <p:spPr/>
        <p:txBody>
          <a:bodyPr/>
          <a:lstStyle/>
          <a:p>
            <a:fld id="{325E6525-96BD-4117-B0A1-7825F6E91D17}" type="datetime1">
              <a:rPr lang="en-US" smtClean="0"/>
              <a:t>5/21/2019</a:t>
            </a:fld>
            <a:endParaRPr lang="en-US" dirty="0"/>
          </a:p>
        </p:txBody>
      </p:sp>
      <p:sp>
        <p:nvSpPr>
          <p:cNvPr id="3" name="Slide Number Placeholder 2"/>
          <p:cNvSpPr>
            <a:spLocks noGrp="1"/>
          </p:cNvSpPr>
          <p:nvPr>
            <p:ph type="sldNum" sz="quarter" idx="12"/>
          </p:nvPr>
        </p:nvSpPr>
        <p:spPr/>
        <p:txBody>
          <a:bodyPr/>
          <a:lstStyle/>
          <a:p>
            <a:fld id="{C5630404-333F-45B3-9F71-0C011EF253AE}" type="slidenum">
              <a:rPr lang="en-US" smtClean="0"/>
              <a:pPr/>
              <a:t>13</a:t>
            </a:fld>
            <a:endParaRPr lang="en-US" dirty="0"/>
          </a:p>
        </p:txBody>
      </p:sp>
      <p:sp>
        <p:nvSpPr>
          <p:cNvPr id="4" name="Footer Placeholder 3"/>
          <p:cNvSpPr>
            <a:spLocks noGrp="1"/>
          </p:cNvSpPr>
          <p:nvPr>
            <p:ph type="ftr" sz="quarter" idx="11"/>
          </p:nvPr>
        </p:nvSpPr>
        <p:spPr/>
        <p:txBody>
          <a:bodyPr/>
          <a:lstStyle/>
          <a:p>
            <a:r>
              <a:rPr lang="en-US" smtClean="0"/>
              <a:t>Md. Mahbubul Alam, PhD</a:t>
            </a:r>
            <a:endParaRPr lang="en-US" dirty="0"/>
          </a:p>
        </p:txBody>
      </p:sp>
    </p:spTree>
    <p:extLst>
      <p:ext uri="{BB962C8B-B14F-4D97-AF65-F5344CB8AC3E}">
        <p14:creationId xmlns:p14="http://schemas.microsoft.com/office/powerpoint/2010/main" val="23267799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4"/>
          <p:cNvSpPr>
            <a:spLocks noGrp="1" noChangeArrowheads="1"/>
          </p:cNvSpPr>
          <p:nvPr>
            <p:ph type="title"/>
          </p:nvPr>
        </p:nvSpPr>
        <p:spPr/>
        <p:txBody>
          <a:bodyPr>
            <a:normAutofit fontScale="90000"/>
          </a:bodyPr>
          <a:lstStyle/>
          <a:p>
            <a:pPr eaLnBrk="1" hangingPunct="1"/>
            <a:r>
              <a:rPr lang="en-US" smtClean="0"/>
              <a:t>Revenue Models for Social Networking Sites (cont’d.)</a:t>
            </a:r>
          </a:p>
        </p:txBody>
      </p:sp>
      <p:sp>
        <p:nvSpPr>
          <p:cNvPr id="26628" name="Rectangle 5"/>
          <p:cNvSpPr>
            <a:spLocks noGrp="1" noChangeArrowheads="1"/>
          </p:cNvSpPr>
          <p:nvPr>
            <p:ph idx="1"/>
          </p:nvPr>
        </p:nvSpPr>
        <p:spPr/>
        <p:txBody>
          <a:bodyPr/>
          <a:lstStyle/>
          <a:p>
            <a:pPr eaLnBrk="1" hangingPunct="1">
              <a:lnSpc>
                <a:spcPct val="100000"/>
              </a:lnSpc>
              <a:spcBef>
                <a:spcPts val="600"/>
              </a:spcBef>
            </a:pPr>
            <a:r>
              <a:rPr lang="en-US" b="1" dirty="0" smtClean="0"/>
              <a:t>Fee-based social networking</a:t>
            </a:r>
          </a:p>
          <a:p>
            <a:pPr lvl="1" eaLnBrk="1" hangingPunct="1">
              <a:lnSpc>
                <a:spcPct val="100000"/>
              </a:lnSpc>
              <a:spcBef>
                <a:spcPts val="600"/>
              </a:spcBef>
              <a:buFont typeface="Wingdings" panose="05000000000000000000" pitchFamily="2" charset="2"/>
              <a:buChar char="v"/>
            </a:pPr>
            <a:r>
              <a:rPr lang="en-US" dirty="0" smtClean="0"/>
              <a:t>Google Answers site</a:t>
            </a:r>
          </a:p>
          <a:p>
            <a:pPr lvl="2" eaLnBrk="1" hangingPunct="1">
              <a:lnSpc>
                <a:spcPct val="100000"/>
              </a:lnSpc>
              <a:spcBef>
                <a:spcPts val="600"/>
              </a:spcBef>
              <a:buFont typeface="Wingdings" panose="05000000000000000000" pitchFamily="2" charset="2"/>
              <a:buChar char="v"/>
            </a:pPr>
            <a:r>
              <a:rPr lang="en-US" sz="2000" dirty="0" smtClean="0"/>
              <a:t>Early attempt to monetize social networking</a:t>
            </a:r>
          </a:p>
          <a:p>
            <a:pPr lvl="2" eaLnBrk="1" hangingPunct="1">
              <a:lnSpc>
                <a:spcPct val="100000"/>
              </a:lnSpc>
              <a:spcBef>
                <a:spcPts val="600"/>
              </a:spcBef>
              <a:buFont typeface="Wingdings" panose="05000000000000000000" pitchFamily="2" charset="2"/>
              <a:buChar char="v"/>
            </a:pPr>
            <a:r>
              <a:rPr lang="en-US" sz="2000" dirty="0" smtClean="0"/>
              <a:t>Questions answered for a fee</a:t>
            </a:r>
          </a:p>
          <a:p>
            <a:pPr lvl="2" eaLnBrk="1" hangingPunct="1">
              <a:lnSpc>
                <a:spcPct val="100000"/>
              </a:lnSpc>
              <a:spcBef>
                <a:spcPts val="600"/>
              </a:spcBef>
              <a:buFont typeface="Wingdings" panose="05000000000000000000" pitchFamily="2" charset="2"/>
              <a:buChar char="v"/>
            </a:pPr>
            <a:r>
              <a:rPr lang="en-US" sz="2000" dirty="0" smtClean="0"/>
              <a:t>Google operated service from 2002 to 2006</a:t>
            </a:r>
          </a:p>
          <a:p>
            <a:pPr lvl="1" eaLnBrk="1" hangingPunct="1">
              <a:lnSpc>
                <a:spcPct val="100000"/>
              </a:lnSpc>
              <a:spcBef>
                <a:spcPts val="600"/>
              </a:spcBef>
              <a:buFont typeface="Wingdings" panose="05000000000000000000" pitchFamily="2" charset="2"/>
              <a:buChar char="v"/>
            </a:pPr>
            <a:r>
              <a:rPr lang="en-US" dirty="0" smtClean="0"/>
              <a:t>Similar free services</a:t>
            </a:r>
          </a:p>
          <a:p>
            <a:pPr lvl="2" eaLnBrk="1" hangingPunct="1">
              <a:lnSpc>
                <a:spcPct val="100000"/>
              </a:lnSpc>
              <a:spcBef>
                <a:spcPts val="600"/>
              </a:spcBef>
              <a:buFont typeface="Wingdings" panose="05000000000000000000" pitchFamily="2" charset="2"/>
              <a:buChar char="v"/>
            </a:pPr>
            <a:r>
              <a:rPr lang="en-US" sz="2000" dirty="0" smtClean="0"/>
              <a:t>Yahoo! Answers, Amazon (</a:t>
            </a:r>
            <a:r>
              <a:rPr lang="en-US" sz="2000" dirty="0" err="1" smtClean="0"/>
              <a:t>Askville</a:t>
            </a:r>
            <a:r>
              <a:rPr lang="en-US" sz="2000" dirty="0" smtClean="0"/>
              <a:t>)</a:t>
            </a:r>
          </a:p>
          <a:p>
            <a:pPr lvl="1" eaLnBrk="1" hangingPunct="1">
              <a:lnSpc>
                <a:spcPct val="100000"/>
              </a:lnSpc>
              <a:spcBef>
                <a:spcPts val="600"/>
              </a:spcBef>
              <a:buFont typeface="Wingdings" panose="05000000000000000000" pitchFamily="2" charset="2"/>
              <a:buChar char="v"/>
            </a:pPr>
            <a:r>
              <a:rPr lang="en-US" dirty="0" err="1" smtClean="0"/>
              <a:t>Uclue</a:t>
            </a:r>
            <a:r>
              <a:rPr lang="en-US" dirty="0" smtClean="0"/>
              <a:t> (paid researchers earn 75 percent of total fee)</a:t>
            </a:r>
          </a:p>
          <a:p>
            <a:pPr lvl="2" eaLnBrk="1" hangingPunct="1">
              <a:lnSpc>
                <a:spcPct val="100000"/>
              </a:lnSpc>
              <a:spcBef>
                <a:spcPts val="600"/>
              </a:spcBef>
              <a:buFont typeface="Wingdings" panose="05000000000000000000" pitchFamily="2" charset="2"/>
              <a:buChar char="v"/>
            </a:pPr>
            <a:r>
              <a:rPr lang="en-US" sz="2000" dirty="0" smtClean="0"/>
              <a:t>Advocates claim better quality</a:t>
            </a:r>
          </a:p>
          <a:p>
            <a:pPr lvl="1" eaLnBrk="1" hangingPunct="1">
              <a:lnSpc>
                <a:spcPct val="100000"/>
              </a:lnSpc>
              <a:spcBef>
                <a:spcPts val="600"/>
              </a:spcBef>
              <a:buFont typeface="Wingdings" panose="05000000000000000000" pitchFamily="2" charset="2"/>
              <a:buChar char="v"/>
            </a:pPr>
            <a:r>
              <a:rPr lang="en-US" dirty="0" smtClean="0"/>
              <a:t>Fee-based Web sites can generate revenue by providing virtual community interaction</a:t>
            </a:r>
          </a:p>
        </p:txBody>
      </p:sp>
      <p:sp>
        <p:nvSpPr>
          <p:cNvPr id="2" name="Date Placeholder 1"/>
          <p:cNvSpPr>
            <a:spLocks noGrp="1"/>
          </p:cNvSpPr>
          <p:nvPr>
            <p:ph type="dt" sz="half" idx="10"/>
          </p:nvPr>
        </p:nvSpPr>
        <p:spPr/>
        <p:txBody>
          <a:bodyPr/>
          <a:lstStyle/>
          <a:p>
            <a:fld id="{6730428E-2248-4F98-B701-D6939DD17DD9}" type="datetime1">
              <a:rPr lang="en-US" smtClean="0"/>
              <a:t>5/21/2019</a:t>
            </a:fld>
            <a:endParaRPr lang="en-US" dirty="0"/>
          </a:p>
        </p:txBody>
      </p:sp>
      <p:sp>
        <p:nvSpPr>
          <p:cNvPr id="3" name="Slide Number Placeholder 2"/>
          <p:cNvSpPr>
            <a:spLocks noGrp="1"/>
          </p:cNvSpPr>
          <p:nvPr>
            <p:ph type="sldNum" sz="quarter" idx="12"/>
          </p:nvPr>
        </p:nvSpPr>
        <p:spPr/>
        <p:txBody>
          <a:bodyPr/>
          <a:lstStyle/>
          <a:p>
            <a:fld id="{C5630404-333F-45B3-9F71-0C011EF253AE}" type="slidenum">
              <a:rPr lang="en-US" smtClean="0"/>
              <a:pPr/>
              <a:t>14</a:t>
            </a:fld>
            <a:endParaRPr lang="en-US" dirty="0"/>
          </a:p>
        </p:txBody>
      </p:sp>
      <p:sp>
        <p:nvSpPr>
          <p:cNvPr id="4" name="Footer Placeholder 3"/>
          <p:cNvSpPr>
            <a:spLocks noGrp="1"/>
          </p:cNvSpPr>
          <p:nvPr>
            <p:ph type="ftr" sz="quarter" idx="11"/>
          </p:nvPr>
        </p:nvSpPr>
        <p:spPr/>
        <p:txBody>
          <a:bodyPr/>
          <a:lstStyle/>
          <a:p>
            <a:r>
              <a:rPr lang="en-US" smtClean="0"/>
              <a:t>Md. Mahbubul Alam, PhD</a:t>
            </a:r>
            <a:endParaRPr lang="en-US" dirty="0"/>
          </a:p>
        </p:txBody>
      </p:sp>
    </p:spTree>
    <p:extLst>
      <p:ext uri="{BB962C8B-B14F-4D97-AF65-F5344CB8AC3E}">
        <p14:creationId xmlns:p14="http://schemas.microsoft.com/office/powerpoint/2010/main" val="17801710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normAutofit fontScale="90000"/>
          </a:bodyPr>
          <a:lstStyle/>
          <a:p>
            <a:pPr eaLnBrk="1" hangingPunct="1"/>
            <a:r>
              <a:rPr lang="en-US" smtClean="0"/>
              <a:t>Revenue Models for Social Networking Sites (cont’d.)</a:t>
            </a:r>
          </a:p>
        </p:txBody>
      </p:sp>
      <p:sp>
        <p:nvSpPr>
          <p:cNvPr id="27652" name="Rectangle 3"/>
          <p:cNvSpPr>
            <a:spLocks noGrp="1" noChangeArrowheads="1"/>
          </p:cNvSpPr>
          <p:nvPr>
            <p:ph idx="1"/>
          </p:nvPr>
        </p:nvSpPr>
        <p:spPr/>
        <p:txBody>
          <a:bodyPr/>
          <a:lstStyle/>
          <a:p>
            <a:pPr eaLnBrk="1" hangingPunct="1">
              <a:lnSpc>
                <a:spcPct val="100000"/>
              </a:lnSpc>
              <a:spcBef>
                <a:spcPts val="600"/>
              </a:spcBef>
            </a:pPr>
            <a:r>
              <a:rPr lang="en-US" b="1" dirty="0" err="1" smtClean="0"/>
              <a:t>Microlending</a:t>
            </a:r>
            <a:r>
              <a:rPr lang="en-US" b="1" dirty="0" smtClean="0"/>
              <a:t> sites</a:t>
            </a:r>
          </a:p>
          <a:p>
            <a:pPr lvl="1" eaLnBrk="1" hangingPunct="1">
              <a:lnSpc>
                <a:spcPct val="100000"/>
              </a:lnSpc>
              <a:spcBef>
                <a:spcPts val="600"/>
              </a:spcBef>
              <a:buFont typeface="Wingdings" panose="05000000000000000000" pitchFamily="2" charset="2"/>
              <a:buChar char="v"/>
            </a:pPr>
            <a:r>
              <a:rPr lang="en-US" dirty="0" smtClean="0"/>
              <a:t>Function as clearinghouses for </a:t>
            </a:r>
            <a:r>
              <a:rPr lang="en-US" dirty="0" err="1" smtClean="0"/>
              <a:t>microlending</a:t>
            </a:r>
            <a:r>
              <a:rPr lang="en-US" dirty="0" smtClean="0"/>
              <a:t> activity</a:t>
            </a:r>
          </a:p>
          <a:p>
            <a:pPr lvl="1" eaLnBrk="1" hangingPunct="1">
              <a:lnSpc>
                <a:spcPct val="100000"/>
              </a:lnSpc>
              <a:spcBef>
                <a:spcPts val="600"/>
              </a:spcBef>
              <a:buFont typeface="Wingdings" panose="05000000000000000000" pitchFamily="2" charset="2"/>
              <a:buChar char="v"/>
            </a:pPr>
            <a:r>
              <a:rPr lang="en-US" b="1" dirty="0" err="1" smtClean="0"/>
              <a:t>Microlending</a:t>
            </a:r>
            <a:r>
              <a:rPr lang="en-US" b="1" dirty="0" smtClean="0"/>
              <a:t> </a:t>
            </a:r>
          </a:p>
          <a:p>
            <a:pPr lvl="2" eaLnBrk="1" hangingPunct="1">
              <a:lnSpc>
                <a:spcPct val="100000"/>
              </a:lnSpc>
              <a:spcBef>
                <a:spcPts val="600"/>
              </a:spcBef>
              <a:buFont typeface="Wingdings" panose="05000000000000000000" pitchFamily="2" charset="2"/>
              <a:buChar char="v"/>
            </a:pPr>
            <a:r>
              <a:rPr lang="en-US" sz="2000" b="1" i="1" dirty="0" smtClean="0"/>
              <a:t>Practice of lending very small amounts of money</a:t>
            </a:r>
          </a:p>
          <a:p>
            <a:pPr lvl="2" eaLnBrk="1" hangingPunct="1">
              <a:lnSpc>
                <a:spcPct val="100000"/>
              </a:lnSpc>
              <a:spcBef>
                <a:spcPts val="600"/>
              </a:spcBef>
              <a:buFont typeface="Wingdings" panose="05000000000000000000" pitchFamily="2" charset="2"/>
              <a:buChar char="v"/>
            </a:pPr>
            <a:r>
              <a:rPr lang="en-US" sz="2000" dirty="0" smtClean="0"/>
              <a:t>Lend to people starting or operating small businesses (especially in developing countries)</a:t>
            </a:r>
          </a:p>
          <a:p>
            <a:pPr lvl="1" eaLnBrk="1" hangingPunct="1">
              <a:lnSpc>
                <a:spcPct val="100000"/>
              </a:lnSpc>
              <a:spcBef>
                <a:spcPts val="600"/>
              </a:spcBef>
              <a:buFont typeface="Wingdings" panose="05000000000000000000" pitchFamily="2" charset="2"/>
              <a:buChar char="v"/>
            </a:pPr>
            <a:r>
              <a:rPr lang="en-US" b="1" dirty="0" err="1" smtClean="0"/>
              <a:t>Microlending</a:t>
            </a:r>
            <a:r>
              <a:rPr lang="en-US" b="1" dirty="0" smtClean="0"/>
              <a:t> key element</a:t>
            </a:r>
          </a:p>
          <a:p>
            <a:pPr lvl="2" eaLnBrk="1" hangingPunct="1">
              <a:lnSpc>
                <a:spcPct val="100000"/>
              </a:lnSpc>
              <a:spcBef>
                <a:spcPts val="600"/>
              </a:spcBef>
              <a:buFont typeface="Wingdings" panose="05000000000000000000" pitchFamily="2" charset="2"/>
              <a:buChar char="v"/>
            </a:pPr>
            <a:r>
              <a:rPr lang="en-US" sz="2000" dirty="0" smtClean="0"/>
              <a:t>Working within social network of borrowers</a:t>
            </a:r>
          </a:p>
          <a:p>
            <a:pPr lvl="2" eaLnBrk="1" hangingPunct="1">
              <a:lnSpc>
                <a:spcPct val="100000"/>
              </a:lnSpc>
              <a:spcBef>
                <a:spcPts val="600"/>
              </a:spcBef>
              <a:buFont typeface="Wingdings" panose="05000000000000000000" pitchFamily="2" charset="2"/>
              <a:buChar char="v"/>
            </a:pPr>
            <a:r>
              <a:rPr lang="en-US" sz="2000" dirty="0" smtClean="0"/>
              <a:t>Provide support, element of pressure to repay</a:t>
            </a:r>
          </a:p>
          <a:p>
            <a:pPr lvl="1" eaLnBrk="1" hangingPunct="1">
              <a:lnSpc>
                <a:spcPct val="100000"/>
              </a:lnSpc>
              <a:spcBef>
                <a:spcPts val="600"/>
              </a:spcBef>
              <a:buFont typeface="Wingdings" panose="05000000000000000000" pitchFamily="2" charset="2"/>
              <a:buChar char="v"/>
            </a:pPr>
            <a:r>
              <a:rPr lang="en-US" dirty="0" smtClean="0"/>
              <a:t>Examples: Kiva and </a:t>
            </a:r>
            <a:r>
              <a:rPr lang="en-US" dirty="0" err="1" smtClean="0"/>
              <a:t>MicroPlace</a:t>
            </a:r>
            <a:endParaRPr lang="en-US" dirty="0" smtClean="0"/>
          </a:p>
          <a:p>
            <a:pPr lvl="2" eaLnBrk="1" hangingPunct="1"/>
            <a:endParaRPr lang="en-US" dirty="0" smtClean="0"/>
          </a:p>
        </p:txBody>
      </p:sp>
      <p:sp>
        <p:nvSpPr>
          <p:cNvPr id="2" name="Date Placeholder 1"/>
          <p:cNvSpPr>
            <a:spLocks noGrp="1"/>
          </p:cNvSpPr>
          <p:nvPr>
            <p:ph type="dt" sz="half" idx="10"/>
          </p:nvPr>
        </p:nvSpPr>
        <p:spPr/>
        <p:txBody>
          <a:bodyPr/>
          <a:lstStyle/>
          <a:p>
            <a:fld id="{4AC56177-2D0E-48E4-BC99-469473126DBA}" type="datetime1">
              <a:rPr lang="en-US" smtClean="0"/>
              <a:t>5/21/2019</a:t>
            </a:fld>
            <a:endParaRPr lang="en-US" dirty="0"/>
          </a:p>
        </p:txBody>
      </p:sp>
      <p:sp>
        <p:nvSpPr>
          <p:cNvPr id="3" name="Slide Number Placeholder 2"/>
          <p:cNvSpPr>
            <a:spLocks noGrp="1"/>
          </p:cNvSpPr>
          <p:nvPr>
            <p:ph type="sldNum" sz="quarter" idx="12"/>
          </p:nvPr>
        </p:nvSpPr>
        <p:spPr/>
        <p:txBody>
          <a:bodyPr/>
          <a:lstStyle/>
          <a:p>
            <a:fld id="{C5630404-333F-45B3-9F71-0C011EF253AE}" type="slidenum">
              <a:rPr lang="en-US" smtClean="0"/>
              <a:pPr/>
              <a:t>15</a:t>
            </a:fld>
            <a:endParaRPr lang="en-US" dirty="0"/>
          </a:p>
        </p:txBody>
      </p:sp>
      <p:sp>
        <p:nvSpPr>
          <p:cNvPr id="4" name="Footer Placeholder 3"/>
          <p:cNvSpPr>
            <a:spLocks noGrp="1"/>
          </p:cNvSpPr>
          <p:nvPr>
            <p:ph type="ftr" sz="quarter" idx="11"/>
          </p:nvPr>
        </p:nvSpPr>
        <p:spPr/>
        <p:txBody>
          <a:bodyPr/>
          <a:lstStyle/>
          <a:p>
            <a:r>
              <a:rPr lang="en-US" smtClean="0"/>
              <a:t>Md. Mahbubul Alam, PhD</a:t>
            </a:r>
            <a:endParaRPr lang="en-US" dirty="0"/>
          </a:p>
        </p:txBody>
      </p:sp>
    </p:spTree>
    <p:extLst>
      <p:ext uri="{BB962C8B-B14F-4D97-AF65-F5344CB8AC3E}">
        <p14:creationId xmlns:p14="http://schemas.microsoft.com/office/powerpoint/2010/main" val="22172029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normAutofit fontScale="90000"/>
          </a:bodyPr>
          <a:lstStyle/>
          <a:p>
            <a:pPr eaLnBrk="1" hangingPunct="1"/>
            <a:r>
              <a:rPr lang="en-US" smtClean="0"/>
              <a:t>Revenue Models for Social Networking Sites (cont’d.)</a:t>
            </a:r>
          </a:p>
        </p:txBody>
      </p:sp>
      <p:sp>
        <p:nvSpPr>
          <p:cNvPr id="28676" name="Rectangle 3"/>
          <p:cNvSpPr>
            <a:spLocks noGrp="1" noChangeArrowheads="1"/>
          </p:cNvSpPr>
          <p:nvPr>
            <p:ph idx="1"/>
          </p:nvPr>
        </p:nvSpPr>
        <p:spPr/>
        <p:txBody>
          <a:bodyPr/>
          <a:lstStyle/>
          <a:p>
            <a:pPr eaLnBrk="1" hangingPunct="1">
              <a:lnSpc>
                <a:spcPct val="100000"/>
              </a:lnSpc>
              <a:spcBef>
                <a:spcPts val="600"/>
              </a:spcBef>
            </a:pPr>
            <a:r>
              <a:rPr lang="en-US" b="1" dirty="0" smtClean="0"/>
              <a:t>Internal virtual communities</a:t>
            </a:r>
          </a:p>
          <a:p>
            <a:pPr lvl="1" eaLnBrk="1" hangingPunct="1">
              <a:lnSpc>
                <a:spcPct val="100000"/>
              </a:lnSpc>
              <a:spcBef>
                <a:spcPts val="600"/>
              </a:spcBef>
              <a:buFont typeface="Wingdings" panose="05000000000000000000" pitchFamily="2" charset="2"/>
              <a:buChar char="v"/>
            </a:pPr>
            <a:r>
              <a:rPr lang="en-US" b="1" i="1" dirty="0" smtClean="0"/>
              <a:t>Provide social interaction among organization’s employees</a:t>
            </a:r>
          </a:p>
          <a:p>
            <a:pPr lvl="1" eaLnBrk="1" hangingPunct="1">
              <a:lnSpc>
                <a:spcPct val="100000"/>
              </a:lnSpc>
              <a:spcBef>
                <a:spcPts val="600"/>
              </a:spcBef>
              <a:buFont typeface="Wingdings" panose="05000000000000000000" pitchFamily="2" charset="2"/>
              <a:buChar char="v"/>
            </a:pPr>
            <a:r>
              <a:rPr lang="en-US" dirty="0" smtClean="0"/>
              <a:t>Run on organization’s </a:t>
            </a:r>
            <a:r>
              <a:rPr lang="en-US" b="1" i="1" dirty="0" smtClean="0"/>
              <a:t>intranet</a:t>
            </a:r>
          </a:p>
          <a:p>
            <a:pPr lvl="1" eaLnBrk="1" hangingPunct="1">
              <a:lnSpc>
                <a:spcPct val="100000"/>
              </a:lnSpc>
              <a:spcBef>
                <a:spcPts val="600"/>
              </a:spcBef>
              <a:buFont typeface="Wingdings" panose="05000000000000000000" pitchFamily="2" charset="2"/>
              <a:buChar char="v"/>
            </a:pPr>
            <a:r>
              <a:rPr lang="en-US" dirty="0" smtClean="0"/>
              <a:t>Save money (less paper)</a:t>
            </a:r>
          </a:p>
          <a:p>
            <a:pPr lvl="1" eaLnBrk="1" hangingPunct="1">
              <a:lnSpc>
                <a:spcPct val="100000"/>
              </a:lnSpc>
              <a:spcBef>
                <a:spcPts val="600"/>
              </a:spcBef>
              <a:buFont typeface="Wingdings" panose="05000000000000000000" pitchFamily="2" charset="2"/>
              <a:buChar char="v"/>
            </a:pPr>
            <a:r>
              <a:rPr lang="en-US" dirty="0" smtClean="0"/>
              <a:t>Provide easy access to employee information</a:t>
            </a:r>
          </a:p>
          <a:p>
            <a:pPr lvl="1" eaLnBrk="1" hangingPunct="1">
              <a:lnSpc>
                <a:spcPct val="100000"/>
              </a:lnSpc>
              <a:spcBef>
                <a:spcPts val="600"/>
              </a:spcBef>
              <a:buFont typeface="Wingdings" panose="05000000000000000000" pitchFamily="2" charset="2"/>
              <a:buChar char="v"/>
            </a:pPr>
            <a:r>
              <a:rPr lang="en-US" dirty="0" smtClean="0"/>
              <a:t>Good for geographically dispersed employees</a:t>
            </a:r>
          </a:p>
          <a:p>
            <a:pPr lvl="1" eaLnBrk="1" hangingPunct="1">
              <a:lnSpc>
                <a:spcPct val="100000"/>
              </a:lnSpc>
              <a:spcBef>
                <a:spcPts val="600"/>
              </a:spcBef>
              <a:buFont typeface="Wingdings" panose="05000000000000000000" pitchFamily="2" charset="2"/>
              <a:buChar char="v"/>
            </a:pPr>
            <a:r>
              <a:rPr lang="en-US" dirty="0" smtClean="0"/>
              <a:t>Adding wireless connectivity</a:t>
            </a:r>
          </a:p>
          <a:p>
            <a:pPr lvl="1" eaLnBrk="1" hangingPunct="1">
              <a:lnSpc>
                <a:spcPct val="100000"/>
              </a:lnSpc>
              <a:spcBef>
                <a:spcPts val="600"/>
              </a:spcBef>
              <a:buFont typeface="Wingdings" panose="05000000000000000000" pitchFamily="2" charset="2"/>
              <a:buChar char="v"/>
            </a:pPr>
            <a:r>
              <a:rPr lang="en-US" dirty="0" smtClean="0"/>
              <a:t>Combine second-wave technology with first-wave business strategy </a:t>
            </a:r>
          </a:p>
          <a:p>
            <a:pPr lvl="2" eaLnBrk="1" hangingPunct="1">
              <a:lnSpc>
                <a:spcPct val="100000"/>
              </a:lnSpc>
              <a:spcBef>
                <a:spcPts val="600"/>
              </a:spcBef>
              <a:buFont typeface="Wingdings" panose="05000000000000000000" pitchFamily="2" charset="2"/>
              <a:buChar char="v"/>
            </a:pPr>
            <a:r>
              <a:rPr lang="en-US" sz="2000" dirty="0" smtClean="0"/>
              <a:t>Wireless communications with internal Web portals</a:t>
            </a:r>
          </a:p>
        </p:txBody>
      </p:sp>
      <p:sp>
        <p:nvSpPr>
          <p:cNvPr id="2" name="Date Placeholder 1"/>
          <p:cNvSpPr>
            <a:spLocks noGrp="1"/>
          </p:cNvSpPr>
          <p:nvPr>
            <p:ph type="dt" sz="half" idx="10"/>
          </p:nvPr>
        </p:nvSpPr>
        <p:spPr/>
        <p:txBody>
          <a:bodyPr/>
          <a:lstStyle/>
          <a:p>
            <a:fld id="{D5248613-3237-4BB8-8713-65A0BB74CAA4}" type="datetime1">
              <a:rPr lang="en-US" smtClean="0"/>
              <a:t>5/21/2019</a:t>
            </a:fld>
            <a:endParaRPr lang="en-US" dirty="0"/>
          </a:p>
        </p:txBody>
      </p:sp>
      <p:sp>
        <p:nvSpPr>
          <p:cNvPr id="3" name="Slide Number Placeholder 2"/>
          <p:cNvSpPr>
            <a:spLocks noGrp="1"/>
          </p:cNvSpPr>
          <p:nvPr>
            <p:ph type="sldNum" sz="quarter" idx="12"/>
          </p:nvPr>
        </p:nvSpPr>
        <p:spPr/>
        <p:txBody>
          <a:bodyPr/>
          <a:lstStyle/>
          <a:p>
            <a:fld id="{C5630404-333F-45B3-9F71-0C011EF253AE}" type="slidenum">
              <a:rPr lang="en-US" smtClean="0"/>
              <a:pPr/>
              <a:t>16</a:t>
            </a:fld>
            <a:endParaRPr lang="en-US" dirty="0"/>
          </a:p>
        </p:txBody>
      </p:sp>
      <p:sp>
        <p:nvSpPr>
          <p:cNvPr id="4" name="Footer Placeholder 3"/>
          <p:cNvSpPr>
            <a:spLocks noGrp="1"/>
          </p:cNvSpPr>
          <p:nvPr>
            <p:ph type="ftr" sz="quarter" idx="11"/>
          </p:nvPr>
        </p:nvSpPr>
        <p:spPr/>
        <p:txBody>
          <a:bodyPr/>
          <a:lstStyle/>
          <a:p>
            <a:r>
              <a:rPr lang="en-US" smtClean="0"/>
              <a:t>Md. Mahbubul Alam, PhD</a:t>
            </a:r>
            <a:endParaRPr lang="en-US" dirty="0"/>
          </a:p>
        </p:txBody>
      </p:sp>
    </p:spTree>
    <p:extLst>
      <p:ext uri="{BB962C8B-B14F-4D97-AF65-F5344CB8AC3E}">
        <p14:creationId xmlns:p14="http://schemas.microsoft.com/office/powerpoint/2010/main" val="34438359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en-US" dirty="0" smtClean="0"/>
              <a:t>Mobile Commerce</a:t>
            </a:r>
          </a:p>
        </p:txBody>
      </p:sp>
      <p:sp>
        <p:nvSpPr>
          <p:cNvPr id="29700" name="Rectangle 3"/>
          <p:cNvSpPr>
            <a:spLocks noGrp="1" noChangeArrowheads="1"/>
          </p:cNvSpPr>
          <p:nvPr>
            <p:ph idx="1"/>
          </p:nvPr>
        </p:nvSpPr>
        <p:spPr/>
        <p:txBody>
          <a:bodyPr/>
          <a:lstStyle/>
          <a:p>
            <a:pPr marL="274320" indent="-274320" eaLnBrk="1" hangingPunct="1">
              <a:lnSpc>
                <a:spcPct val="100000"/>
              </a:lnSpc>
              <a:spcBef>
                <a:spcPts val="600"/>
              </a:spcBef>
            </a:pPr>
            <a:r>
              <a:rPr lang="en-US" b="1" dirty="0" smtClean="0"/>
              <a:t>Short messaging service</a:t>
            </a:r>
            <a:r>
              <a:rPr lang="en-US" dirty="0" smtClean="0"/>
              <a:t> (</a:t>
            </a:r>
            <a:r>
              <a:rPr lang="en-US" b="1" dirty="0" smtClean="0"/>
              <a:t>SMS</a:t>
            </a:r>
            <a:r>
              <a:rPr lang="en-US" dirty="0" smtClean="0"/>
              <a:t>)</a:t>
            </a:r>
          </a:p>
          <a:p>
            <a:pPr marL="600075" lvl="2" indent="-342900">
              <a:lnSpc>
                <a:spcPct val="100000"/>
              </a:lnSpc>
              <a:spcBef>
                <a:spcPts val="600"/>
              </a:spcBef>
              <a:buFont typeface="Wingdings" panose="05000000000000000000" pitchFamily="2" charset="2"/>
              <a:buChar char="ü"/>
            </a:pPr>
            <a:r>
              <a:rPr lang="en-US" sz="2200" dirty="0" smtClean="0"/>
              <a:t>Allows mobile phone users to send short text messages to each other</a:t>
            </a:r>
          </a:p>
          <a:p>
            <a:pPr marL="274320" lvl="1" indent="-274320" eaLnBrk="1" hangingPunct="1">
              <a:lnSpc>
                <a:spcPct val="100000"/>
              </a:lnSpc>
              <a:spcBef>
                <a:spcPts val="600"/>
              </a:spcBef>
            </a:pPr>
            <a:r>
              <a:rPr lang="en-US" sz="2400" b="1" dirty="0" smtClean="0"/>
              <a:t>Wireless </a:t>
            </a:r>
            <a:r>
              <a:rPr lang="en-US" sz="2400" b="1" dirty="0"/>
              <a:t>Application Protocol (WAP)</a:t>
            </a:r>
          </a:p>
          <a:p>
            <a:pPr marL="600075" lvl="3" indent="-342900">
              <a:lnSpc>
                <a:spcPct val="100000"/>
              </a:lnSpc>
              <a:spcBef>
                <a:spcPts val="600"/>
              </a:spcBef>
              <a:buFont typeface="Wingdings" panose="05000000000000000000" pitchFamily="2" charset="2"/>
              <a:buChar char="ü"/>
            </a:pPr>
            <a:r>
              <a:rPr lang="en-US" sz="2200" dirty="0"/>
              <a:t>Allows Web pages formatted in HTML to be displayed on devices with small </a:t>
            </a:r>
            <a:r>
              <a:rPr lang="en-US" sz="2200" dirty="0" smtClean="0"/>
              <a:t>screens</a:t>
            </a:r>
          </a:p>
          <a:p>
            <a:pPr marL="274320" lvl="1" indent="-274320">
              <a:lnSpc>
                <a:spcPct val="100000"/>
              </a:lnSpc>
              <a:spcBef>
                <a:spcPts val="600"/>
              </a:spcBef>
            </a:pPr>
            <a:r>
              <a:rPr lang="en-US" sz="2400" b="1" dirty="0"/>
              <a:t>Mobile wallets</a:t>
            </a:r>
            <a:endParaRPr lang="en-US" sz="2400" dirty="0"/>
          </a:p>
          <a:p>
            <a:pPr marL="600075" lvl="3" indent="-342900">
              <a:lnSpc>
                <a:spcPct val="100000"/>
              </a:lnSpc>
              <a:spcBef>
                <a:spcPts val="600"/>
              </a:spcBef>
              <a:buFont typeface="Wingdings" panose="05000000000000000000" pitchFamily="2" charset="2"/>
              <a:buChar char="ü"/>
            </a:pPr>
            <a:r>
              <a:rPr lang="en-US" sz="2200" dirty="0"/>
              <a:t>Mobile phones functioning as credit cards</a:t>
            </a:r>
          </a:p>
          <a:p>
            <a:pPr marL="600075" lvl="2" indent="-342900">
              <a:lnSpc>
                <a:spcPct val="100000"/>
              </a:lnSpc>
              <a:spcBef>
                <a:spcPts val="600"/>
              </a:spcBef>
              <a:buFont typeface="Wingdings" panose="05000000000000000000" pitchFamily="2" charset="2"/>
              <a:buChar char="ü"/>
            </a:pPr>
            <a:r>
              <a:rPr lang="en-US" sz="2200" dirty="0"/>
              <a:t>Japan’s NTT DoCoMo phones combined capabilities</a:t>
            </a:r>
          </a:p>
          <a:p>
            <a:pPr marL="600075" lvl="3" indent="-342900">
              <a:lnSpc>
                <a:spcPct val="100000"/>
              </a:lnSpc>
              <a:spcBef>
                <a:spcPts val="600"/>
              </a:spcBef>
              <a:buFont typeface="Wingdings" panose="05000000000000000000" pitchFamily="2" charset="2"/>
              <a:buChar char="ü"/>
            </a:pPr>
            <a:r>
              <a:rPr lang="en-US" sz="2200" dirty="0"/>
              <a:t>Generate significant business</a:t>
            </a:r>
          </a:p>
          <a:p>
            <a:pPr lvl="2"/>
            <a:endParaRPr lang="en-US" dirty="0"/>
          </a:p>
          <a:p>
            <a:pPr lvl="1" eaLnBrk="1" hangingPunct="1"/>
            <a:endParaRPr lang="en-US" dirty="0" smtClean="0"/>
          </a:p>
        </p:txBody>
      </p:sp>
      <p:sp>
        <p:nvSpPr>
          <p:cNvPr id="2" name="Date Placeholder 1"/>
          <p:cNvSpPr>
            <a:spLocks noGrp="1"/>
          </p:cNvSpPr>
          <p:nvPr>
            <p:ph type="dt" sz="half" idx="10"/>
          </p:nvPr>
        </p:nvSpPr>
        <p:spPr/>
        <p:txBody>
          <a:bodyPr/>
          <a:lstStyle/>
          <a:p>
            <a:fld id="{73988825-F01A-41F4-8CC6-0338F6675FD5}" type="datetime1">
              <a:rPr lang="en-US" smtClean="0"/>
              <a:t>5/21/2019</a:t>
            </a:fld>
            <a:endParaRPr lang="en-US" dirty="0"/>
          </a:p>
        </p:txBody>
      </p:sp>
      <p:sp>
        <p:nvSpPr>
          <p:cNvPr id="3" name="Slide Number Placeholder 2"/>
          <p:cNvSpPr>
            <a:spLocks noGrp="1"/>
          </p:cNvSpPr>
          <p:nvPr>
            <p:ph type="sldNum" sz="quarter" idx="12"/>
          </p:nvPr>
        </p:nvSpPr>
        <p:spPr/>
        <p:txBody>
          <a:bodyPr/>
          <a:lstStyle/>
          <a:p>
            <a:fld id="{C5630404-333F-45B3-9F71-0C011EF253AE}" type="slidenum">
              <a:rPr lang="en-US" smtClean="0"/>
              <a:pPr/>
              <a:t>17</a:t>
            </a:fld>
            <a:endParaRPr lang="en-US" dirty="0"/>
          </a:p>
        </p:txBody>
      </p:sp>
      <p:sp>
        <p:nvSpPr>
          <p:cNvPr id="4" name="Footer Placeholder 3"/>
          <p:cNvSpPr>
            <a:spLocks noGrp="1"/>
          </p:cNvSpPr>
          <p:nvPr>
            <p:ph type="ftr" sz="quarter" idx="11"/>
          </p:nvPr>
        </p:nvSpPr>
        <p:spPr/>
        <p:txBody>
          <a:bodyPr/>
          <a:lstStyle/>
          <a:p>
            <a:r>
              <a:rPr lang="en-US" smtClean="0"/>
              <a:t>Md. Mahbubul Alam, PhD</a:t>
            </a:r>
            <a:endParaRPr lang="en-US" dirty="0"/>
          </a:p>
        </p:txBody>
      </p:sp>
    </p:spTree>
    <p:extLst>
      <p:ext uri="{BB962C8B-B14F-4D97-AF65-F5344CB8AC3E}">
        <p14:creationId xmlns:p14="http://schemas.microsoft.com/office/powerpoint/2010/main" val="12417898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p:txBody>
          <a:bodyPr/>
          <a:lstStyle/>
          <a:p>
            <a:pPr eaLnBrk="1" hangingPunct="1"/>
            <a:r>
              <a:rPr lang="en-US" dirty="0" smtClean="0"/>
              <a:t>The Future of Mobile Commerce</a:t>
            </a:r>
          </a:p>
        </p:txBody>
      </p:sp>
      <p:sp>
        <p:nvSpPr>
          <p:cNvPr id="36868" name="Rectangle 3"/>
          <p:cNvSpPr>
            <a:spLocks noGrp="1" noChangeArrowheads="1"/>
          </p:cNvSpPr>
          <p:nvPr>
            <p:ph idx="1"/>
          </p:nvPr>
        </p:nvSpPr>
        <p:spPr/>
        <p:txBody>
          <a:bodyPr/>
          <a:lstStyle/>
          <a:p>
            <a:pPr marL="274320" indent="-274320">
              <a:lnSpc>
                <a:spcPct val="100000"/>
              </a:lnSpc>
              <a:spcBef>
                <a:spcPts val="600"/>
              </a:spcBef>
            </a:pPr>
            <a:r>
              <a:rPr lang="en-US" sz="2800" dirty="0" smtClean="0"/>
              <a:t>Mobile phones for </a:t>
            </a:r>
            <a:r>
              <a:rPr lang="en-US" sz="2800" b="1" dirty="0" smtClean="0"/>
              <a:t>online banking</a:t>
            </a:r>
          </a:p>
          <a:p>
            <a:pPr marL="714375" lvl="2" indent="-457200">
              <a:lnSpc>
                <a:spcPct val="100000"/>
              </a:lnSpc>
              <a:spcBef>
                <a:spcPts val="600"/>
              </a:spcBef>
              <a:buFont typeface="Wingdings" panose="05000000000000000000" pitchFamily="2" charset="2"/>
              <a:buChar char="ü"/>
            </a:pPr>
            <a:r>
              <a:rPr lang="en-US" sz="2600" dirty="0" smtClean="0"/>
              <a:t>In early stages in the United States</a:t>
            </a:r>
          </a:p>
          <a:p>
            <a:pPr marL="714375" lvl="2" indent="-457200">
              <a:lnSpc>
                <a:spcPct val="100000"/>
              </a:lnSpc>
              <a:spcBef>
                <a:spcPts val="600"/>
              </a:spcBef>
              <a:buFont typeface="Wingdings" panose="05000000000000000000" pitchFamily="2" charset="2"/>
              <a:buChar char="ü"/>
            </a:pPr>
            <a:endParaRPr lang="en-US" sz="2600" dirty="0" smtClean="0"/>
          </a:p>
          <a:p>
            <a:pPr marL="274320" indent="-274320">
              <a:lnSpc>
                <a:spcPct val="100000"/>
              </a:lnSpc>
              <a:spcBef>
                <a:spcPts val="600"/>
              </a:spcBef>
            </a:pPr>
            <a:r>
              <a:rPr lang="en-US" sz="2800" dirty="0" smtClean="0"/>
              <a:t>Physicians using smart phones</a:t>
            </a:r>
          </a:p>
          <a:p>
            <a:pPr marL="274320" indent="-274320">
              <a:lnSpc>
                <a:spcPct val="100000"/>
              </a:lnSpc>
              <a:spcBef>
                <a:spcPts val="600"/>
              </a:spcBef>
            </a:pPr>
            <a:endParaRPr lang="en-US" sz="2800" dirty="0" smtClean="0"/>
          </a:p>
          <a:p>
            <a:pPr marL="274320" indent="-274320" eaLnBrk="1" hangingPunct="1">
              <a:lnSpc>
                <a:spcPct val="100000"/>
              </a:lnSpc>
              <a:spcBef>
                <a:spcPts val="600"/>
              </a:spcBef>
            </a:pPr>
            <a:r>
              <a:rPr lang="en-US" sz="2800" dirty="0" smtClean="0"/>
              <a:t>Phones’ global positioning satellite (</a:t>
            </a:r>
            <a:r>
              <a:rPr lang="en-US" sz="2800" b="1" dirty="0" smtClean="0"/>
              <a:t>GPS</a:t>
            </a:r>
            <a:r>
              <a:rPr lang="en-US" sz="2800" dirty="0" smtClean="0"/>
              <a:t>) service capabilities</a:t>
            </a:r>
          </a:p>
          <a:p>
            <a:pPr marL="714375" lvl="2" indent="-457200">
              <a:lnSpc>
                <a:spcPct val="100000"/>
              </a:lnSpc>
              <a:spcBef>
                <a:spcPts val="600"/>
              </a:spcBef>
              <a:buFont typeface="Wingdings" panose="05000000000000000000" pitchFamily="2" charset="2"/>
              <a:buChar char="ü"/>
            </a:pPr>
            <a:r>
              <a:rPr lang="en-US" sz="2600" dirty="0" smtClean="0"/>
              <a:t>Allow mobile business opportunities</a:t>
            </a:r>
          </a:p>
        </p:txBody>
      </p:sp>
      <p:sp>
        <p:nvSpPr>
          <p:cNvPr id="2" name="Date Placeholder 1"/>
          <p:cNvSpPr>
            <a:spLocks noGrp="1"/>
          </p:cNvSpPr>
          <p:nvPr>
            <p:ph type="dt" sz="half" idx="10"/>
          </p:nvPr>
        </p:nvSpPr>
        <p:spPr/>
        <p:txBody>
          <a:bodyPr/>
          <a:lstStyle/>
          <a:p>
            <a:fld id="{B56CDF9F-D6D8-4F89-8576-33A6F93A656A}" type="datetime1">
              <a:rPr lang="en-US" smtClean="0"/>
              <a:t>5/21/2019</a:t>
            </a:fld>
            <a:endParaRPr lang="en-US" dirty="0"/>
          </a:p>
        </p:txBody>
      </p:sp>
      <p:sp>
        <p:nvSpPr>
          <p:cNvPr id="3" name="Slide Number Placeholder 2"/>
          <p:cNvSpPr>
            <a:spLocks noGrp="1"/>
          </p:cNvSpPr>
          <p:nvPr>
            <p:ph type="sldNum" sz="quarter" idx="12"/>
          </p:nvPr>
        </p:nvSpPr>
        <p:spPr/>
        <p:txBody>
          <a:bodyPr/>
          <a:lstStyle/>
          <a:p>
            <a:fld id="{C5630404-333F-45B3-9F71-0C011EF253AE}" type="slidenum">
              <a:rPr lang="en-US" smtClean="0"/>
              <a:pPr/>
              <a:t>18</a:t>
            </a:fld>
            <a:endParaRPr lang="en-US" dirty="0"/>
          </a:p>
        </p:txBody>
      </p:sp>
      <p:sp>
        <p:nvSpPr>
          <p:cNvPr id="4" name="Footer Placeholder 3"/>
          <p:cNvSpPr>
            <a:spLocks noGrp="1"/>
          </p:cNvSpPr>
          <p:nvPr>
            <p:ph type="ftr" sz="quarter" idx="11"/>
          </p:nvPr>
        </p:nvSpPr>
        <p:spPr/>
        <p:txBody>
          <a:bodyPr/>
          <a:lstStyle/>
          <a:p>
            <a:r>
              <a:rPr lang="en-US" dirty="0" smtClean="0"/>
              <a:t>Md. Mahbubul Alam, PhD</a:t>
            </a:r>
            <a:endParaRPr lang="en-US" dirty="0"/>
          </a:p>
        </p:txBody>
      </p:sp>
    </p:spTree>
    <p:extLst>
      <p:ext uri="{BB962C8B-B14F-4D97-AF65-F5344CB8AC3E}">
        <p14:creationId xmlns:p14="http://schemas.microsoft.com/office/powerpoint/2010/main" val="1665309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GB" sz="3600" dirty="0" smtClean="0"/>
              <a:t>Auction</a:t>
            </a:r>
            <a:endParaRPr lang="en-US" sz="3600" dirty="0"/>
          </a:p>
        </p:txBody>
      </p:sp>
      <p:sp>
        <p:nvSpPr>
          <p:cNvPr id="48131" name="Rectangle 3"/>
          <p:cNvSpPr>
            <a:spLocks noGrp="1" noChangeArrowheads="1"/>
          </p:cNvSpPr>
          <p:nvPr>
            <p:ph idx="1"/>
          </p:nvPr>
        </p:nvSpPr>
        <p:spPr/>
        <p:txBody>
          <a:bodyPr/>
          <a:lstStyle/>
          <a:p>
            <a:pPr marL="347472" indent="-347472">
              <a:lnSpc>
                <a:spcPct val="100000"/>
              </a:lnSpc>
              <a:spcBef>
                <a:spcPts val="600"/>
              </a:spcBef>
            </a:pPr>
            <a:r>
              <a:rPr lang="en-US" b="1" dirty="0" smtClean="0"/>
              <a:t>Auction: </a:t>
            </a:r>
          </a:p>
          <a:p>
            <a:pPr marL="604647" lvl="1" indent="-347472">
              <a:lnSpc>
                <a:spcPct val="100000"/>
              </a:lnSpc>
              <a:spcBef>
                <a:spcPts val="600"/>
              </a:spcBef>
            </a:pPr>
            <a:r>
              <a:rPr lang="en-US" sz="2400" dirty="0" smtClean="0"/>
              <a:t>A process of determining the basis of product or service exchange between a buyer and seller according to particular trading rules that help select the best match between the buyer and seller from a number of participants. </a:t>
            </a:r>
          </a:p>
          <a:p>
            <a:pPr marL="347472" indent="-347472">
              <a:lnSpc>
                <a:spcPct val="100000"/>
              </a:lnSpc>
              <a:spcBef>
                <a:spcPts val="600"/>
              </a:spcBef>
            </a:pPr>
            <a:r>
              <a:rPr lang="en-US" b="1" dirty="0" smtClean="0"/>
              <a:t>Offer: </a:t>
            </a:r>
          </a:p>
          <a:p>
            <a:pPr marL="604647" lvl="1" indent="-347472">
              <a:lnSpc>
                <a:spcPct val="100000"/>
              </a:lnSpc>
              <a:spcBef>
                <a:spcPts val="600"/>
              </a:spcBef>
            </a:pPr>
            <a:r>
              <a:rPr lang="en-US" sz="2400" dirty="0" smtClean="0"/>
              <a:t>a commitment for a trader to sell under certain conditions such as a minimum price.</a:t>
            </a:r>
          </a:p>
          <a:p>
            <a:pPr marL="347472" indent="-347472">
              <a:lnSpc>
                <a:spcPct val="100000"/>
              </a:lnSpc>
              <a:spcBef>
                <a:spcPts val="600"/>
              </a:spcBef>
            </a:pPr>
            <a:r>
              <a:rPr lang="en-US" b="1" dirty="0" smtClean="0"/>
              <a:t>Bid: </a:t>
            </a:r>
            <a:r>
              <a:rPr lang="en-US" b="1" dirty="0"/>
              <a:t> </a:t>
            </a:r>
            <a:endParaRPr lang="en-US" b="1" dirty="0" smtClean="0"/>
          </a:p>
          <a:p>
            <a:pPr marL="604647" lvl="1" indent="-347472">
              <a:lnSpc>
                <a:spcPct val="100000"/>
              </a:lnSpc>
              <a:spcBef>
                <a:spcPts val="600"/>
              </a:spcBef>
            </a:pPr>
            <a:r>
              <a:rPr lang="en-US" sz="2400" dirty="0" smtClean="0"/>
              <a:t>a commitment made by a trader to buy under certain conditions such as a commitment to purchase at a particular price. </a:t>
            </a:r>
          </a:p>
          <a:p>
            <a:pPr marL="514350" indent="-514350">
              <a:buFontTx/>
              <a:buAutoNum type="arabicPeriod"/>
            </a:pPr>
            <a:endParaRPr lang="en-US" sz="2800" dirty="0"/>
          </a:p>
          <a:p>
            <a:pPr marL="514350" indent="-514350">
              <a:buFontTx/>
              <a:buAutoNum type="arabicPeriod"/>
            </a:pPr>
            <a:endParaRPr lang="en-US" i="1" dirty="0" smtClean="0"/>
          </a:p>
        </p:txBody>
      </p:sp>
      <p:sp>
        <p:nvSpPr>
          <p:cNvPr id="2" name="Date Placeholder 1"/>
          <p:cNvSpPr>
            <a:spLocks noGrp="1"/>
          </p:cNvSpPr>
          <p:nvPr>
            <p:ph type="dt" sz="half" idx="10"/>
          </p:nvPr>
        </p:nvSpPr>
        <p:spPr/>
        <p:txBody>
          <a:bodyPr/>
          <a:lstStyle/>
          <a:p>
            <a:fld id="{0FACD06C-7A18-4519-B46D-AF7398678491}" type="datetime1">
              <a:rPr lang="en-US" smtClean="0"/>
              <a:t>5/21/2019</a:t>
            </a:fld>
            <a:endParaRPr lang="en-US" dirty="0"/>
          </a:p>
        </p:txBody>
      </p:sp>
      <p:sp>
        <p:nvSpPr>
          <p:cNvPr id="3" name="Footer Placeholder 2"/>
          <p:cNvSpPr>
            <a:spLocks noGrp="1"/>
          </p:cNvSpPr>
          <p:nvPr>
            <p:ph type="ftr" sz="quarter" idx="11"/>
          </p:nvPr>
        </p:nvSpPr>
        <p:spPr/>
        <p:txBody>
          <a:bodyPr/>
          <a:lstStyle/>
          <a:p>
            <a:r>
              <a:rPr lang="en-US" dirty="0" smtClean="0"/>
              <a:t>Md. Mahbubul Alam, PhD</a:t>
            </a:r>
            <a:endParaRPr lang="en-US" dirty="0"/>
          </a:p>
        </p:txBody>
      </p:sp>
      <p:sp>
        <p:nvSpPr>
          <p:cNvPr id="4" name="Slide Number Placeholder 3"/>
          <p:cNvSpPr>
            <a:spLocks noGrp="1"/>
          </p:cNvSpPr>
          <p:nvPr>
            <p:ph type="sldNum" sz="quarter" idx="12"/>
          </p:nvPr>
        </p:nvSpPr>
        <p:spPr/>
        <p:txBody>
          <a:bodyPr/>
          <a:lstStyle/>
          <a:p>
            <a:fld id="{C5630404-333F-45B3-9F71-0C011EF253AE}" type="slidenum">
              <a:rPr lang="en-US" smtClean="0"/>
              <a:t>19</a:t>
            </a:fld>
            <a:endParaRPr lang="en-US" dirty="0"/>
          </a:p>
        </p:txBody>
      </p:sp>
    </p:spTree>
    <p:extLst>
      <p:ext uri="{BB962C8B-B14F-4D97-AF65-F5344CB8AC3E}">
        <p14:creationId xmlns:p14="http://schemas.microsoft.com/office/powerpoint/2010/main" val="191896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11"/>
          <p:cNvSpPr>
            <a:spLocks noGrp="1" noChangeArrowheads="1"/>
          </p:cNvSpPr>
          <p:nvPr>
            <p:ph type="title"/>
          </p:nvPr>
        </p:nvSpPr>
        <p:spPr/>
        <p:txBody>
          <a:bodyPr/>
          <a:lstStyle/>
          <a:p>
            <a:r>
              <a:rPr lang="en-US" dirty="0" smtClean="0"/>
              <a:t>Intended Learning Outcomes</a:t>
            </a:r>
          </a:p>
        </p:txBody>
      </p:sp>
      <p:sp>
        <p:nvSpPr>
          <p:cNvPr id="7174" name="Rectangle 12"/>
          <p:cNvSpPr>
            <a:spLocks noGrp="1" noChangeArrowheads="1"/>
          </p:cNvSpPr>
          <p:nvPr>
            <p:ph idx="1"/>
          </p:nvPr>
        </p:nvSpPr>
        <p:spPr/>
        <p:txBody>
          <a:bodyPr/>
          <a:lstStyle/>
          <a:p>
            <a:pPr marL="274320" indent="-274320">
              <a:lnSpc>
                <a:spcPct val="100000"/>
              </a:lnSpc>
              <a:spcBef>
                <a:spcPts val="600"/>
              </a:spcBef>
            </a:pPr>
            <a:r>
              <a:rPr lang="en-US" dirty="0"/>
              <a:t>Social networking and online business activities</a:t>
            </a:r>
          </a:p>
          <a:p>
            <a:pPr marL="274320" indent="-274320">
              <a:lnSpc>
                <a:spcPct val="100000"/>
              </a:lnSpc>
              <a:spcBef>
                <a:spcPts val="600"/>
              </a:spcBef>
            </a:pPr>
            <a:r>
              <a:rPr lang="en-US" dirty="0"/>
              <a:t>Using mobile devices to do business online</a:t>
            </a:r>
          </a:p>
          <a:p>
            <a:pPr marL="274320" indent="-274320">
              <a:lnSpc>
                <a:spcPct val="100000"/>
              </a:lnSpc>
              <a:spcBef>
                <a:spcPts val="600"/>
              </a:spcBef>
            </a:pPr>
            <a:r>
              <a:rPr lang="en-US" dirty="0"/>
              <a:t>Online auctions and auction-related businesses</a:t>
            </a:r>
          </a:p>
          <a:p>
            <a:pPr marL="0" indent="0">
              <a:lnSpc>
                <a:spcPct val="100000"/>
              </a:lnSpc>
              <a:spcBef>
                <a:spcPts val="600"/>
              </a:spcBef>
              <a:buNone/>
            </a:pPr>
            <a:endParaRPr lang="en-US" dirty="0"/>
          </a:p>
          <a:p>
            <a:pPr marL="274320" indent="-274320">
              <a:lnSpc>
                <a:spcPct val="100000"/>
              </a:lnSpc>
              <a:spcBef>
                <a:spcPts val="600"/>
              </a:spcBef>
            </a:pPr>
            <a:endParaRPr lang="en-US" dirty="0" smtClean="0"/>
          </a:p>
        </p:txBody>
      </p:sp>
      <p:sp>
        <p:nvSpPr>
          <p:cNvPr id="2" name="Date Placeholder 1"/>
          <p:cNvSpPr>
            <a:spLocks noGrp="1"/>
          </p:cNvSpPr>
          <p:nvPr>
            <p:ph type="dt" sz="half" idx="10"/>
          </p:nvPr>
        </p:nvSpPr>
        <p:spPr/>
        <p:txBody>
          <a:bodyPr/>
          <a:lstStyle/>
          <a:p>
            <a:fld id="{1E3D202F-F19A-4FC2-B4B6-1EBC962C6EC9}" type="datetime1">
              <a:rPr lang="en-US" smtClean="0"/>
              <a:t>5/21/2019</a:t>
            </a:fld>
            <a:endParaRPr lang="en-US" dirty="0"/>
          </a:p>
        </p:txBody>
      </p:sp>
      <p:sp>
        <p:nvSpPr>
          <p:cNvPr id="3" name="Slide Number Placeholder 2"/>
          <p:cNvSpPr>
            <a:spLocks noGrp="1"/>
          </p:cNvSpPr>
          <p:nvPr>
            <p:ph type="sldNum" sz="quarter" idx="12"/>
          </p:nvPr>
        </p:nvSpPr>
        <p:spPr/>
        <p:txBody>
          <a:bodyPr/>
          <a:lstStyle/>
          <a:p>
            <a:fld id="{C5630404-333F-45B3-9F71-0C011EF253AE}" type="slidenum">
              <a:rPr lang="en-US" smtClean="0"/>
              <a:pPr/>
              <a:t>2</a:t>
            </a:fld>
            <a:endParaRPr lang="en-US" dirty="0"/>
          </a:p>
        </p:txBody>
      </p:sp>
      <p:sp>
        <p:nvSpPr>
          <p:cNvPr id="4" name="Footer Placeholder 3"/>
          <p:cNvSpPr>
            <a:spLocks noGrp="1"/>
          </p:cNvSpPr>
          <p:nvPr>
            <p:ph type="ftr" sz="quarter" idx="11"/>
          </p:nvPr>
        </p:nvSpPr>
        <p:spPr/>
        <p:txBody>
          <a:bodyPr/>
          <a:lstStyle/>
          <a:p>
            <a:r>
              <a:rPr lang="en-US" smtClean="0"/>
              <a:t>Md. Mahbubul Alam, PhD</a:t>
            </a:r>
            <a:endParaRPr lang="en-US" dirty="0"/>
          </a:p>
        </p:txBody>
      </p:sp>
    </p:spTree>
    <p:extLst>
      <p:ext uri="{BB962C8B-B14F-4D97-AF65-F5344CB8AC3E}">
        <p14:creationId xmlns:p14="http://schemas.microsoft.com/office/powerpoint/2010/main" val="7119296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Auction: Roles </a:t>
            </a:r>
            <a:endParaRPr lang="en-US" sz="3600" dirty="0"/>
          </a:p>
        </p:txBody>
      </p:sp>
      <p:sp>
        <p:nvSpPr>
          <p:cNvPr id="3" name="Content Placeholder 2"/>
          <p:cNvSpPr>
            <a:spLocks noGrp="1"/>
          </p:cNvSpPr>
          <p:nvPr>
            <p:ph idx="1"/>
          </p:nvPr>
        </p:nvSpPr>
        <p:spPr>
          <a:xfrm>
            <a:off x="838200" y="1955800"/>
            <a:ext cx="10515600" cy="4400551"/>
          </a:xfrm>
        </p:spPr>
        <p:txBody>
          <a:bodyPr/>
          <a:lstStyle/>
          <a:p>
            <a:pPr marL="347472" lvl="1" indent="-347472">
              <a:lnSpc>
                <a:spcPct val="100000"/>
              </a:lnSpc>
              <a:spcBef>
                <a:spcPts val="600"/>
              </a:spcBef>
            </a:pPr>
            <a:r>
              <a:rPr lang="en-US" sz="2400" b="1" dirty="0" smtClean="0"/>
              <a:t>Price discovery: </a:t>
            </a:r>
          </a:p>
          <a:p>
            <a:pPr marL="604647" lvl="2" indent="-347472">
              <a:lnSpc>
                <a:spcPct val="100000"/>
              </a:lnSpc>
              <a:spcBef>
                <a:spcPts val="600"/>
              </a:spcBef>
            </a:pPr>
            <a:r>
              <a:rPr lang="en-US" sz="2400" dirty="0" smtClean="0"/>
              <a:t>auction helps to establish a realistic price for a product, e.g., antiques</a:t>
            </a:r>
            <a:endParaRPr lang="en-US" sz="2400" dirty="0"/>
          </a:p>
          <a:p>
            <a:pPr marL="347472" lvl="1" indent="-347472">
              <a:lnSpc>
                <a:spcPct val="100000"/>
              </a:lnSpc>
              <a:spcBef>
                <a:spcPts val="600"/>
              </a:spcBef>
            </a:pPr>
            <a:r>
              <a:rPr lang="en-US" sz="2400" b="1" dirty="0"/>
              <a:t>Efficient Allocation </a:t>
            </a:r>
            <a:r>
              <a:rPr lang="en-US" sz="2400" b="1" dirty="0" smtClean="0"/>
              <a:t>mechanism: </a:t>
            </a:r>
          </a:p>
          <a:p>
            <a:pPr marL="604647" lvl="2" indent="-347472">
              <a:lnSpc>
                <a:spcPct val="100000"/>
              </a:lnSpc>
              <a:spcBef>
                <a:spcPts val="600"/>
              </a:spcBef>
            </a:pPr>
            <a:r>
              <a:rPr lang="en-US" sz="2400" dirty="0" smtClean="0"/>
              <a:t>sale of products which is difficult to distribute through traditional channels. ‘Damage inventory’, aircraft flight, e.g., </a:t>
            </a:r>
            <a:r>
              <a:rPr lang="en-US" sz="2400" dirty="0" smtClean="0">
                <a:hlinkClick r:id="rId2"/>
              </a:rPr>
              <a:t>www.lastminute.com</a:t>
            </a:r>
            <a:r>
              <a:rPr lang="en-US" sz="2400" dirty="0" smtClean="0"/>
              <a:t> </a:t>
            </a:r>
            <a:endParaRPr lang="en-US" sz="2400" dirty="0"/>
          </a:p>
          <a:p>
            <a:pPr marL="347472" lvl="1" indent="-347472">
              <a:lnSpc>
                <a:spcPct val="100000"/>
              </a:lnSpc>
              <a:spcBef>
                <a:spcPts val="600"/>
              </a:spcBef>
            </a:pPr>
            <a:r>
              <a:rPr lang="en-US" sz="2400" b="1" dirty="0"/>
              <a:t>Distribution </a:t>
            </a:r>
            <a:r>
              <a:rPr lang="en-US" sz="2400" b="1" dirty="0" smtClean="0"/>
              <a:t>mechanism: </a:t>
            </a:r>
          </a:p>
          <a:p>
            <a:pPr marL="604647" lvl="2" indent="-347472">
              <a:lnSpc>
                <a:spcPct val="100000"/>
              </a:lnSpc>
              <a:spcBef>
                <a:spcPts val="600"/>
              </a:spcBef>
            </a:pPr>
            <a:r>
              <a:rPr lang="en-US" sz="2400" dirty="0" smtClean="0"/>
              <a:t>attracting particular audiences. </a:t>
            </a:r>
            <a:endParaRPr lang="en-US" sz="2400" dirty="0"/>
          </a:p>
          <a:p>
            <a:pPr marL="347472" lvl="1" indent="-347472">
              <a:lnSpc>
                <a:spcPct val="100000"/>
              </a:lnSpc>
              <a:spcBef>
                <a:spcPts val="600"/>
              </a:spcBef>
            </a:pPr>
            <a:r>
              <a:rPr lang="en-US" sz="2400" b="1" dirty="0"/>
              <a:t>Coordination </a:t>
            </a:r>
            <a:r>
              <a:rPr lang="en-US" sz="2400" b="1" dirty="0" smtClean="0"/>
              <a:t>mechanism: </a:t>
            </a:r>
          </a:p>
          <a:p>
            <a:pPr marL="604647" lvl="2" indent="-347472">
              <a:lnSpc>
                <a:spcPct val="100000"/>
              </a:lnSpc>
              <a:spcBef>
                <a:spcPts val="600"/>
              </a:spcBef>
            </a:pPr>
            <a:r>
              <a:rPr lang="en-US" sz="2400" dirty="0" smtClean="0"/>
              <a:t>coordinate the sale of a product to a number of interested parties, e.g., broadband spectrum licenses for 3G telecoms. </a:t>
            </a:r>
            <a:endParaRPr lang="en-US" sz="2400" dirty="0"/>
          </a:p>
          <a:p>
            <a:endParaRPr lang="en-US" dirty="0"/>
          </a:p>
        </p:txBody>
      </p:sp>
      <p:sp>
        <p:nvSpPr>
          <p:cNvPr id="4" name="Date Placeholder 3"/>
          <p:cNvSpPr>
            <a:spLocks noGrp="1"/>
          </p:cNvSpPr>
          <p:nvPr>
            <p:ph type="dt" sz="half" idx="10"/>
          </p:nvPr>
        </p:nvSpPr>
        <p:spPr/>
        <p:txBody>
          <a:bodyPr/>
          <a:lstStyle/>
          <a:p>
            <a:fld id="{E5DACCCD-7633-4B25-AEA8-BB5D20E5DC05}" type="datetime1">
              <a:rPr lang="en-US" smtClean="0"/>
              <a:t>5/21/2019</a:t>
            </a:fld>
            <a:endParaRPr lang="en-US" dirty="0"/>
          </a:p>
        </p:txBody>
      </p:sp>
      <p:sp>
        <p:nvSpPr>
          <p:cNvPr id="5" name="Footer Placeholder 4"/>
          <p:cNvSpPr>
            <a:spLocks noGrp="1"/>
          </p:cNvSpPr>
          <p:nvPr>
            <p:ph type="ftr" sz="quarter" idx="11"/>
          </p:nvPr>
        </p:nvSpPr>
        <p:spPr/>
        <p:txBody>
          <a:bodyPr/>
          <a:lstStyle/>
          <a:p>
            <a:r>
              <a:rPr lang="en-US" dirty="0" smtClean="0"/>
              <a:t>Md. Mahbubul Alam, PhD</a:t>
            </a:r>
            <a:endParaRPr lang="en-US" dirty="0"/>
          </a:p>
        </p:txBody>
      </p:sp>
      <p:sp>
        <p:nvSpPr>
          <p:cNvPr id="6" name="Slide Number Placeholder 5"/>
          <p:cNvSpPr>
            <a:spLocks noGrp="1"/>
          </p:cNvSpPr>
          <p:nvPr>
            <p:ph type="sldNum" sz="quarter" idx="12"/>
          </p:nvPr>
        </p:nvSpPr>
        <p:spPr/>
        <p:txBody>
          <a:bodyPr/>
          <a:lstStyle/>
          <a:p>
            <a:fld id="{C5630404-333F-45B3-9F71-0C011EF253AE}" type="slidenum">
              <a:rPr lang="en-US" smtClean="0"/>
              <a:pPr/>
              <a:t>20</a:t>
            </a:fld>
            <a:endParaRPr lang="en-US" dirty="0"/>
          </a:p>
        </p:txBody>
      </p:sp>
    </p:spTree>
    <p:extLst>
      <p:ext uri="{BB962C8B-B14F-4D97-AF65-F5344CB8AC3E}">
        <p14:creationId xmlns:p14="http://schemas.microsoft.com/office/powerpoint/2010/main" val="24902539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215680" y="332657"/>
            <a:ext cx="4032448" cy="432048"/>
          </a:xfrm>
        </p:spPr>
        <p:txBody>
          <a:bodyPr/>
          <a:lstStyle/>
          <a:p>
            <a:pPr algn="ctr"/>
            <a:r>
              <a:rPr lang="en-US" sz="3600" b="1" dirty="0" smtClean="0">
                <a:effectLst>
                  <a:outerShdw blurRad="38100" dist="38100" dir="2700000" algn="tl">
                    <a:srgbClr val="000000">
                      <a:alpha val="43137"/>
                    </a:srgbClr>
                  </a:outerShdw>
                </a:effectLst>
                <a:latin typeface="Candara" panose="020E0502030303020204" pitchFamily="34" charset="0"/>
              </a:rPr>
              <a:t>Types of Auction</a:t>
            </a:r>
            <a:endParaRPr lang="en-US" sz="3600" b="1" dirty="0">
              <a:effectLst>
                <a:outerShdw blurRad="38100" dist="38100" dir="2700000" algn="tl">
                  <a:srgbClr val="000000">
                    <a:alpha val="43137"/>
                  </a:srgbClr>
                </a:outerShdw>
              </a:effectLst>
              <a:latin typeface="Candara" panose="020E0502030303020204" pitchFamily="34" charset="0"/>
            </a:endParaRPr>
          </a:p>
        </p:txBody>
      </p:sp>
      <p:sp>
        <p:nvSpPr>
          <p:cNvPr id="4" name="Date Placeholder 3"/>
          <p:cNvSpPr>
            <a:spLocks noGrp="1"/>
          </p:cNvSpPr>
          <p:nvPr>
            <p:ph type="dt" sz="half" idx="10"/>
          </p:nvPr>
        </p:nvSpPr>
        <p:spPr/>
        <p:txBody>
          <a:bodyPr/>
          <a:lstStyle/>
          <a:p>
            <a:fld id="{657FFBED-5977-40D2-9758-FF6118EAD980}" type="datetime1">
              <a:rPr lang="en-US" smtClean="0"/>
              <a:t>5/21/2019</a:t>
            </a:fld>
            <a:endParaRPr lang="en-US" dirty="0"/>
          </a:p>
        </p:txBody>
      </p:sp>
      <p:sp>
        <p:nvSpPr>
          <p:cNvPr id="5" name="Footer Placeholder 4"/>
          <p:cNvSpPr>
            <a:spLocks noGrp="1"/>
          </p:cNvSpPr>
          <p:nvPr>
            <p:ph type="ftr" sz="quarter" idx="11"/>
          </p:nvPr>
        </p:nvSpPr>
        <p:spPr/>
        <p:txBody>
          <a:bodyPr/>
          <a:lstStyle/>
          <a:p>
            <a:r>
              <a:rPr lang="en-US" smtClean="0"/>
              <a:t>Md. Mahbubul Alam, PhD</a:t>
            </a:r>
            <a:endParaRPr lang="en-US" dirty="0"/>
          </a:p>
        </p:txBody>
      </p:sp>
      <p:sp>
        <p:nvSpPr>
          <p:cNvPr id="6" name="Slide Number Placeholder 5"/>
          <p:cNvSpPr>
            <a:spLocks noGrp="1"/>
          </p:cNvSpPr>
          <p:nvPr>
            <p:ph type="sldNum" sz="quarter" idx="12"/>
          </p:nvPr>
        </p:nvSpPr>
        <p:spPr/>
        <p:txBody>
          <a:bodyPr/>
          <a:lstStyle/>
          <a:p>
            <a:fld id="{C5630404-333F-45B3-9F71-0C011EF253AE}" type="slidenum">
              <a:rPr lang="en-US" smtClean="0"/>
              <a:pPr/>
              <a:t>21</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968542084"/>
              </p:ext>
            </p:extLst>
          </p:nvPr>
        </p:nvGraphicFramePr>
        <p:xfrm>
          <a:off x="191344" y="908720"/>
          <a:ext cx="11809312" cy="5400600"/>
        </p:xfrm>
        <a:graphic>
          <a:graphicData uri="http://schemas.openxmlformats.org/drawingml/2006/table">
            <a:tbl>
              <a:tblPr firstRow="1" bandRow="1">
                <a:tableStyleId>{10A1B5D5-9B99-4C35-A422-299274C87663}</a:tableStyleId>
              </a:tblPr>
              <a:tblGrid>
                <a:gridCol w="3171540"/>
                <a:gridCol w="8637772"/>
              </a:tblGrid>
              <a:tr h="401880">
                <a:tc>
                  <a:txBody>
                    <a:bodyPr/>
                    <a:lstStyle/>
                    <a:p>
                      <a:r>
                        <a:rPr lang="en-US" sz="1600" dirty="0" smtClean="0">
                          <a:latin typeface="Candara" panose="020E0502030303020204" pitchFamily="34" charset="0"/>
                        </a:rPr>
                        <a:t>Auction Type</a:t>
                      </a:r>
                      <a:endParaRPr lang="en-US" sz="1600" dirty="0">
                        <a:latin typeface="Candara" panose="020E0502030303020204" pitchFamily="34" charset="0"/>
                      </a:endParaRPr>
                    </a:p>
                  </a:txBody>
                  <a:tcPr/>
                </a:tc>
                <a:tc>
                  <a:txBody>
                    <a:bodyPr/>
                    <a:lstStyle/>
                    <a:p>
                      <a:r>
                        <a:rPr lang="en-US" sz="1600" dirty="0" smtClean="0">
                          <a:latin typeface="Candara" panose="020E0502030303020204" pitchFamily="34" charset="0"/>
                        </a:rPr>
                        <a:t>Key Characteristics</a:t>
                      </a:r>
                      <a:endParaRPr lang="en-US" sz="1600" dirty="0">
                        <a:latin typeface="Candara" panose="020E0502030303020204" pitchFamily="34" charset="0"/>
                      </a:endParaRPr>
                    </a:p>
                  </a:txBody>
                  <a:tcPr/>
                </a:tc>
              </a:tr>
              <a:tr h="891842">
                <a:tc>
                  <a:txBody>
                    <a:bodyPr/>
                    <a:lstStyle/>
                    <a:p>
                      <a:r>
                        <a:rPr lang="en-US" sz="1600" b="1" dirty="0" smtClean="0">
                          <a:solidFill>
                            <a:srgbClr val="7030A0"/>
                          </a:solidFill>
                          <a:effectLst/>
                          <a:latin typeface="Candara" panose="020E0502030303020204" pitchFamily="34" charset="0"/>
                        </a:rPr>
                        <a:t>English auction</a:t>
                      </a:r>
                      <a:endParaRPr lang="en-US" sz="1600" b="1" dirty="0">
                        <a:solidFill>
                          <a:srgbClr val="7030A0"/>
                        </a:solidFill>
                        <a:effectLst/>
                        <a:latin typeface="Candara" panose="020E0502030303020204" pitchFamily="34" charset="0"/>
                      </a:endParaRPr>
                    </a:p>
                  </a:txBody>
                  <a:tcPr/>
                </a:tc>
                <a:tc>
                  <a:txBody>
                    <a:bodyPr/>
                    <a:lstStyle/>
                    <a:p>
                      <a:r>
                        <a:rPr lang="en-US" sz="1600" dirty="0" smtClean="0">
                          <a:latin typeface="Candara" panose="020E0502030303020204" pitchFamily="34" charset="0"/>
                        </a:rPr>
                        <a:t>Single item up for sale to single buyer, highest bidder wins, sellers-initiated, seller sets the rules and timing, increasing bids are placed within a certain time limit, conventional auctions we commonly seen in physical world and on virtual market.</a:t>
                      </a:r>
                      <a:endParaRPr lang="en-US" sz="1600" dirty="0">
                        <a:latin typeface="Candara" panose="020E0502030303020204" pitchFamily="34" charset="0"/>
                      </a:endParaRPr>
                    </a:p>
                  </a:txBody>
                  <a:tcPr/>
                </a:tc>
              </a:tr>
              <a:tr h="401880">
                <a:tc>
                  <a:txBody>
                    <a:bodyPr/>
                    <a:lstStyle/>
                    <a:p>
                      <a:r>
                        <a:rPr lang="en-US" sz="1600" b="1" dirty="0" smtClean="0">
                          <a:solidFill>
                            <a:srgbClr val="7030A0"/>
                          </a:solidFill>
                          <a:effectLst/>
                          <a:latin typeface="Candara" panose="020E0502030303020204" pitchFamily="34" charset="0"/>
                        </a:rPr>
                        <a:t>Dutch</a:t>
                      </a:r>
                      <a:r>
                        <a:rPr lang="en-US" sz="1600" b="1" baseline="0" dirty="0" smtClean="0">
                          <a:solidFill>
                            <a:srgbClr val="7030A0"/>
                          </a:solidFill>
                          <a:effectLst/>
                          <a:latin typeface="Candara" panose="020E0502030303020204" pitchFamily="34" charset="0"/>
                        </a:rPr>
                        <a:t> auction</a:t>
                      </a:r>
                      <a:endParaRPr lang="en-US" sz="1600" b="1" dirty="0">
                        <a:solidFill>
                          <a:srgbClr val="7030A0"/>
                        </a:solidFill>
                        <a:effectLst/>
                        <a:latin typeface="Candara" panose="020E0502030303020204" pitchFamily="34" charset="0"/>
                      </a:endParaRPr>
                    </a:p>
                  </a:txBody>
                  <a:tcPr/>
                </a:tc>
                <a:tc>
                  <a:txBody>
                    <a:bodyPr/>
                    <a:lstStyle/>
                    <a:p>
                      <a:r>
                        <a:rPr lang="en-US" sz="1600" dirty="0" smtClean="0">
                          <a:latin typeface="Candara" panose="020E0502030303020204" pitchFamily="34" charset="0"/>
                        </a:rPr>
                        <a:t>Starting</a:t>
                      </a:r>
                      <a:r>
                        <a:rPr lang="en-US" sz="1600" baseline="0" dirty="0" smtClean="0">
                          <a:latin typeface="Candara" panose="020E0502030303020204" pitchFamily="34" charset="0"/>
                        </a:rPr>
                        <a:t> from a high price, bidding automatically decreases until the bidder accepts the price. </a:t>
                      </a:r>
                      <a:endParaRPr lang="en-US" sz="1600" dirty="0">
                        <a:latin typeface="Candara" panose="020E0502030303020204" pitchFamily="34" charset="0"/>
                      </a:endParaRPr>
                    </a:p>
                  </a:txBody>
                  <a:tcPr/>
                </a:tc>
              </a:tr>
              <a:tr h="401880">
                <a:tc>
                  <a:txBody>
                    <a:bodyPr/>
                    <a:lstStyle/>
                    <a:p>
                      <a:r>
                        <a:rPr lang="en-US" sz="1600" b="1" dirty="0" smtClean="0">
                          <a:solidFill>
                            <a:srgbClr val="7030A0"/>
                          </a:solidFill>
                          <a:effectLst/>
                          <a:latin typeface="Candara" panose="020E0502030303020204" pitchFamily="34" charset="0"/>
                        </a:rPr>
                        <a:t>First-price sealed-bid auction</a:t>
                      </a:r>
                      <a:endParaRPr lang="en-US" sz="1600" b="1" dirty="0">
                        <a:solidFill>
                          <a:srgbClr val="7030A0"/>
                        </a:solidFill>
                        <a:effectLst/>
                        <a:latin typeface="Candara" panose="020E0502030303020204" pitchFamily="34" charset="0"/>
                      </a:endParaRPr>
                    </a:p>
                  </a:txBody>
                  <a:tcPr/>
                </a:tc>
                <a:tc>
                  <a:txBody>
                    <a:bodyPr/>
                    <a:lstStyle/>
                    <a:p>
                      <a:r>
                        <a:rPr lang="en-US" sz="1600" dirty="0" smtClean="0">
                          <a:latin typeface="Candara" panose="020E0502030303020204" pitchFamily="34" charset="0"/>
                        </a:rPr>
                        <a:t>Secret</a:t>
                      </a:r>
                      <a:r>
                        <a:rPr lang="en-US" sz="1600" baseline="0" dirty="0" smtClean="0">
                          <a:latin typeface="Candara" panose="020E0502030303020204" pitchFamily="34" charset="0"/>
                        </a:rPr>
                        <a:t> bidding process, the highest bidder pays the amount of the highest bid. </a:t>
                      </a:r>
                      <a:endParaRPr lang="en-US" sz="1600" dirty="0">
                        <a:latin typeface="Candara" panose="020E0502030303020204" pitchFamily="34" charset="0"/>
                      </a:endParaRPr>
                    </a:p>
                  </a:txBody>
                  <a:tcPr/>
                </a:tc>
              </a:tr>
              <a:tr h="627592">
                <a:tc>
                  <a:txBody>
                    <a:bodyPr/>
                    <a:lstStyle/>
                    <a:p>
                      <a:r>
                        <a:rPr lang="en-US" sz="1600" b="1" dirty="0" smtClean="0">
                          <a:solidFill>
                            <a:srgbClr val="7030A0"/>
                          </a:solidFill>
                          <a:effectLst/>
                          <a:latin typeface="Candara" panose="020E0502030303020204" pitchFamily="34" charset="0"/>
                        </a:rPr>
                        <a:t>Second-price sealed-bid</a:t>
                      </a:r>
                      <a:r>
                        <a:rPr lang="en-US" sz="1600" b="1" baseline="0" dirty="0" smtClean="0">
                          <a:solidFill>
                            <a:srgbClr val="7030A0"/>
                          </a:solidFill>
                          <a:effectLst/>
                          <a:latin typeface="Candara" panose="020E0502030303020204" pitchFamily="34" charset="0"/>
                        </a:rPr>
                        <a:t> auction (</a:t>
                      </a:r>
                      <a:r>
                        <a:rPr lang="en-US" sz="1600" b="1" baseline="0" dirty="0" err="1" smtClean="0">
                          <a:solidFill>
                            <a:srgbClr val="7030A0"/>
                          </a:solidFill>
                          <a:effectLst/>
                          <a:latin typeface="Candara" panose="020E0502030303020204" pitchFamily="34" charset="0"/>
                        </a:rPr>
                        <a:t>Vickrey</a:t>
                      </a:r>
                      <a:r>
                        <a:rPr lang="en-US" sz="1600" b="1" baseline="0" dirty="0" smtClean="0">
                          <a:solidFill>
                            <a:srgbClr val="7030A0"/>
                          </a:solidFill>
                          <a:effectLst/>
                          <a:latin typeface="Candara" panose="020E0502030303020204" pitchFamily="34" charset="0"/>
                        </a:rPr>
                        <a:t> auction)</a:t>
                      </a:r>
                      <a:endParaRPr lang="en-US" sz="1600" b="1" dirty="0">
                        <a:solidFill>
                          <a:srgbClr val="7030A0"/>
                        </a:solidFill>
                        <a:effectLst/>
                        <a:latin typeface="Candara" panose="020E0502030303020204" pitchFamily="34" charset="0"/>
                      </a:endParaRPr>
                    </a:p>
                  </a:txBody>
                  <a:tcPr/>
                </a:tc>
                <a:tc>
                  <a:txBody>
                    <a:bodyPr/>
                    <a:lstStyle/>
                    <a:p>
                      <a:r>
                        <a:rPr lang="en-US" sz="1600" dirty="0" smtClean="0">
                          <a:latin typeface="Candara" panose="020E0502030303020204" pitchFamily="34" charset="0"/>
                        </a:rPr>
                        <a:t>Secret bidding process, the highest</a:t>
                      </a:r>
                      <a:r>
                        <a:rPr lang="en-US" sz="1600" baseline="0" dirty="0" smtClean="0">
                          <a:latin typeface="Candara" panose="020E0502030303020204" pitchFamily="34" charset="0"/>
                        </a:rPr>
                        <a:t> bidder pays the amount of the second-highest bid. </a:t>
                      </a:r>
                      <a:endParaRPr lang="en-US" sz="1600" dirty="0">
                        <a:latin typeface="Candara" panose="020E0502030303020204" pitchFamily="34" charset="0"/>
                      </a:endParaRPr>
                    </a:p>
                  </a:txBody>
                  <a:tcPr/>
                </a:tc>
              </a:tr>
              <a:tr h="891842">
                <a:tc>
                  <a:txBody>
                    <a:bodyPr/>
                    <a:lstStyle/>
                    <a:p>
                      <a:r>
                        <a:rPr lang="en-US" sz="1600" b="1" dirty="0" smtClean="0">
                          <a:solidFill>
                            <a:srgbClr val="7030A0"/>
                          </a:solidFill>
                          <a:effectLst/>
                          <a:latin typeface="Candara" panose="020E0502030303020204" pitchFamily="34" charset="0"/>
                        </a:rPr>
                        <a:t>Double auction (open</a:t>
                      </a:r>
                      <a:r>
                        <a:rPr lang="en-US" sz="1600" b="1" baseline="0" dirty="0" smtClean="0">
                          <a:solidFill>
                            <a:srgbClr val="7030A0"/>
                          </a:solidFill>
                          <a:effectLst/>
                          <a:latin typeface="Candara" panose="020E0502030303020204" pitchFamily="34" charset="0"/>
                        </a:rPr>
                        <a:t>-outcry)</a:t>
                      </a:r>
                      <a:endParaRPr lang="en-US" sz="1600" b="1" dirty="0">
                        <a:solidFill>
                          <a:srgbClr val="7030A0"/>
                        </a:solidFill>
                        <a:effectLst/>
                        <a:latin typeface="Candara" panose="020E0502030303020204" pitchFamily="34" charset="0"/>
                      </a:endParaRPr>
                    </a:p>
                  </a:txBody>
                  <a:tcPr/>
                </a:tc>
                <a:tc>
                  <a:txBody>
                    <a:bodyPr/>
                    <a:lstStyle/>
                    <a:p>
                      <a:r>
                        <a:rPr lang="en-US" sz="1600" dirty="0" smtClean="0">
                          <a:latin typeface="Candara" panose="020E0502030303020204" pitchFamily="34" charset="0"/>
                        </a:rPr>
                        <a:t>Buyers and seller declare combined</a:t>
                      </a:r>
                      <a:r>
                        <a:rPr lang="en-US" sz="1600" baseline="0" dirty="0" smtClean="0">
                          <a:latin typeface="Candara" panose="020E0502030303020204" pitchFamily="34" charset="0"/>
                        </a:rPr>
                        <a:t> price-quantity bids. The auctioneer matches seller offers (lowest to highest) with buyer offers (highest to lowest). Buyers and sellers can modify bids based on knowledge gained from other bids, e.g. Chicago Board Open Auction. </a:t>
                      </a:r>
                      <a:endParaRPr lang="en-US" sz="1600" dirty="0">
                        <a:latin typeface="Candara" panose="020E0502030303020204" pitchFamily="34" charset="0"/>
                      </a:endParaRPr>
                    </a:p>
                  </a:txBody>
                  <a:tcPr/>
                </a:tc>
              </a:tr>
              <a:tr h="891842">
                <a:tc>
                  <a:txBody>
                    <a:bodyPr/>
                    <a:lstStyle/>
                    <a:p>
                      <a:r>
                        <a:rPr lang="en-US" sz="1600" b="1" dirty="0" smtClean="0">
                          <a:solidFill>
                            <a:srgbClr val="7030A0"/>
                          </a:solidFill>
                          <a:effectLst/>
                          <a:latin typeface="Candara" panose="020E0502030303020204" pitchFamily="34" charset="0"/>
                        </a:rPr>
                        <a:t>Double auction</a:t>
                      </a:r>
                      <a:r>
                        <a:rPr lang="en-US" sz="1600" b="1" baseline="0" dirty="0" smtClean="0">
                          <a:solidFill>
                            <a:srgbClr val="7030A0"/>
                          </a:solidFill>
                          <a:effectLst/>
                          <a:latin typeface="Candara" panose="020E0502030303020204" pitchFamily="34" charset="0"/>
                        </a:rPr>
                        <a:t> (sealed-bid)</a:t>
                      </a:r>
                      <a:endParaRPr lang="en-US" sz="1600" b="1" dirty="0">
                        <a:solidFill>
                          <a:srgbClr val="7030A0"/>
                        </a:solidFill>
                        <a:effectLst/>
                        <a:latin typeface="Candara" panose="020E0502030303020204" pitchFamily="34" charset="0"/>
                      </a:endParaRPr>
                    </a:p>
                  </a:txBody>
                  <a:tcPr/>
                </a:tc>
                <a:tc>
                  <a:txBody>
                    <a:bodyPr/>
                    <a:lstStyle/>
                    <a:p>
                      <a:r>
                        <a:rPr lang="en-US" sz="1600" dirty="0" smtClean="0">
                          <a:latin typeface="Candara" panose="020E0502030303020204" pitchFamily="34" charset="0"/>
                        </a:rPr>
                        <a:t>Buyers and seller declare combined</a:t>
                      </a:r>
                      <a:r>
                        <a:rPr lang="en-US" sz="1600" baseline="0" dirty="0" smtClean="0">
                          <a:latin typeface="Candara" panose="020E0502030303020204" pitchFamily="34" charset="0"/>
                        </a:rPr>
                        <a:t> price-quantity bids. The auctioneer (specialist) matches seller offers (lowest to highest) with buyer offers (highest to lowest). Buyers and sellers cannot modify their bids, e.g. New York Stock Exchange. </a:t>
                      </a:r>
                      <a:endParaRPr lang="en-US" sz="1600" dirty="0">
                        <a:latin typeface="Candara" panose="020E0502030303020204" pitchFamily="34" charset="0"/>
                      </a:endParaRPr>
                    </a:p>
                  </a:txBody>
                  <a:tcPr/>
                </a:tc>
              </a:tr>
              <a:tr h="891842">
                <a:tc>
                  <a:txBody>
                    <a:bodyPr/>
                    <a:lstStyle/>
                    <a:p>
                      <a:r>
                        <a:rPr lang="en-US" sz="1600" b="1" dirty="0" smtClean="0">
                          <a:solidFill>
                            <a:srgbClr val="7030A0"/>
                          </a:solidFill>
                          <a:effectLst/>
                          <a:latin typeface="Candara" panose="020E0502030303020204" pitchFamily="34" charset="0"/>
                        </a:rPr>
                        <a:t>Reverse auction (seller-bid)</a:t>
                      </a:r>
                      <a:endParaRPr lang="en-US" sz="1600" b="1" dirty="0">
                        <a:solidFill>
                          <a:srgbClr val="7030A0"/>
                        </a:solidFill>
                        <a:effectLst/>
                        <a:latin typeface="Candara" panose="020E0502030303020204" pitchFamily="34" charset="0"/>
                      </a:endParaRPr>
                    </a:p>
                  </a:txBody>
                  <a:tcPr/>
                </a:tc>
                <a:tc>
                  <a:txBody>
                    <a:bodyPr/>
                    <a:lstStyle/>
                    <a:p>
                      <a:r>
                        <a:rPr lang="en-US" sz="1600" dirty="0" smtClean="0">
                          <a:latin typeface="Candara" panose="020E0502030303020204" pitchFamily="34" charset="0"/>
                        </a:rPr>
                        <a:t>Multiple</a:t>
                      </a:r>
                      <a:r>
                        <a:rPr lang="en-US" sz="1600" baseline="0" dirty="0" smtClean="0">
                          <a:latin typeface="Candara" panose="020E0502030303020204" pitchFamily="34" charset="0"/>
                        </a:rPr>
                        <a:t> sellers submit price bids to an auctioneer that represents a single buyer. The bids are for a given amount of a specific item that the buyer wants to purchase. Prices go down as the bidding continues until no seller is willing to bid lower. </a:t>
                      </a:r>
                      <a:endParaRPr lang="en-US" sz="1600" dirty="0">
                        <a:latin typeface="Candara" panose="020E0502030303020204" pitchFamily="34" charset="0"/>
                      </a:endParaRPr>
                    </a:p>
                  </a:txBody>
                  <a:tcPr/>
                </a:tc>
              </a:tr>
            </a:tbl>
          </a:graphicData>
        </a:graphic>
      </p:graphicFrame>
    </p:spTree>
    <p:extLst>
      <p:ext uri="{BB962C8B-B14F-4D97-AF65-F5344CB8AC3E}">
        <p14:creationId xmlns:p14="http://schemas.microsoft.com/office/powerpoint/2010/main" val="39719781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p:nvPr>
        </p:nvSpPr>
        <p:spPr>
          <a:xfrm>
            <a:off x="4853863" y="2672917"/>
            <a:ext cx="2375837" cy="1752018"/>
          </a:xfrm>
          <a:prstGeom prst="rect">
            <a:avLst/>
          </a:prstGeom>
          <a:noFill/>
        </p:spPr>
        <p:txBody>
          <a:bodyPr vert="horz" wrap="square" lIns="68580" tIns="34290" rIns="68580" bIns="34290" numCol="1" anchor="b" anchorCtr="0" compatLnSpc="1">
            <a:prstTxWarp prst="textNoShape">
              <a:avLst/>
            </a:prstTxWarp>
            <a:spAutoFit/>
          </a:bodyPr>
          <a:lstStyle/>
          <a:p>
            <a:pPr algn="ctr"/>
            <a:r>
              <a:rPr lang="en-US" sz="4050" b="1" i="1" spc="225" dirty="0">
                <a:ln w="11430" cmpd="sng">
                  <a:solidFill>
                    <a:schemeClr val="accent1">
                      <a:tint val="10000"/>
                    </a:schemeClr>
                  </a:solidFill>
                  <a:prstDash val="solid"/>
                  <a:miter lim="800000"/>
                </a:ln>
                <a:solidFill>
                  <a:schemeClr val="accent6"/>
                </a:solidFill>
                <a:effectLst>
                  <a:glow rad="45500">
                    <a:schemeClr val="accent1">
                      <a:satMod val="220000"/>
                      <a:alpha val="35000"/>
                    </a:schemeClr>
                  </a:glow>
                  <a:outerShdw blurRad="38100" dist="38100" dir="2700000" algn="tl">
                    <a:srgbClr val="000000">
                      <a:alpha val="43137"/>
                    </a:srgbClr>
                  </a:outerShdw>
                </a:effectLst>
              </a:rPr>
              <a:t>Question Please</a:t>
            </a:r>
          </a:p>
          <a:p>
            <a:pPr algn="ctr"/>
            <a:r>
              <a:rPr lang="en-US" sz="4050" b="1" i="1" spc="225" dirty="0">
                <a:ln w="11430" cmpd="sng">
                  <a:solidFill>
                    <a:schemeClr val="accent1">
                      <a:tint val="10000"/>
                    </a:schemeClr>
                  </a:solidFill>
                  <a:prstDash val="solid"/>
                  <a:miter lim="800000"/>
                </a:ln>
                <a:solidFill>
                  <a:schemeClr val="accent6"/>
                </a:solidFill>
                <a:effectLst>
                  <a:glow rad="45500">
                    <a:schemeClr val="accent1">
                      <a:satMod val="220000"/>
                      <a:alpha val="35000"/>
                    </a:schemeClr>
                  </a:glow>
                  <a:outerShdw blurRad="38100" dist="38100" dir="2700000" algn="tl">
                    <a:srgbClr val="000000">
                      <a:alpha val="43137"/>
                    </a:srgbClr>
                  </a:outerShdw>
                </a:effectLst>
              </a:rPr>
              <a:t>?</a:t>
            </a:r>
          </a:p>
        </p:txBody>
      </p:sp>
      <p:sp>
        <p:nvSpPr>
          <p:cNvPr id="5" name="Rounded Rectangle 4"/>
          <p:cNvSpPr/>
          <p:nvPr/>
        </p:nvSpPr>
        <p:spPr>
          <a:xfrm>
            <a:off x="2838650" y="5049182"/>
            <a:ext cx="6821747" cy="43204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latin typeface="Candara" panose="020E0502030303020204" pitchFamily="34" charset="0"/>
              </a:rPr>
              <a:t>Acknowledgement: </a:t>
            </a:r>
          </a:p>
          <a:p>
            <a:r>
              <a:rPr lang="en-US" sz="1200" dirty="0">
                <a:solidFill>
                  <a:schemeClr val="tx1"/>
                </a:solidFill>
                <a:latin typeface="Candara" panose="020E0502030303020204" pitchFamily="34" charset="0"/>
              </a:rPr>
              <a:t>“</a:t>
            </a:r>
            <a:r>
              <a:rPr lang="en-US" sz="1200" dirty="0" smtClean="0">
                <a:solidFill>
                  <a:schemeClr val="tx1"/>
                </a:solidFill>
                <a:latin typeface="Candara" panose="020E0502030303020204" pitchFamily="34" charset="0"/>
              </a:rPr>
              <a:t>E-Business” </a:t>
            </a:r>
            <a:r>
              <a:rPr lang="en-US" sz="1200" dirty="0">
                <a:solidFill>
                  <a:schemeClr val="tx1"/>
                </a:solidFill>
                <a:latin typeface="Candara" panose="020E0502030303020204" pitchFamily="34" charset="0"/>
              </a:rPr>
              <a:t>by </a:t>
            </a:r>
            <a:r>
              <a:rPr lang="en-US" sz="1200" dirty="0" smtClean="0">
                <a:solidFill>
                  <a:schemeClr val="tx1"/>
                </a:solidFill>
                <a:latin typeface="Candara" panose="020E0502030303020204" pitchFamily="34" charset="0"/>
              </a:rPr>
              <a:t>Gary Schneider, International Edition </a:t>
            </a:r>
            <a:endParaRPr lang="en-US" sz="1200" dirty="0">
              <a:solidFill>
                <a:schemeClr val="tx1"/>
              </a:solidFill>
              <a:latin typeface="Candara" panose="020E0502030303020204" pitchFamily="34" charset="0"/>
            </a:endParaRPr>
          </a:p>
        </p:txBody>
      </p:sp>
    </p:spTree>
    <p:extLst>
      <p:ext uri="{BB962C8B-B14F-4D97-AF65-F5344CB8AC3E}">
        <p14:creationId xmlns:p14="http://schemas.microsoft.com/office/powerpoint/2010/main" val="154599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6"/>
          <p:cNvSpPr>
            <a:spLocks noGrp="1" noChangeArrowheads="1"/>
          </p:cNvSpPr>
          <p:nvPr>
            <p:ph type="title"/>
          </p:nvPr>
        </p:nvSpPr>
        <p:spPr/>
        <p:txBody>
          <a:bodyPr/>
          <a:lstStyle/>
          <a:p>
            <a:pPr eaLnBrk="1" hangingPunct="1"/>
            <a:r>
              <a:rPr lang="en-US" dirty="0" smtClean="0"/>
              <a:t>From Virtual Communities to Social Networks</a:t>
            </a:r>
          </a:p>
        </p:txBody>
      </p:sp>
      <p:sp>
        <p:nvSpPr>
          <p:cNvPr id="5125" name="Rectangle 7"/>
          <p:cNvSpPr>
            <a:spLocks noGrp="1" noChangeArrowheads="1"/>
          </p:cNvSpPr>
          <p:nvPr>
            <p:ph idx="1"/>
          </p:nvPr>
        </p:nvSpPr>
        <p:spPr/>
        <p:txBody>
          <a:bodyPr/>
          <a:lstStyle/>
          <a:p>
            <a:pPr marL="274320" indent="-274320" eaLnBrk="1" hangingPunct="1">
              <a:lnSpc>
                <a:spcPct val="100000"/>
              </a:lnSpc>
              <a:spcBef>
                <a:spcPts val="600"/>
              </a:spcBef>
            </a:pPr>
            <a:r>
              <a:rPr lang="en-US" sz="2800" dirty="0" smtClean="0"/>
              <a:t> Online Web communities</a:t>
            </a:r>
          </a:p>
          <a:p>
            <a:pPr marL="548640" lvl="1" indent="-274320" eaLnBrk="1" hangingPunct="1">
              <a:lnSpc>
                <a:spcPct val="100000"/>
              </a:lnSpc>
              <a:spcBef>
                <a:spcPts val="600"/>
              </a:spcBef>
              <a:buFont typeface="Wingdings" panose="05000000000000000000" pitchFamily="2" charset="2"/>
              <a:buChar char="v"/>
            </a:pPr>
            <a:r>
              <a:rPr lang="en-US" sz="2400" dirty="0" smtClean="0"/>
              <a:t>Not limited by geography</a:t>
            </a:r>
            <a:endParaRPr lang="en-US" sz="2400" u="sng" dirty="0" smtClean="0"/>
          </a:p>
          <a:p>
            <a:pPr marL="548640" lvl="1" indent="-274320">
              <a:lnSpc>
                <a:spcPct val="100000"/>
              </a:lnSpc>
              <a:spcBef>
                <a:spcPts val="600"/>
              </a:spcBef>
              <a:buFont typeface="Wingdings" panose="05000000000000000000" pitchFamily="2" charset="2"/>
              <a:buChar char="v"/>
            </a:pPr>
            <a:r>
              <a:rPr lang="en-US" sz="2400" b="1" i="1" dirty="0" smtClean="0"/>
              <a:t>Individuals and companies with common interests</a:t>
            </a:r>
          </a:p>
          <a:p>
            <a:pPr marL="731520" lvl="2" indent="-274320">
              <a:lnSpc>
                <a:spcPct val="100000"/>
              </a:lnSpc>
              <a:spcBef>
                <a:spcPts val="600"/>
              </a:spcBef>
              <a:buFont typeface="Wingdings" panose="05000000000000000000" pitchFamily="2" charset="2"/>
              <a:buChar char="v"/>
            </a:pPr>
            <a:r>
              <a:rPr lang="en-US" sz="2400" dirty="0" smtClean="0"/>
              <a:t>Meet online and discuss issues, share information, generate ideas, and develop valuable relationships</a:t>
            </a:r>
          </a:p>
          <a:p>
            <a:pPr lvl="2"/>
            <a:endParaRPr lang="en-US" sz="2400" dirty="0" smtClean="0"/>
          </a:p>
          <a:p>
            <a:pPr eaLnBrk="1" hangingPunct="1">
              <a:lnSpc>
                <a:spcPct val="100000"/>
              </a:lnSpc>
              <a:spcBef>
                <a:spcPts val="600"/>
              </a:spcBef>
            </a:pPr>
            <a:r>
              <a:rPr lang="en-US" sz="2800" dirty="0" smtClean="0"/>
              <a:t>Companies make money by serving as relationship facilitators</a:t>
            </a:r>
          </a:p>
          <a:p>
            <a:pPr lvl="1">
              <a:lnSpc>
                <a:spcPct val="100000"/>
              </a:lnSpc>
              <a:spcBef>
                <a:spcPts val="600"/>
              </a:spcBef>
              <a:buFont typeface="Wingdings" panose="05000000000000000000" pitchFamily="2" charset="2"/>
              <a:buChar char="v"/>
            </a:pPr>
            <a:r>
              <a:rPr lang="en-US" sz="2400" dirty="0" smtClean="0"/>
              <a:t>Combine Internet’s transaction cost-reduction potential with a communication facilitator role</a:t>
            </a:r>
          </a:p>
        </p:txBody>
      </p:sp>
      <p:sp>
        <p:nvSpPr>
          <p:cNvPr id="2" name="Date Placeholder 1"/>
          <p:cNvSpPr>
            <a:spLocks noGrp="1"/>
          </p:cNvSpPr>
          <p:nvPr>
            <p:ph type="dt" sz="half" idx="10"/>
          </p:nvPr>
        </p:nvSpPr>
        <p:spPr/>
        <p:txBody>
          <a:bodyPr/>
          <a:lstStyle/>
          <a:p>
            <a:fld id="{E8433272-DC0A-45A8-9DFF-347CD01F9FDC}" type="datetime1">
              <a:rPr lang="en-US" smtClean="0"/>
              <a:t>5/21/2019</a:t>
            </a:fld>
            <a:endParaRPr lang="en-US" dirty="0"/>
          </a:p>
        </p:txBody>
      </p:sp>
      <p:sp>
        <p:nvSpPr>
          <p:cNvPr id="3" name="Slide Number Placeholder 2"/>
          <p:cNvSpPr>
            <a:spLocks noGrp="1"/>
          </p:cNvSpPr>
          <p:nvPr>
            <p:ph type="sldNum" sz="quarter" idx="12"/>
          </p:nvPr>
        </p:nvSpPr>
        <p:spPr/>
        <p:txBody>
          <a:bodyPr/>
          <a:lstStyle/>
          <a:p>
            <a:fld id="{C5630404-333F-45B3-9F71-0C011EF253AE}" type="slidenum">
              <a:rPr lang="en-US" smtClean="0"/>
              <a:pPr/>
              <a:t>3</a:t>
            </a:fld>
            <a:endParaRPr lang="en-US" dirty="0"/>
          </a:p>
        </p:txBody>
      </p:sp>
      <p:sp>
        <p:nvSpPr>
          <p:cNvPr id="4" name="Footer Placeholder 3"/>
          <p:cNvSpPr>
            <a:spLocks noGrp="1"/>
          </p:cNvSpPr>
          <p:nvPr>
            <p:ph type="ftr" sz="quarter" idx="11"/>
          </p:nvPr>
        </p:nvSpPr>
        <p:spPr/>
        <p:txBody>
          <a:bodyPr/>
          <a:lstStyle/>
          <a:p>
            <a:r>
              <a:rPr lang="en-US" smtClean="0"/>
              <a:t>Md. Mahbubul Alam, PhD</a:t>
            </a:r>
            <a:endParaRPr lang="en-US" dirty="0"/>
          </a:p>
        </p:txBody>
      </p:sp>
    </p:spTree>
    <p:extLst>
      <p:ext uri="{BB962C8B-B14F-4D97-AF65-F5344CB8AC3E}">
        <p14:creationId xmlns:p14="http://schemas.microsoft.com/office/powerpoint/2010/main" val="66131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en-US" smtClean="0"/>
              <a:t>Virtual Communities</a:t>
            </a:r>
          </a:p>
        </p:txBody>
      </p:sp>
      <p:sp>
        <p:nvSpPr>
          <p:cNvPr id="6148" name="Rectangle 3"/>
          <p:cNvSpPr>
            <a:spLocks noGrp="1" noChangeArrowheads="1"/>
          </p:cNvSpPr>
          <p:nvPr>
            <p:ph idx="1"/>
          </p:nvPr>
        </p:nvSpPr>
        <p:spPr/>
        <p:txBody>
          <a:bodyPr/>
          <a:lstStyle/>
          <a:p>
            <a:pPr eaLnBrk="1" hangingPunct="1">
              <a:lnSpc>
                <a:spcPct val="100000"/>
              </a:lnSpc>
              <a:spcBef>
                <a:spcPts val="600"/>
              </a:spcBef>
            </a:pPr>
            <a:r>
              <a:rPr lang="en-US" sz="2800" b="1" dirty="0" smtClean="0"/>
              <a:t>Virtual community </a:t>
            </a:r>
            <a:r>
              <a:rPr lang="en-US" sz="2800" dirty="0" smtClean="0"/>
              <a:t>(</a:t>
            </a:r>
            <a:r>
              <a:rPr lang="en-US" sz="2800" b="1" dirty="0" smtClean="0"/>
              <a:t>Web community, online community</a:t>
            </a:r>
            <a:r>
              <a:rPr lang="en-US" sz="2800" dirty="0" smtClean="0"/>
              <a:t>)</a:t>
            </a:r>
          </a:p>
          <a:p>
            <a:pPr lvl="1" eaLnBrk="1" hangingPunct="1">
              <a:lnSpc>
                <a:spcPct val="100000"/>
              </a:lnSpc>
              <a:spcBef>
                <a:spcPts val="600"/>
              </a:spcBef>
              <a:buFont typeface="Wingdings" panose="05000000000000000000" pitchFamily="2" charset="2"/>
              <a:buChar char="v"/>
            </a:pPr>
            <a:r>
              <a:rPr lang="en-US" sz="2400" dirty="0" smtClean="0"/>
              <a:t>Gathering place for people and businesses</a:t>
            </a:r>
          </a:p>
          <a:p>
            <a:pPr lvl="2" eaLnBrk="1" hangingPunct="1">
              <a:lnSpc>
                <a:spcPct val="100000"/>
              </a:lnSpc>
              <a:spcBef>
                <a:spcPts val="600"/>
              </a:spcBef>
              <a:buFont typeface="Wingdings" panose="05000000000000000000" pitchFamily="2" charset="2"/>
              <a:buChar char="v"/>
            </a:pPr>
            <a:r>
              <a:rPr lang="en-US" sz="2400" dirty="0" smtClean="0"/>
              <a:t>No physical existence</a:t>
            </a:r>
          </a:p>
          <a:p>
            <a:pPr lvl="2" eaLnBrk="1" hangingPunct="1">
              <a:lnSpc>
                <a:spcPct val="100000"/>
              </a:lnSpc>
              <a:spcBef>
                <a:spcPts val="600"/>
              </a:spcBef>
            </a:pPr>
            <a:endParaRPr lang="en-US" sz="2400" dirty="0" smtClean="0"/>
          </a:p>
          <a:p>
            <a:pPr eaLnBrk="1" hangingPunct="1">
              <a:lnSpc>
                <a:spcPct val="100000"/>
              </a:lnSpc>
              <a:spcBef>
                <a:spcPts val="600"/>
              </a:spcBef>
            </a:pPr>
            <a:r>
              <a:rPr lang="en-US" sz="2800" dirty="0" smtClean="0"/>
              <a:t>Early virtual communities</a:t>
            </a:r>
          </a:p>
          <a:p>
            <a:pPr lvl="1">
              <a:lnSpc>
                <a:spcPct val="100000"/>
              </a:lnSpc>
              <a:spcBef>
                <a:spcPts val="600"/>
              </a:spcBef>
              <a:buFont typeface="Wingdings" panose="05000000000000000000" pitchFamily="2" charset="2"/>
              <a:buChar char="v"/>
            </a:pPr>
            <a:r>
              <a:rPr lang="en-US" sz="2400" b="1" dirty="0" smtClean="0"/>
              <a:t>Bulletin board systems</a:t>
            </a:r>
            <a:r>
              <a:rPr lang="en-US" sz="2400" dirty="0" smtClean="0"/>
              <a:t> (</a:t>
            </a:r>
            <a:r>
              <a:rPr lang="en-US" sz="2400" b="1" dirty="0" smtClean="0"/>
              <a:t>BBSs</a:t>
            </a:r>
            <a:r>
              <a:rPr lang="en-US" sz="2400" dirty="0" smtClean="0"/>
              <a:t>)</a:t>
            </a:r>
          </a:p>
          <a:p>
            <a:pPr lvl="2">
              <a:lnSpc>
                <a:spcPct val="100000"/>
              </a:lnSpc>
              <a:spcBef>
                <a:spcPts val="600"/>
              </a:spcBef>
              <a:buFont typeface="Wingdings" panose="05000000000000000000" pitchFamily="2" charset="2"/>
              <a:buChar char="v"/>
            </a:pPr>
            <a:r>
              <a:rPr lang="en-US" sz="2400" dirty="0" smtClean="0"/>
              <a:t>Revenue source: monthly fees and selling advertising</a:t>
            </a:r>
          </a:p>
          <a:p>
            <a:pPr lvl="1">
              <a:lnSpc>
                <a:spcPct val="100000"/>
              </a:lnSpc>
              <a:spcBef>
                <a:spcPts val="600"/>
              </a:spcBef>
              <a:buFont typeface="Wingdings" panose="05000000000000000000" pitchFamily="2" charset="2"/>
              <a:buChar char="v"/>
            </a:pPr>
            <a:r>
              <a:rPr lang="en-US" sz="2400" b="1" dirty="0" smtClean="0"/>
              <a:t>Usenet newsgroups</a:t>
            </a:r>
          </a:p>
          <a:p>
            <a:pPr lvl="2">
              <a:lnSpc>
                <a:spcPct val="100000"/>
              </a:lnSpc>
              <a:spcBef>
                <a:spcPts val="600"/>
              </a:spcBef>
              <a:buFont typeface="Wingdings" panose="05000000000000000000" pitchFamily="2" charset="2"/>
              <a:buChar char="v"/>
            </a:pPr>
            <a:r>
              <a:rPr lang="en-US" sz="2400" dirty="0" smtClean="0"/>
              <a:t>Message posting areas on </a:t>
            </a:r>
            <a:r>
              <a:rPr lang="en-US" sz="2400" b="1" dirty="0" err="1" smtClean="0"/>
              <a:t>usenets</a:t>
            </a:r>
            <a:endParaRPr lang="en-US" sz="2400" b="1" dirty="0" smtClean="0"/>
          </a:p>
        </p:txBody>
      </p:sp>
      <p:sp>
        <p:nvSpPr>
          <p:cNvPr id="2" name="Date Placeholder 1"/>
          <p:cNvSpPr>
            <a:spLocks noGrp="1"/>
          </p:cNvSpPr>
          <p:nvPr>
            <p:ph type="dt" sz="half" idx="10"/>
          </p:nvPr>
        </p:nvSpPr>
        <p:spPr/>
        <p:txBody>
          <a:bodyPr/>
          <a:lstStyle/>
          <a:p>
            <a:fld id="{7D2E7F7D-C8DC-4E9E-86F6-C029D0AC7994}" type="datetime1">
              <a:rPr lang="en-US" smtClean="0"/>
              <a:t>5/21/2019</a:t>
            </a:fld>
            <a:endParaRPr lang="en-US" dirty="0"/>
          </a:p>
        </p:txBody>
      </p:sp>
      <p:sp>
        <p:nvSpPr>
          <p:cNvPr id="3" name="Slide Number Placeholder 2"/>
          <p:cNvSpPr>
            <a:spLocks noGrp="1"/>
          </p:cNvSpPr>
          <p:nvPr>
            <p:ph type="sldNum" sz="quarter" idx="12"/>
          </p:nvPr>
        </p:nvSpPr>
        <p:spPr/>
        <p:txBody>
          <a:bodyPr/>
          <a:lstStyle/>
          <a:p>
            <a:fld id="{C5630404-333F-45B3-9F71-0C011EF253AE}" type="slidenum">
              <a:rPr lang="en-US" smtClean="0"/>
              <a:pPr/>
              <a:t>4</a:t>
            </a:fld>
            <a:endParaRPr lang="en-US" dirty="0"/>
          </a:p>
        </p:txBody>
      </p:sp>
      <p:sp>
        <p:nvSpPr>
          <p:cNvPr id="4" name="Footer Placeholder 3"/>
          <p:cNvSpPr>
            <a:spLocks noGrp="1"/>
          </p:cNvSpPr>
          <p:nvPr>
            <p:ph type="ftr" sz="quarter" idx="11"/>
          </p:nvPr>
        </p:nvSpPr>
        <p:spPr/>
        <p:txBody>
          <a:bodyPr/>
          <a:lstStyle/>
          <a:p>
            <a:r>
              <a:rPr lang="en-US" smtClean="0"/>
              <a:t>Md. Mahbubul Alam, PhD</a:t>
            </a:r>
            <a:endParaRPr lang="en-US" dirty="0"/>
          </a:p>
        </p:txBody>
      </p:sp>
    </p:spTree>
    <p:extLst>
      <p:ext uri="{BB962C8B-B14F-4D97-AF65-F5344CB8AC3E}">
        <p14:creationId xmlns:p14="http://schemas.microsoft.com/office/powerpoint/2010/main" val="25669159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US" smtClean="0"/>
              <a:t>Virtual Communities (cont’d.)</a:t>
            </a:r>
          </a:p>
        </p:txBody>
      </p:sp>
      <p:sp>
        <p:nvSpPr>
          <p:cNvPr id="7172" name="Rectangle 3"/>
          <p:cNvSpPr>
            <a:spLocks noGrp="1" noChangeArrowheads="1"/>
          </p:cNvSpPr>
          <p:nvPr>
            <p:ph idx="1"/>
          </p:nvPr>
        </p:nvSpPr>
        <p:spPr/>
        <p:txBody>
          <a:bodyPr/>
          <a:lstStyle/>
          <a:p>
            <a:pPr indent="-274320" eaLnBrk="1" hangingPunct="1">
              <a:lnSpc>
                <a:spcPct val="100000"/>
              </a:lnSpc>
              <a:spcBef>
                <a:spcPts val="600"/>
              </a:spcBef>
            </a:pPr>
            <a:r>
              <a:rPr lang="en-US" sz="2800" b="1" dirty="0" smtClean="0"/>
              <a:t>Current forms</a:t>
            </a:r>
          </a:p>
          <a:p>
            <a:pPr marL="548640" lvl="1" indent="-274320">
              <a:lnSpc>
                <a:spcPct val="100000"/>
              </a:lnSpc>
              <a:spcBef>
                <a:spcPts val="600"/>
              </a:spcBef>
              <a:buFont typeface="Wingdings" panose="05000000000000000000" pitchFamily="2" charset="2"/>
              <a:buChar char="v"/>
            </a:pPr>
            <a:r>
              <a:rPr lang="en-US" sz="2400" dirty="0" smtClean="0"/>
              <a:t>Web </a:t>
            </a:r>
            <a:r>
              <a:rPr lang="en-US" sz="2400" b="1" dirty="0" smtClean="0"/>
              <a:t>chat rooms</a:t>
            </a:r>
          </a:p>
          <a:p>
            <a:pPr marL="548640" lvl="1" indent="-274320">
              <a:lnSpc>
                <a:spcPct val="100000"/>
              </a:lnSpc>
              <a:spcBef>
                <a:spcPts val="600"/>
              </a:spcBef>
              <a:buFont typeface="Wingdings" panose="05000000000000000000" pitchFamily="2" charset="2"/>
              <a:buChar char="v"/>
            </a:pPr>
            <a:r>
              <a:rPr lang="en-US" sz="2400" dirty="0" smtClean="0"/>
              <a:t>Sites devoted to </a:t>
            </a:r>
            <a:r>
              <a:rPr lang="en-US" sz="2400" b="1" dirty="0" smtClean="0"/>
              <a:t>specific topics or general exchange </a:t>
            </a:r>
            <a:r>
              <a:rPr lang="en-US" sz="2400" dirty="0" smtClean="0"/>
              <a:t>of information, photos, videos</a:t>
            </a:r>
          </a:p>
          <a:p>
            <a:pPr marL="548640" lvl="1" indent="-274320" eaLnBrk="1" hangingPunct="1">
              <a:lnSpc>
                <a:spcPct val="100000"/>
              </a:lnSpc>
              <a:spcBef>
                <a:spcPts val="600"/>
              </a:spcBef>
              <a:buFont typeface="Wingdings" panose="05000000000000000000" pitchFamily="2" charset="2"/>
              <a:buChar char="v"/>
            </a:pPr>
            <a:r>
              <a:rPr lang="en-US" sz="2400" dirty="0" smtClean="0"/>
              <a:t>People connect and discuss </a:t>
            </a:r>
            <a:r>
              <a:rPr lang="en-US" sz="2400" b="1" dirty="0" smtClean="0"/>
              <a:t>common issues, interests</a:t>
            </a:r>
          </a:p>
          <a:p>
            <a:pPr marL="548640" lvl="1" indent="-274320" eaLnBrk="1" hangingPunct="1">
              <a:lnSpc>
                <a:spcPct val="100000"/>
              </a:lnSpc>
              <a:spcBef>
                <a:spcPts val="600"/>
              </a:spcBef>
              <a:buFont typeface="Wingdings" panose="05000000000000000000" pitchFamily="2" charset="2"/>
              <a:buChar char="v"/>
            </a:pPr>
            <a:r>
              <a:rPr lang="en-US" sz="2400" dirty="0" smtClean="0"/>
              <a:t>Considerable social interaction</a:t>
            </a:r>
          </a:p>
          <a:p>
            <a:pPr marL="548640" lvl="1" indent="-274320" eaLnBrk="1" hangingPunct="1">
              <a:lnSpc>
                <a:spcPct val="100000"/>
              </a:lnSpc>
              <a:spcBef>
                <a:spcPts val="600"/>
              </a:spcBef>
              <a:buFont typeface="Wingdings" panose="05000000000000000000" pitchFamily="2" charset="2"/>
              <a:buChar char="v"/>
            </a:pPr>
            <a:r>
              <a:rPr lang="en-US" sz="2400" b="1" dirty="0" smtClean="0"/>
              <a:t>Relationship-forming</a:t>
            </a:r>
            <a:r>
              <a:rPr lang="en-US" sz="2400" dirty="0" smtClean="0"/>
              <a:t> activities</a:t>
            </a:r>
          </a:p>
          <a:p>
            <a:pPr marL="731520" lvl="2" indent="-274320" eaLnBrk="1" hangingPunct="1">
              <a:lnSpc>
                <a:spcPct val="100000"/>
              </a:lnSpc>
              <a:spcBef>
                <a:spcPts val="600"/>
              </a:spcBef>
              <a:buFont typeface="Wingdings" panose="05000000000000000000" pitchFamily="2" charset="2"/>
              <a:buChar char="v"/>
            </a:pPr>
            <a:r>
              <a:rPr lang="en-US" sz="2400" dirty="0" smtClean="0"/>
              <a:t>Similar to physical communities</a:t>
            </a:r>
          </a:p>
          <a:p>
            <a:pPr lvl="1"/>
            <a:endParaRPr lang="en-US" dirty="0" smtClean="0"/>
          </a:p>
        </p:txBody>
      </p:sp>
      <p:sp>
        <p:nvSpPr>
          <p:cNvPr id="2" name="Date Placeholder 1"/>
          <p:cNvSpPr>
            <a:spLocks noGrp="1"/>
          </p:cNvSpPr>
          <p:nvPr>
            <p:ph type="dt" sz="half" idx="10"/>
          </p:nvPr>
        </p:nvSpPr>
        <p:spPr/>
        <p:txBody>
          <a:bodyPr/>
          <a:lstStyle/>
          <a:p>
            <a:fld id="{B94EC823-E149-4920-BA4D-1567A1E56979}" type="datetime1">
              <a:rPr lang="en-US" smtClean="0"/>
              <a:t>5/21/2019</a:t>
            </a:fld>
            <a:endParaRPr lang="en-US" dirty="0"/>
          </a:p>
        </p:txBody>
      </p:sp>
      <p:sp>
        <p:nvSpPr>
          <p:cNvPr id="3" name="Slide Number Placeholder 2"/>
          <p:cNvSpPr>
            <a:spLocks noGrp="1"/>
          </p:cNvSpPr>
          <p:nvPr>
            <p:ph type="sldNum" sz="quarter" idx="12"/>
          </p:nvPr>
        </p:nvSpPr>
        <p:spPr/>
        <p:txBody>
          <a:bodyPr/>
          <a:lstStyle/>
          <a:p>
            <a:fld id="{C5630404-333F-45B3-9F71-0C011EF253AE}" type="slidenum">
              <a:rPr lang="en-US" smtClean="0"/>
              <a:pPr/>
              <a:t>5</a:t>
            </a:fld>
            <a:endParaRPr lang="en-US" dirty="0"/>
          </a:p>
        </p:txBody>
      </p:sp>
      <p:sp>
        <p:nvSpPr>
          <p:cNvPr id="4" name="Footer Placeholder 3"/>
          <p:cNvSpPr>
            <a:spLocks noGrp="1"/>
          </p:cNvSpPr>
          <p:nvPr>
            <p:ph type="ftr" sz="quarter" idx="11"/>
          </p:nvPr>
        </p:nvSpPr>
        <p:spPr/>
        <p:txBody>
          <a:bodyPr/>
          <a:lstStyle/>
          <a:p>
            <a:r>
              <a:rPr lang="en-US" smtClean="0"/>
              <a:t>Md. Mahbubul Alam, PhD</a:t>
            </a:r>
            <a:endParaRPr lang="en-US" dirty="0"/>
          </a:p>
        </p:txBody>
      </p:sp>
    </p:spTree>
    <p:extLst>
      <p:ext uri="{BB962C8B-B14F-4D97-AF65-F5344CB8AC3E}">
        <p14:creationId xmlns:p14="http://schemas.microsoft.com/office/powerpoint/2010/main" val="4188938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mtClean="0"/>
              <a:t>Early Web Communities</a:t>
            </a:r>
          </a:p>
        </p:txBody>
      </p:sp>
      <p:sp>
        <p:nvSpPr>
          <p:cNvPr id="8196" name="Rectangle 3"/>
          <p:cNvSpPr>
            <a:spLocks noGrp="1" noChangeArrowheads="1"/>
          </p:cNvSpPr>
          <p:nvPr>
            <p:ph idx="1"/>
          </p:nvPr>
        </p:nvSpPr>
        <p:spPr>
          <a:xfrm>
            <a:off x="838200" y="1844824"/>
            <a:ext cx="10515600" cy="4332139"/>
          </a:xfrm>
        </p:spPr>
        <p:txBody>
          <a:bodyPr/>
          <a:lstStyle/>
          <a:p>
            <a:pPr marL="274320" indent="-274320" eaLnBrk="1" hangingPunct="1">
              <a:lnSpc>
                <a:spcPct val="100000"/>
              </a:lnSpc>
              <a:spcBef>
                <a:spcPts val="600"/>
              </a:spcBef>
            </a:pPr>
            <a:r>
              <a:rPr lang="en-US" sz="2800" dirty="0" smtClean="0"/>
              <a:t>1985: WELL (“whole </a:t>
            </a:r>
            <a:r>
              <a:rPr lang="en-US" sz="2800" smtClean="0"/>
              <a:t>earth ‘electronic </a:t>
            </a:r>
            <a:r>
              <a:rPr lang="en-US" sz="2800" dirty="0" smtClean="0"/>
              <a:t>link”)</a:t>
            </a:r>
          </a:p>
          <a:p>
            <a:pPr marL="548640" lvl="1" indent="-274320" eaLnBrk="1" hangingPunct="1">
              <a:lnSpc>
                <a:spcPct val="100000"/>
              </a:lnSpc>
              <a:spcBef>
                <a:spcPts val="600"/>
              </a:spcBef>
              <a:buFont typeface="Wingdings" panose="05000000000000000000" pitchFamily="2" charset="2"/>
              <a:buChar char="v"/>
            </a:pPr>
            <a:r>
              <a:rPr lang="en-US" sz="2400" dirty="0" smtClean="0"/>
              <a:t>Monthly fee to participate in forums and conferences</a:t>
            </a:r>
          </a:p>
          <a:p>
            <a:pPr marL="548640" lvl="1" indent="-274320" eaLnBrk="1" hangingPunct="1">
              <a:lnSpc>
                <a:spcPct val="100000"/>
              </a:lnSpc>
              <a:spcBef>
                <a:spcPts val="600"/>
              </a:spcBef>
              <a:buFont typeface="Wingdings" panose="05000000000000000000" pitchFamily="2" charset="2"/>
              <a:buChar char="v"/>
            </a:pPr>
            <a:r>
              <a:rPr lang="en-US" sz="2400" dirty="0" smtClean="0"/>
              <a:t>1999 bought by Salon.com</a:t>
            </a:r>
          </a:p>
          <a:p>
            <a:pPr marL="274320" lvl="1" indent="0" eaLnBrk="1" hangingPunct="1">
              <a:lnSpc>
                <a:spcPct val="100000"/>
              </a:lnSpc>
              <a:spcBef>
                <a:spcPts val="600"/>
              </a:spcBef>
              <a:buNone/>
            </a:pPr>
            <a:endParaRPr lang="en-US" sz="2800" dirty="0" smtClean="0"/>
          </a:p>
          <a:p>
            <a:pPr marL="274320" indent="-274320" eaLnBrk="1" hangingPunct="1">
              <a:lnSpc>
                <a:spcPct val="100000"/>
              </a:lnSpc>
              <a:spcBef>
                <a:spcPts val="600"/>
              </a:spcBef>
            </a:pPr>
            <a:r>
              <a:rPr lang="en-US" sz="2800" dirty="0" smtClean="0"/>
              <a:t>1995: Beverly Hills Internet virtual community site</a:t>
            </a:r>
          </a:p>
          <a:p>
            <a:pPr marL="548640" lvl="1" indent="-274320" eaLnBrk="1" hangingPunct="1">
              <a:lnSpc>
                <a:spcPct val="100000"/>
              </a:lnSpc>
              <a:spcBef>
                <a:spcPts val="600"/>
              </a:spcBef>
              <a:buFont typeface="Wingdings" panose="05000000000000000000" pitchFamily="2" charset="2"/>
              <a:buChar char="v"/>
            </a:pPr>
            <a:r>
              <a:rPr lang="en-US" sz="2400" dirty="0" smtClean="0"/>
              <a:t>Offered webcams, free Web site space</a:t>
            </a:r>
          </a:p>
          <a:p>
            <a:pPr marL="548640" lvl="1" indent="-274320" eaLnBrk="1" hangingPunct="1">
              <a:lnSpc>
                <a:spcPct val="100000"/>
              </a:lnSpc>
              <a:spcBef>
                <a:spcPts val="600"/>
              </a:spcBef>
              <a:buFont typeface="Wingdings" panose="05000000000000000000" pitchFamily="2" charset="2"/>
              <a:buChar char="v"/>
            </a:pPr>
            <a:r>
              <a:rPr lang="en-US" sz="2400" dirty="0" smtClean="0"/>
              <a:t>Grew into </a:t>
            </a:r>
            <a:r>
              <a:rPr lang="en-US" sz="2400" b="1" u="sng" dirty="0" err="1" smtClean="0"/>
              <a:t>GeoCities</a:t>
            </a:r>
            <a:endParaRPr lang="en-US" sz="2400" b="1" u="sng" dirty="0" smtClean="0"/>
          </a:p>
          <a:p>
            <a:pPr marL="548640" lvl="2" indent="-274320" eaLnBrk="1" hangingPunct="1">
              <a:lnSpc>
                <a:spcPct val="100000"/>
              </a:lnSpc>
              <a:spcBef>
                <a:spcPts val="600"/>
              </a:spcBef>
              <a:buFont typeface="Wingdings" panose="05000000000000000000" pitchFamily="2" charset="2"/>
              <a:buChar char="v"/>
            </a:pPr>
            <a:r>
              <a:rPr lang="en-US" sz="2400" dirty="0" smtClean="0"/>
              <a:t>Revenue source: advertising, pop-up pages</a:t>
            </a:r>
          </a:p>
          <a:p>
            <a:pPr marL="548640" lvl="2" indent="-274320" eaLnBrk="1" hangingPunct="1">
              <a:lnSpc>
                <a:spcPct val="100000"/>
              </a:lnSpc>
              <a:spcBef>
                <a:spcPts val="600"/>
              </a:spcBef>
              <a:buFont typeface="Wingdings" panose="05000000000000000000" pitchFamily="2" charset="2"/>
              <a:buChar char="v"/>
            </a:pPr>
            <a:r>
              <a:rPr lang="en-US" sz="2400" dirty="0" smtClean="0"/>
              <a:t>1999: purchased by Yahoo! ($5 billion)</a:t>
            </a:r>
          </a:p>
          <a:p>
            <a:pPr marL="731520" lvl="2" indent="-274320" eaLnBrk="1" hangingPunct="1">
              <a:lnSpc>
                <a:spcPct val="100000"/>
              </a:lnSpc>
              <a:spcBef>
                <a:spcPts val="600"/>
              </a:spcBef>
              <a:buFont typeface="Wingdings" panose="05000000000000000000" pitchFamily="2" charset="2"/>
              <a:buChar char="v"/>
            </a:pPr>
            <a:r>
              <a:rPr lang="en-US" sz="2400" dirty="0" smtClean="0"/>
              <a:t>Closed in 2009</a:t>
            </a:r>
          </a:p>
        </p:txBody>
      </p:sp>
      <p:sp>
        <p:nvSpPr>
          <p:cNvPr id="2" name="Date Placeholder 1"/>
          <p:cNvSpPr>
            <a:spLocks noGrp="1"/>
          </p:cNvSpPr>
          <p:nvPr>
            <p:ph type="dt" sz="half" idx="10"/>
          </p:nvPr>
        </p:nvSpPr>
        <p:spPr/>
        <p:txBody>
          <a:bodyPr/>
          <a:lstStyle/>
          <a:p>
            <a:fld id="{9EEA53E4-F2B9-4CF7-A0DB-CCBF77FA8A37}" type="datetime1">
              <a:rPr lang="en-US" smtClean="0"/>
              <a:t>5/21/2019</a:t>
            </a:fld>
            <a:endParaRPr lang="en-US" dirty="0"/>
          </a:p>
        </p:txBody>
      </p:sp>
      <p:sp>
        <p:nvSpPr>
          <p:cNvPr id="3" name="Slide Number Placeholder 2"/>
          <p:cNvSpPr>
            <a:spLocks noGrp="1"/>
          </p:cNvSpPr>
          <p:nvPr>
            <p:ph type="sldNum" sz="quarter" idx="12"/>
          </p:nvPr>
        </p:nvSpPr>
        <p:spPr/>
        <p:txBody>
          <a:bodyPr/>
          <a:lstStyle/>
          <a:p>
            <a:fld id="{C5630404-333F-45B3-9F71-0C011EF253AE}" type="slidenum">
              <a:rPr lang="en-US" smtClean="0"/>
              <a:pPr/>
              <a:t>6</a:t>
            </a:fld>
            <a:endParaRPr lang="en-US" dirty="0"/>
          </a:p>
        </p:txBody>
      </p:sp>
      <p:sp>
        <p:nvSpPr>
          <p:cNvPr id="4" name="Footer Placeholder 3"/>
          <p:cNvSpPr>
            <a:spLocks noGrp="1"/>
          </p:cNvSpPr>
          <p:nvPr>
            <p:ph type="ftr" sz="quarter" idx="11"/>
          </p:nvPr>
        </p:nvSpPr>
        <p:spPr/>
        <p:txBody>
          <a:bodyPr/>
          <a:lstStyle/>
          <a:p>
            <a:r>
              <a:rPr lang="en-US" smtClean="0"/>
              <a:t>Md. Mahbubul Alam, PhD</a:t>
            </a:r>
            <a:endParaRPr lang="en-US" dirty="0"/>
          </a:p>
        </p:txBody>
      </p:sp>
    </p:spTree>
    <p:extLst>
      <p:ext uri="{BB962C8B-B14F-4D97-AF65-F5344CB8AC3E}">
        <p14:creationId xmlns:p14="http://schemas.microsoft.com/office/powerpoint/2010/main" val="1258390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dirty="0" smtClean="0"/>
              <a:t>Early Web Communities (cont’d.)</a:t>
            </a:r>
          </a:p>
        </p:txBody>
      </p:sp>
      <p:sp>
        <p:nvSpPr>
          <p:cNvPr id="9220" name="Rectangle 3"/>
          <p:cNvSpPr>
            <a:spLocks noGrp="1" noChangeArrowheads="1"/>
          </p:cNvSpPr>
          <p:nvPr>
            <p:ph idx="1"/>
          </p:nvPr>
        </p:nvSpPr>
        <p:spPr/>
        <p:txBody>
          <a:bodyPr/>
          <a:lstStyle/>
          <a:p>
            <a:pPr eaLnBrk="1" hangingPunct="1"/>
            <a:r>
              <a:rPr lang="en-US" sz="2800" dirty="0" smtClean="0"/>
              <a:t>1995: </a:t>
            </a:r>
            <a:r>
              <a:rPr lang="en-US" sz="2800" b="1" dirty="0" smtClean="0"/>
              <a:t>Tripod</a:t>
            </a:r>
            <a:r>
              <a:rPr lang="en-US" sz="2800" dirty="0" smtClean="0"/>
              <a:t> virtual community</a:t>
            </a:r>
          </a:p>
          <a:p>
            <a:pPr lvl="1" eaLnBrk="1" hangingPunct="1">
              <a:buFont typeface="Wingdings" panose="05000000000000000000" pitchFamily="2" charset="2"/>
              <a:buChar char="v"/>
            </a:pPr>
            <a:r>
              <a:rPr lang="en-US" sz="2400" dirty="0" smtClean="0"/>
              <a:t>Offered free Web page space, chat rooms, news, weather updates, health information pages</a:t>
            </a:r>
          </a:p>
          <a:p>
            <a:pPr lvl="1" eaLnBrk="1" hangingPunct="1">
              <a:buFont typeface="Wingdings" panose="05000000000000000000" pitchFamily="2" charset="2"/>
              <a:buChar char="v"/>
            </a:pPr>
            <a:r>
              <a:rPr lang="en-US" sz="2400" dirty="0" smtClean="0"/>
              <a:t>Revenue source: </a:t>
            </a:r>
            <a:r>
              <a:rPr lang="en-US" sz="2400" u="sng" dirty="0" smtClean="0"/>
              <a:t>sold advertising</a:t>
            </a:r>
          </a:p>
          <a:p>
            <a:pPr lvl="1" eaLnBrk="1" hangingPunct="1">
              <a:buFont typeface="Wingdings" panose="05000000000000000000" pitchFamily="2" charset="2"/>
              <a:buChar char="v"/>
            </a:pPr>
            <a:endParaRPr lang="en-US" sz="2400" u="sng" dirty="0" smtClean="0"/>
          </a:p>
          <a:p>
            <a:pPr eaLnBrk="1" hangingPunct="1"/>
            <a:r>
              <a:rPr lang="en-US" sz="2800" dirty="0" smtClean="0"/>
              <a:t>1995: </a:t>
            </a:r>
            <a:r>
              <a:rPr lang="en-US" sz="2800" b="1" dirty="0" smtClean="0"/>
              <a:t>Theglobe.com</a:t>
            </a:r>
            <a:r>
              <a:rPr lang="en-US" sz="2800" dirty="0" smtClean="0"/>
              <a:t> Cornell University class project</a:t>
            </a:r>
          </a:p>
          <a:p>
            <a:pPr lvl="1" eaLnBrk="1" hangingPunct="1">
              <a:buFont typeface="Wingdings" panose="05000000000000000000" pitchFamily="2" charset="2"/>
              <a:buChar char="v"/>
            </a:pPr>
            <a:r>
              <a:rPr lang="en-US" sz="2400" dirty="0" smtClean="0"/>
              <a:t>Included bulletin boards, chat rooms, discussion areas, personal ads</a:t>
            </a:r>
          </a:p>
          <a:p>
            <a:pPr lvl="2" eaLnBrk="1" hangingPunct="1">
              <a:buFont typeface="Wingdings" panose="05000000000000000000" pitchFamily="2" charset="2"/>
              <a:buChar char="v"/>
            </a:pPr>
            <a:r>
              <a:rPr lang="en-US" sz="2400" dirty="0" smtClean="0"/>
              <a:t>Added more features</a:t>
            </a:r>
          </a:p>
          <a:p>
            <a:pPr lvl="1" eaLnBrk="1" hangingPunct="1"/>
            <a:r>
              <a:rPr lang="en-US" sz="2400" dirty="0" smtClean="0"/>
              <a:t>Revenue source: sold advertising</a:t>
            </a:r>
          </a:p>
          <a:p>
            <a:pPr lvl="1" eaLnBrk="1" hangingPunct="1"/>
            <a:endParaRPr lang="en-US" sz="2400" dirty="0" smtClean="0"/>
          </a:p>
          <a:p>
            <a:pPr eaLnBrk="1" hangingPunct="1"/>
            <a:r>
              <a:rPr lang="en-US" sz="2800" dirty="0" smtClean="0"/>
              <a:t>Most early Web community businesses closed</a:t>
            </a:r>
          </a:p>
        </p:txBody>
      </p:sp>
      <p:sp>
        <p:nvSpPr>
          <p:cNvPr id="2" name="Date Placeholder 1"/>
          <p:cNvSpPr>
            <a:spLocks noGrp="1"/>
          </p:cNvSpPr>
          <p:nvPr>
            <p:ph type="dt" sz="half" idx="10"/>
          </p:nvPr>
        </p:nvSpPr>
        <p:spPr/>
        <p:txBody>
          <a:bodyPr/>
          <a:lstStyle/>
          <a:p>
            <a:fld id="{6478D0EB-92AA-4DD7-B218-468B24E4AEE1}" type="datetime1">
              <a:rPr lang="en-US" smtClean="0"/>
              <a:t>5/21/2019</a:t>
            </a:fld>
            <a:endParaRPr lang="en-US" dirty="0"/>
          </a:p>
        </p:txBody>
      </p:sp>
      <p:sp>
        <p:nvSpPr>
          <p:cNvPr id="3" name="Slide Number Placeholder 2"/>
          <p:cNvSpPr>
            <a:spLocks noGrp="1"/>
          </p:cNvSpPr>
          <p:nvPr>
            <p:ph type="sldNum" sz="quarter" idx="12"/>
          </p:nvPr>
        </p:nvSpPr>
        <p:spPr/>
        <p:txBody>
          <a:bodyPr/>
          <a:lstStyle/>
          <a:p>
            <a:fld id="{C5630404-333F-45B3-9F71-0C011EF253AE}" type="slidenum">
              <a:rPr lang="en-US" smtClean="0"/>
              <a:pPr/>
              <a:t>7</a:t>
            </a:fld>
            <a:endParaRPr lang="en-US" dirty="0"/>
          </a:p>
        </p:txBody>
      </p:sp>
      <p:sp>
        <p:nvSpPr>
          <p:cNvPr id="4" name="Footer Placeholder 3"/>
          <p:cNvSpPr>
            <a:spLocks noGrp="1"/>
          </p:cNvSpPr>
          <p:nvPr>
            <p:ph type="ftr" sz="quarter" idx="11"/>
          </p:nvPr>
        </p:nvSpPr>
        <p:spPr/>
        <p:txBody>
          <a:bodyPr/>
          <a:lstStyle/>
          <a:p>
            <a:r>
              <a:rPr lang="en-US" smtClean="0"/>
              <a:t>Md. Mahbubul Alam, PhD</a:t>
            </a:r>
            <a:endParaRPr lang="en-US" dirty="0"/>
          </a:p>
        </p:txBody>
      </p:sp>
    </p:spTree>
    <p:extLst>
      <p:ext uri="{BB962C8B-B14F-4D97-AF65-F5344CB8AC3E}">
        <p14:creationId xmlns:p14="http://schemas.microsoft.com/office/powerpoint/2010/main" val="975575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838202" y="365126"/>
            <a:ext cx="10946430" cy="864234"/>
          </a:xfrm>
        </p:spPr>
        <p:txBody>
          <a:bodyPr>
            <a:normAutofit/>
          </a:bodyPr>
          <a:lstStyle/>
          <a:p>
            <a:pPr eaLnBrk="1" hangingPunct="1"/>
            <a:r>
              <a:rPr lang="en-US" dirty="0" smtClean="0"/>
              <a:t>Social Networking</a:t>
            </a:r>
          </a:p>
        </p:txBody>
      </p:sp>
      <p:sp>
        <p:nvSpPr>
          <p:cNvPr id="10244" name="Rectangle 3"/>
          <p:cNvSpPr>
            <a:spLocks noGrp="1" noChangeArrowheads="1"/>
          </p:cNvSpPr>
          <p:nvPr>
            <p:ph idx="1"/>
          </p:nvPr>
        </p:nvSpPr>
        <p:spPr>
          <a:xfrm>
            <a:off x="838200" y="1955800"/>
            <a:ext cx="10515600" cy="4353519"/>
          </a:xfrm>
        </p:spPr>
        <p:txBody>
          <a:bodyPr/>
          <a:lstStyle/>
          <a:p>
            <a:r>
              <a:rPr lang="en-US" b="1" i="1" dirty="0" smtClean="0"/>
              <a:t>Allow individuals to create and publish a profile, create a list of other users with whom they share a connection (or connections), control that list, and monitor similar lists made by other users.</a:t>
            </a:r>
          </a:p>
          <a:p>
            <a:r>
              <a:rPr lang="en-US" dirty="0" smtClean="0"/>
              <a:t>Example:</a:t>
            </a:r>
            <a:endParaRPr lang="en-US" dirty="0"/>
          </a:p>
          <a:p>
            <a:pPr lvl="1"/>
            <a:r>
              <a:rPr lang="en-US" sz="2400" dirty="0"/>
              <a:t>Six Degrees (</a:t>
            </a:r>
            <a:r>
              <a:rPr lang="en-US" sz="2400" dirty="0" smtClean="0"/>
              <a:t>1997), Friendster </a:t>
            </a:r>
            <a:r>
              <a:rPr lang="en-US" sz="2400" dirty="0"/>
              <a:t>(</a:t>
            </a:r>
            <a:r>
              <a:rPr lang="en-US" sz="2400" dirty="0" smtClean="0"/>
              <a:t>2002), LinkedIn, Tribe.net, YouTube, </a:t>
            </a:r>
            <a:r>
              <a:rPr lang="en-US" sz="2400" dirty="0" err="1" smtClean="0"/>
              <a:t>MySpace</a:t>
            </a:r>
            <a:r>
              <a:rPr lang="en-US" sz="2400" dirty="0" smtClean="0"/>
              <a:t>, Twitter, Facebook</a:t>
            </a:r>
          </a:p>
          <a:p>
            <a:pPr lvl="1"/>
            <a:r>
              <a:rPr lang="en-US" sz="2400" b="1" dirty="0" smtClean="0"/>
              <a:t>Blog</a:t>
            </a:r>
            <a:r>
              <a:rPr lang="en-US" sz="2400" dirty="0" smtClean="0"/>
              <a:t>: </a:t>
            </a:r>
            <a:r>
              <a:rPr lang="en-US" sz="2400" dirty="0"/>
              <a:t>Web sites containing individual commentary on current events or specific </a:t>
            </a:r>
            <a:r>
              <a:rPr lang="en-US" sz="2400" dirty="0" smtClean="0"/>
              <a:t>issues, e.g., Bluefly.com, Ice.com</a:t>
            </a:r>
          </a:p>
          <a:p>
            <a:r>
              <a:rPr lang="en-US" b="1" dirty="0"/>
              <a:t>Basic idea behind social networking</a:t>
            </a:r>
          </a:p>
          <a:p>
            <a:pPr lvl="1"/>
            <a:r>
              <a:rPr lang="en-US" sz="2400" b="1" i="1" dirty="0"/>
              <a:t>People invited to join by existing members</a:t>
            </a:r>
          </a:p>
          <a:p>
            <a:pPr lvl="1"/>
            <a:r>
              <a:rPr lang="en-US" sz="2400" dirty="0"/>
              <a:t>Site </a:t>
            </a:r>
            <a:r>
              <a:rPr lang="en-US" sz="2400" b="1" i="1" dirty="0"/>
              <a:t>provides directory</a:t>
            </a:r>
          </a:p>
          <a:p>
            <a:pPr lvl="2"/>
            <a:r>
              <a:rPr lang="en-US" sz="2400" dirty="0"/>
              <a:t>New members work through friends established in the community</a:t>
            </a:r>
          </a:p>
          <a:p>
            <a:pPr lvl="1"/>
            <a:endParaRPr lang="en-US" sz="2400" dirty="0"/>
          </a:p>
        </p:txBody>
      </p:sp>
      <p:sp>
        <p:nvSpPr>
          <p:cNvPr id="2" name="Date Placeholder 1"/>
          <p:cNvSpPr>
            <a:spLocks noGrp="1"/>
          </p:cNvSpPr>
          <p:nvPr>
            <p:ph type="dt" sz="half" idx="10"/>
          </p:nvPr>
        </p:nvSpPr>
        <p:spPr/>
        <p:txBody>
          <a:bodyPr/>
          <a:lstStyle/>
          <a:p>
            <a:fld id="{19221941-9D5F-4EE2-A0F4-89C943EC1B71}" type="datetime1">
              <a:rPr lang="en-US" smtClean="0"/>
              <a:t>5/21/2019</a:t>
            </a:fld>
            <a:endParaRPr lang="en-US" dirty="0"/>
          </a:p>
        </p:txBody>
      </p:sp>
      <p:sp>
        <p:nvSpPr>
          <p:cNvPr id="3" name="Slide Number Placeholder 2"/>
          <p:cNvSpPr>
            <a:spLocks noGrp="1"/>
          </p:cNvSpPr>
          <p:nvPr>
            <p:ph type="sldNum" sz="quarter" idx="12"/>
          </p:nvPr>
        </p:nvSpPr>
        <p:spPr/>
        <p:txBody>
          <a:bodyPr/>
          <a:lstStyle/>
          <a:p>
            <a:fld id="{C5630404-333F-45B3-9F71-0C011EF253AE}" type="slidenum">
              <a:rPr lang="en-US" smtClean="0"/>
              <a:pPr/>
              <a:t>8</a:t>
            </a:fld>
            <a:endParaRPr lang="en-US" dirty="0"/>
          </a:p>
        </p:txBody>
      </p:sp>
      <p:sp>
        <p:nvSpPr>
          <p:cNvPr id="4" name="Footer Placeholder 3"/>
          <p:cNvSpPr>
            <a:spLocks noGrp="1"/>
          </p:cNvSpPr>
          <p:nvPr>
            <p:ph type="ftr" sz="quarter" idx="11"/>
          </p:nvPr>
        </p:nvSpPr>
        <p:spPr/>
        <p:txBody>
          <a:bodyPr/>
          <a:lstStyle/>
          <a:p>
            <a:r>
              <a:rPr lang="en-US" smtClean="0"/>
              <a:t>Md. Mahbubul Alam, PhD</a:t>
            </a:r>
            <a:endParaRPr lang="en-US" dirty="0"/>
          </a:p>
        </p:txBody>
      </p:sp>
    </p:spTree>
    <p:extLst>
      <p:ext uri="{BB962C8B-B14F-4D97-AF65-F5344CB8AC3E}">
        <p14:creationId xmlns:p14="http://schemas.microsoft.com/office/powerpoint/2010/main" val="28691887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4007768" y="4765794"/>
            <a:ext cx="45329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2800" b="1" dirty="0" smtClean="0">
                <a:latin typeface="Candara" panose="020E0502030303020204" pitchFamily="34" charset="0"/>
              </a:rPr>
              <a:t>Social </a:t>
            </a:r>
            <a:r>
              <a:rPr lang="en-US" sz="2800" b="1" dirty="0">
                <a:latin typeface="Candara" panose="020E0502030303020204" pitchFamily="34" charset="0"/>
              </a:rPr>
              <a:t>networking Web sites</a:t>
            </a:r>
          </a:p>
        </p:txBody>
      </p:sp>
      <p:pic>
        <p:nvPicPr>
          <p:cNvPr id="1331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7488" y="1700808"/>
            <a:ext cx="9985350" cy="2424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fld id="{C1AAC627-D0D4-4230-B4AF-FE39C2901041}" type="datetime1">
              <a:rPr lang="en-US" smtClean="0">
                <a:latin typeface="Candara" panose="020E0502030303020204" pitchFamily="34" charset="0"/>
              </a:rPr>
              <a:t>5/21/2019</a:t>
            </a:fld>
            <a:endParaRPr lang="en-US" dirty="0">
              <a:latin typeface="Candara" panose="020E0502030303020204" pitchFamily="34" charset="0"/>
            </a:endParaRPr>
          </a:p>
        </p:txBody>
      </p:sp>
      <p:sp>
        <p:nvSpPr>
          <p:cNvPr id="3" name="Slide Number Placeholder 2"/>
          <p:cNvSpPr>
            <a:spLocks noGrp="1"/>
          </p:cNvSpPr>
          <p:nvPr>
            <p:ph type="sldNum" sz="quarter" idx="12"/>
          </p:nvPr>
        </p:nvSpPr>
        <p:spPr/>
        <p:txBody>
          <a:bodyPr/>
          <a:lstStyle/>
          <a:p>
            <a:fld id="{C5630404-333F-45B3-9F71-0C011EF253AE}" type="slidenum">
              <a:rPr lang="en-US" smtClean="0">
                <a:latin typeface="Candara" panose="020E0502030303020204" pitchFamily="34" charset="0"/>
              </a:rPr>
              <a:t>9</a:t>
            </a:fld>
            <a:endParaRPr lang="en-US" dirty="0">
              <a:latin typeface="Candara" panose="020E0502030303020204" pitchFamily="34" charset="0"/>
            </a:endParaRPr>
          </a:p>
        </p:txBody>
      </p:sp>
      <p:sp>
        <p:nvSpPr>
          <p:cNvPr id="4" name="Footer Placeholder 3"/>
          <p:cNvSpPr>
            <a:spLocks noGrp="1"/>
          </p:cNvSpPr>
          <p:nvPr>
            <p:ph type="ftr" sz="quarter" idx="11"/>
          </p:nvPr>
        </p:nvSpPr>
        <p:spPr/>
        <p:txBody>
          <a:bodyPr/>
          <a:lstStyle/>
          <a:p>
            <a:r>
              <a:rPr lang="en-US" dirty="0" smtClean="0">
                <a:latin typeface="Candara" panose="020E0502030303020204" pitchFamily="34" charset="0"/>
              </a:rPr>
              <a:t>Md. </a:t>
            </a:r>
            <a:r>
              <a:rPr lang="en-US" dirty="0" err="1" smtClean="0">
                <a:latin typeface="Candara" panose="020E0502030303020204" pitchFamily="34" charset="0"/>
              </a:rPr>
              <a:t>Mahbubul</a:t>
            </a:r>
            <a:r>
              <a:rPr lang="en-US" dirty="0" smtClean="0">
                <a:latin typeface="Candara" panose="020E0502030303020204" pitchFamily="34" charset="0"/>
              </a:rPr>
              <a:t> </a:t>
            </a:r>
            <a:r>
              <a:rPr lang="en-US" dirty="0" err="1" smtClean="0">
                <a:latin typeface="Candara" panose="020E0502030303020204" pitchFamily="34" charset="0"/>
              </a:rPr>
              <a:t>Alam</a:t>
            </a:r>
            <a:r>
              <a:rPr lang="en-US" dirty="0" smtClean="0">
                <a:latin typeface="Candara" panose="020E0502030303020204" pitchFamily="34" charset="0"/>
              </a:rPr>
              <a:t>, PhD</a:t>
            </a:r>
            <a:endParaRPr lang="en-US" dirty="0">
              <a:latin typeface="Candara" panose="020E0502030303020204" pitchFamily="34" charset="0"/>
            </a:endParaRPr>
          </a:p>
        </p:txBody>
      </p:sp>
    </p:spTree>
    <p:extLst>
      <p:ext uri="{BB962C8B-B14F-4D97-AF65-F5344CB8AC3E}">
        <p14:creationId xmlns:p14="http://schemas.microsoft.com/office/powerpoint/2010/main" val="217711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Theme_Gree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Theme_Green" id="{005AFBE7-24EA-459F-A49A-79582A98CC7E}" vid="{D41A6063-9408-4917-A1C3-497F6E8F27A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Theme_Green</Template>
  <TotalTime>8535</TotalTime>
  <Words>1572</Words>
  <Application>Microsoft Office PowerPoint</Application>
  <PresentationFormat>Widescreen</PresentationFormat>
  <Paragraphs>257</Paragraphs>
  <Slides>22</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Candara</vt:lpstr>
      <vt:lpstr>Times</vt:lpstr>
      <vt:lpstr>Wingdings</vt:lpstr>
      <vt:lpstr>Presentation Theme_Green</vt:lpstr>
      <vt:lpstr>MIS 207: E-Business Lecture 6:  Virtual Communities (Book chapter 7)</vt:lpstr>
      <vt:lpstr>Intended Learning Outcomes</vt:lpstr>
      <vt:lpstr>From Virtual Communities to Social Networks</vt:lpstr>
      <vt:lpstr>Virtual Communities</vt:lpstr>
      <vt:lpstr>Virtual Communities (cont’d.)</vt:lpstr>
      <vt:lpstr>Early Web Communities</vt:lpstr>
      <vt:lpstr>Early Web Communities (cont’d.)</vt:lpstr>
      <vt:lpstr>Social Networking</vt:lpstr>
      <vt:lpstr>PowerPoint Presentation</vt:lpstr>
      <vt:lpstr>Social Networking (cont’d.)</vt:lpstr>
      <vt:lpstr>Social Networking (cont’d.)</vt:lpstr>
      <vt:lpstr>Revenue Models for Social Networking Sites</vt:lpstr>
      <vt:lpstr>Revenue Models for Social Networking Sites (cont’d.)</vt:lpstr>
      <vt:lpstr>Revenue Models for Social Networking Sites (cont’d.)</vt:lpstr>
      <vt:lpstr>Revenue Models for Social Networking Sites (cont’d.)</vt:lpstr>
      <vt:lpstr>Revenue Models for Social Networking Sites (cont’d.)</vt:lpstr>
      <vt:lpstr>Mobile Commerce</vt:lpstr>
      <vt:lpstr>The Future of Mobile Commerce</vt:lpstr>
      <vt:lpstr>Auction</vt:lpstr>
      <vt:lpstr>Auction: Roles </vt:lpstr>
      <vt:lpstr>Types of Auction</vt:lpstr>
      <vt:lpstr>Question Please ?</vt:lpstr>
    </vt:vector>
  </TitlesOfParts>
  <Company>FP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mmalam</dc:creator>
  <cp:lastModifiedBy>USER</cp:lastModifiedBy>
  <cp:revision>403</cp:revision>
  <cp:lastPrinted>2002-12-31T10:27:27Z</cp:lastPrinted>
  <dcterms:created xsi:type="dcterms:W3CDTF">2002-01-09T07:28:14Z</dcterms:created>
  <dcterms:modified xsi:type="dcterms:W3CDTF">2019-05-21T08:35:08Z</dcterms:modified>
</cp:coreProperties>
</file>