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339" r:id="rId2"/>
    <p:sldId id="340" r:id="rId3"/>
    <p:sldId id="426" r:id="rId4"/>
    <p:sldId id="344" r:id="rId5"/>
    <p:sldId id="345" r:id="rId6"/>
    <p:sldId id="347" r:id="rId7"/>
    <p:sldId id="348" r:id="rId8"/>
    <p:sldId id="422" r:id="rId9"/>
    <p:sldId id="356" r:id="rId10"/>
    <p:sldId id="423" r:id="rId11"/>
    <p:sldId id="358" r:id="rId12"/>
    <p:sldId id="360" r:id="rId13"/>
    <p:sldId id="361" r:id="rId14"/>
    <p:sldId id="424" r:id="rId15"/>
    <p:sldId id="425" r:id="rId16"/>
    <p:sldId id="386" r:id="rId17"/>
    <p:sldId id="387" r:id="rId18"/>
    <p:sldId id="389" r:id="rId19"/>
    <p:sldId id="427" r:id="rId20"/>
    <p:sldId id="390" r:id="rId21"/>
    <p:sldId id="428" r:id="rId22"/>
    <p:sldId id="430" r:id="rId23"/>
    <p:sldId id="397" r:id="rId24"/>
    <p:sldId id="398" r:id="rId25"/>
    <p:sldId id="431" r:id="rId26"/>
    <p:sldId id="432" r:id="rId27"/>
    <p:sldId id="433" r:id="rId28"/>
    <p:sldId id="402" r:id="rId29"/>
    <p:sldId id="405" r:id="rId30"/>
    <p:sldId id="434" r:id="rId31"/>
    <p:sldId id="407" r:id="rId32"/>
    <p:sldId id="409" r:id="rId33"/>
    <p:sldId id="411" r:id="rId34"/>
    <p:sldId id="414" r:id="rId35"/>
    <p:sldId id="416" r:id="rId36"/>
    <p:sldId id="417" r:id="rId37"/>
    <p:sldId id="435" r:id="rId38"/>
    <p:sldId id="419" r:id="rId39"/>
    <p:sldId id="420" r:id="rId40"/>
    <p:sldId id="421" r:id="rId41"/>
    <p:sldId id="341" r:id="rId42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orient="horz" pos="408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480" userDrawn="1">
          <p15:clr>
            <a:srgbClr val="A4A3A4"/>
          </p15:clr>
        </p15:guide>
        <p15:guide id="6" orient="horz" pos="960" userDrawn="1">
          <p15:clr>
            <a:srgbClr val="A4A3A4"/>
          </p15:clr>
        </p15:guide>
        <p15:guide id="7" orient="horz" pos="1706" userDrawn="1">
          <p15:clr>
            <a:srgbClr val="A4A3A4"/>
          </p15:clr>
        </p15:guide>
        <p15:guide id="8" pos="320" userDrawn="1">
          <p15:clr>
            <a:srgbClr val="A4A3A4"/>
          </p15:clr>
        </p15:guide>
        <p15:guide id="9" pos="7360" userDrawn="1">
          <p15:clr>
            <a:srgbClr val="A4A3A4"/>
          </p15:clr>
        </p15:guide>
        <p15:guide id="10" pos="3848" userDrawn="1">
          <p15:clr>
            <a:srgbClr val="A4A3A4"/>
          </p15:clr>
        </p15:guide>
        <p15:guide id="11" pos="512" userDrawn="1">
          <p15:clr>
            <a:srgbClr val="A4A3A4"/>
          </p15:clr>
        </p15:guide>
        <p15:guide id="12" pos="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000"/>
    <a:srgbClr val="FFFFFF"/>
    <a:srgbClr val="D9EB6B"/>
    <a:srgbClr val="FF6666"/>
    <a:srgbClr val="667AFF"/>
    <a:srgbClr val="E37900"/>
    <a:srgbClr val="0000FF"/>
    <a:srgbClr val="FAF0D2"/>
    <a:srgbClr val="FFF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 varScale="1">
        <p:scale>
          <a:sx n="70" d="100"/>
          <a:sy n="70" d="100"/>
        </p:scale>
        <p:origin x="714" y="66"/>
      </p:cViewPr>
      <p:guideLst>
        <p:guide orient="horz" pos="240"/>
        <p:guide orient="horz" pos="4080"/>
        <p:guide orient="horz" pos="3888"/>
        <p:guide orient="horz" pos="2160"/>
        <p:guide orient="horz" pos="480"/>
        <p:guide orient="horz" pos="960"/>
        <p:guide orient="horz" pos="1706"/>
        <p:guide pos="320"/>
        <p:guide pos="7360"/>
        <p:guide pos="3848"/>
        <p:guide pos="512"/>
        <p:guide pos="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3854E3-DC5E-49E0-A25C-4CA756A04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24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64ACAA-A505-4E81-A592-C6B04D23E2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2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10D6D-9CC7-40D1-8314-B74406F77B1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2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4ACAA-A505-4E81-A592-C6B04D23E2B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0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r>
              <a:rPr lang="en-US" baseline="0" dirty="0" smtClean="0"/>
              <a:t> fee-&gt; based on no or size of transactions.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4ACAA-A505-4E81-A592-C6B04D23E2B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7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Q. Economic of digital products are quite different from the economics of physical products. </a:t>
            </a:r>
            <a:r>
              <a:rPr lang="en-US" smtClean="0"/>
              <a:t>Why?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4ACAA-A505-4E81-A592-C6B04D23E2B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00226"/>
            <a:ext cx="9144000" cy="1208088"/>
          </a:xfrm>
          <a:solidFill>
            <a:srgbClr val="009900">
              <a:alpha val="74902"/>
            </a:srgb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defRPr sz="3038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4302" y="3565526"/>
            <a:ext cx="6769100" cy="1044574"/>
          </a:xfrm>
        </p:spPr>
        <p:txBody>
          <a:bodyPr/>
          <a:lstStyle>
            <a:lvl1pPr marL="0" indent="0" algn="ctr">
              <a:buNone/>
              <a:defRPr sz="1400">
                <a:latin typeface="Candara" panose="020E0502030303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13462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D02D88E7-8FED-4FDD-B448-2B3A24D446D4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4300" y="6356352"/>
            <a:ext cx="72644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47301" y="6356352"/>
            <a:ext cx="12065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C5630404-333F-45B3-9F71-0C011EF25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A8846-0EE8-4249-A67F-3471CAC6068F}" type="datetime1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E80A3D-5E8C-4BB6-A454-A3BFEB84FDE0}" type="datetime1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3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2984EB-AD06-4521-83BA-20B04A4E6B4D}" type="datetime1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2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04800" y="1600200"/>
            <a:ext cx="11684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BDE4-2BB0-487A-88B6-8B444CD41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7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409702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390060" cy="864234"/>
          </a:xfrm>
        </p:spPr>
        <p:txBody>
          <a:bodyPr>
            <a:normAutofit/>
          </a:bodyPr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1"/>
            <a:ext cx="10515600" cy="4221162"/>
          </a:xfrm>
        </p:spPr>
        <p:txBody>
          <a:bodyPr/>
          <a:lstStyle>
            <a:lvl1pPr>
              <a:defRPr sz="2400">
                <a:latin typeface="Candara" panose="020E0502030303020204" pitchFamily="34" charset="0"/>
              </a:defRPr>
            </a:lvl1pPr>
            <a:lvl2pPr>
              <a:defRPr sz="2000">
                <a:latin typeface="Candara" panose="020E0502030303020204" pitchFamily="34" charset="0"/>
              </a:defRPr>
            </a:lvl2pPr>
            <a:lvl3pPr>
              <a:defRPr sz="1800">
                <a:latin typeface="Candara" panose="020E0502030303020204" pitchFamily="34" charset="0"/>
              </a:defRPr>
            </a:lvl3pPr>
            <a:lvl4pPr>
              <a:defRPr sz="1800">
                <a:latin typeface="Candara" panose="020E0502030303020204" pitchFamily="34" charset="0"/>
              </a:defRPr>
            </a:lvl4pPr>
            <a:lvl5pPr>
              <a:defRPr sz="1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Candara" panose="020E0502030303020204" pitchFamily="34" charset="0"/>
              </a:defRPr>
            </a:lvl1pPr>
          </a:lstStyle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2101" y="6356352"/>
            <a:ext cx="901700" cy="365125"/>
          </a:xfrm>
        </p:spPr>
        <p:txBody>
          <a:bodyPr/>
          <a:lstStyle>
            <a:lvl1pPr>
              <a:defRPr sz="1100">
                <a:latin typeface="Candara" panose="020E0502030303020204" pitchFamily="34" charset="0"/>
              </a:defRPr>
            </a:lvl1pPr>
          </a:lstStyle>
          <a:p>
            <a:fld id="{C5630404-333F-45B3-9F71-0C011EF25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9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333502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651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326560" cy="809625"/>
          </a:xfrm>
        </p:spPr>
        <p:txBody>
          <a:bodyPr>
            <a:normAutofit/>
          </a:bodyPr>
          <a:lstStyle>
            <a:lvl1pPr>
              <a:defRPr sz="202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2500" y="1838960"/>
            <a:ext cx="4927600" cy="4307840"/>
          </a:xfrm>
        </p:spPr>
        <p:txBody>
          <a:bodyPr/>
          <a:lstStyle>
            <a:lvl1pPr>
              <a:defRPr sz="2400">
                <a:latin typeface="Candara" panose="020E0502030303020204" pitchFamily="34" charset="0"/>
              </a:defRPr>
            </a:lvl1pPr>
            <a:lvl2pPr>
              <a:defRPr sz="2000">
                <a:latin typeface="Candara" panose="020E0502030303020204" pitchFamily="34" charset="0"/>
              </a:defRPr>
            </a:lvl2pPr>
            <a:lvl3pPr>
              <a:defRPr sz="1800">
                <a:latin typeface="Candara" panose="020E0502030303020204" pitchFamily="34" charset="0"/>
              </a:defRPr>
            </a:lvl3pPr>
            <a:lvl4pPr>
              <a:defRPr sz="1800">
                <a:latin typeface="Candara" panose="020E0502030303020204" pitchFamily="34" charset="0"/>
              </a:defRPr>
            </a:lvl4pPr>
            <a:lvl5pPr>
              <a:defRPr sz="1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527800" y="1838960"/>
            <a:ext cx="4826000" cy="4282440"/>
          </a:xfrm>
        </p:spPr>
        <p:txBody>
          <a:bodyPr/>
          <a:lstStyle>
            <a:lvl1pPr>
              <a:defRPr sz="2400">
                <a:latin typeface="Candara" panose="020E0502030303020204" pitchFamily="34" charset="0"/>
              </a:defRPr>
            </a:lvl1pPr>
            <a:lvl2pPr>
              <a:defRPr sz="2000">
                <a:latin typeface="Candara" panose="020E0502030303020204" pitchFamily="34" charset="0"/>
              </a:defRPr>
            </a:lvl2pPr>
            <a:lvl3pPr>
              <a:defRPr sz="1800">
                <a:latin typeface="Candara" panose="020E0502030303020204" pitchFamily="34" charset="0"/>
              </a:defRPr>
            </a:lvl3pPr>
            <a:lvl4pPr>
              <a:defRPr sz="1800">
                <a:latin typeface="Candara" panose="020E0502030303020204" pitchFamily="34" charset="0"/>
              </a:defRPr>
            </a:lvl4pPr>
            <a:lvl5pPr>
              <a:defRPr sz="1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773CF5D-9A5B-486D-914A-C4E730BC529E}" type="datetime1">
              <a:rPr lang="en-US" smtClean="0"/>
              <a:t>5/21/2019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6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BBB92B-DD05-48F3-B6FF-C1573DDC7F38}" type="datetime1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>
                <a:latin typeface="Candara" panose="020E0502030303020204" pitchFamily="34" charset="0"/>
              </a:defRPr>
            </a:lvl1pPr>
            <a:lvl2pPr>
              <a:defRPr sz="2000">
                <a:latin typeface="Candara" panose="020E0502030303020204" pitchFamily="34" charset="0"/>
              </a:defRPr>
            </a:lvl2pPr>
            <a:lvl3pPr>
              <a:defRPr sz="1800">
                <a:latin typeface="Candara" panose="020E0502030303020204" pitchFamily="34" charset="0"/>
              </a:defRPr>
            </a:lvl3pPr>
            <a:lvl4pPr>
              <a:defRPr sz="1800">
                <a:latin typeface="Candara" panose="020E0502030303020204" pitchFamily="34" charset="0"/>
              </a:defRPr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>
                <a:latin typeface="Candara" panose="020E0502030303020204" pitchFamily="34" charset="0"/>
              </a:defRPr>
            </a:lvl1pPr>
            <a:lvl2pPr>
              <a:defRPr sz="2000">
                <a:latin typeface="Candara" panose="020E0502030303020204" pitchFamily="34" charset="0"/>
              </a:defRPr>
            </a:lvl2pPr>
            <a:lvl3pPr>
              <a:defRPr sz="1800">
                <a:latin typeface="Candara" panose="020E0502030303020204" pitchFamily="34" charset="0"/>
              </a:defRPr>
            </a:lvl3pPr>
            <a:lvl4pPr>
              <a:defRPr sz="1800">
                <a:latin typeface="Candara" panose="020E0502030303020204" pitchFamily="34" charset="0"/>
              </a:defRPr>
            </a:lvl4pPr>
            <a:lvl5pPr>
              <a:defRPr sz="1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7BDDB-B72C-4B93-B359-FD2071449639}" type="datetime1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6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DE086-08AD-46D8-8FAC-70266DDE2D04}" type="datetime1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D35FF-E0D2-4E7A-9E86-48B2066BE283}" type="datetime1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1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AC6F8-E62D-4946-B2EF-89DCDC211F86}" type="datetime1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5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E7C00C-2CEF-4600-B5B3-A7F578A8523D}" type="datetime1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404-333F-45B3-9F71-0C011EF2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E32F-26DC-4B6A-8067-C99FEB1778BB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0404-333F-45B3-9F71-0C011EF25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50989" y="1772816"/>
            <a:ext cx="7604323" cy="179072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1800" b="1" i="1" dirty="0">
                <a:solidFill>
                  <a:schemeClr val="bg1"/>
                </a:solidFill>
              </a:rPr>
              <a:t>MIS </a:t>
            </a:r>
            <a:r>
              <a:rPr lang="en-GB" sz="1800" b="1" i="1" dirty="0" smtClean="0">
                <a:solidFill>
                  <a:schemeClr val="bg1"/>
                </a:solidFill>
              </a:rPr>
              <a:t>207: </a:t>
            </a:r>
            <a:r>
              <a:rPr lang="en-GB" sz="1800" b="1" i="1" dirty="0">
                <a:solidFill>
                  <a:schemeClr val="bg1"/>
                </a:solidFill>
              </a:rPr>
              <a:t>E-Business</a:t>
            </a:r>
            <a:br>
              <a:rPr lang="en-GB" sz="1800" b="1" i="1" dirty="0">
                <a:solidFill>
                  <a:schemeClr val="bg1"/>
                </a:solidFill>
              </a:rPr>
            </a:br>
            <a:r>
              <a:rPr lang="en-GB" sz="3600" b="1" i="1" dirty="0">
                <a:solidFill>
                  <a:schemeClr val="bg1"/>
                </a:solidFill>
              </a:rPr>
              <a:t>Lecture 3: </a:t>
            </a:r>
            <a:br>
              <a:rPr lang="en-GB" sz="3600" b="1" i="1" dirty="0">
                <a:solidFill>
                  <a:schemeClr val="bg1"/>
                </a:solidFill>
              </a:rPr>
            </a:br>
            <a:r>
              <a:rPr lang="en-GB" sz="3600" b="1" i="1" dirty="0" smtClean="0">
                <a:solidFill>
                  <a:schemeClr val="bg1"/>
                </a:solidFill>
              </a:rPr>
              <a:t>E-Business Revenue Models </a:t>
            </a:r>
            <a:r>
              <a:rPr lang="en-GB" sz="1600" b="1" i="1" dirty="0" smtClean="0">
                <a:solidFill>
                  <a:schemeClr val="bg1"/>
                </a:solidFill>
              </a:rPr>
              <a:t>(Book chapter 4)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14739" y="4401108"/>
            <a:ext cx="5076825" cy="75584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b="1" i="1" dirty="0" err="1"/>
              <a:t>Md</a:t>
            </a:r>
            <a:r>
              <a:rPr lang="en-US" sz="2000" b="1" i="1" dirty="0"/>
              <a:t> </a:t>
            </a:r>
            <a:r>
              <a:rPr lang="en-US" sz="2000" b="1" i="1" dirty="0" err="1"/>
              <a:t>Mahbubul</a:t>
            </a:r>
            <a:r>
              <a:rPr lang="en-US" sz="2000" b="1" i="1" dirty="0"/>
              <a:t> </a:t>
            </a:r>
            <a:r>
              <a:rPr lang="en-US" sz="2000" b="1" i="1" dirty="0" err="1"/>
              <a:t>Alam</a:t>
            </a:r>
            <a:r>
              <a:rPr lang="en-US" sz="2000" b="1" i="1" dirty="0"/>
              <a:t>, PhD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Professor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9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Digital Content Subscription Revenue </a:t>
            </a:r>
            <a:r>
              <a:rPr lang="en-US" dirty="0" smtClean="0"/>
              <a:t>Models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0"/>
            <a:ext cx="10730408" cy="4400551"/>
          </a:xfrm>
        </p:spPr>
        <p:txBody>
          <a:bodyPr/>
          <a:lstStyle/>
          <a:p>
            <a:pPr marL="347472" lvl="1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Electronic books, </a:t>
            </a:r>
            <a:r>
              <a:rPr lang="en-US" dirty="0"/>
              <a:t>e.g., </a:t>
            </a:r>
            <a:r>
              <a:rPr lang="en-US" dirty="0" err="1"/>
              <a:t>Amazon.com’s</a:t>
            </a:r>
            <a:r>
              <a:rPr lang="en-US" dirty="0"/>
              <a:t> Kindle products, Barnes &amp; Noble’s Nook products, Google’s </a:t>
            </a:r>
            <a:r>
              <a:rPr lang="en-US" dirty="0" err="1" smtClean="0"/>
              <a:t>eBookStore</a:t>
            </a:r>
            <a:endParaRPr lang="en-US" b="1" dirty="0" smtClean="0"/>
          </a:p>
          <a:p>
            <a:pPr marL="694944" lvl="1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Audible and Books-on-Tape</a:t>
            </a:r>
            <a:r>
              <a:rPr lang="en-US" dirty="0" smtClean="0"/>
              <a:t>, digital audio editions of books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Online Music, e.g., Amazon MP3, Apple’s iTunes, </a:t>
            </a:r>
            <a:r>
              <a:rPr lang="en-US" b="1" dirty="0" err="1" smtClean="0"/>
              <a:t>eMusic</a:t>
            </a:r>
            <a:r>
              <a:rPr lang="en-US" b="1" dirty="0" smtClean="0"/>
              <a:t>, Google Music</a:t>
            </a:r>
          </a:p>
          <a:p>
            <a:pPr marL="694944" lvl="1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DRM (Digital Rights Management), </a:t>
            </a:r>
            <a:r>
              <a:rPr lang="en-US" dirty="0" smtClean="0"/>
              <a:t>limits the number of copies that can be made of each audio file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Online Video, </a:t>
            </a:r>
            <a:r>
              <a:rPr lang="en-US" sz="2000" dirty="0" smtClean="0"/>
              <a:t>e.g., Amazon, Blockbuster, Netflix, Apple’s iTunes, Hulu, TV.com</a:t>
            </a:r>
            <a:endParaRPr lang="en-US" dirty="0" smtClean="0"/>
          </a:p>
          <a:p>
            <a:pPr marL="694944" lvl="1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Sold or rented online as either a file download or as a streaming video</a:t>
            </a:r>
          </a:p>
          <a:p>
            <a:pPr marL="694944" lvl="1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DRM, limits the no. of copies that can be made, devices on which the video can be installed, restrictions on how long the video remains available for watching</a:t>
            </a:r>
          </a:p>
          <a:p>
            <a:pPr marL="694944" lvl="1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Theater -&gt; in-flight showings &amp; premium cable channels (HBO or Starz) -&gt; DVD -&gt; cable TV channels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Advertising-Supported Revenue Models</a:t>
            </a:r>
          </a:p>
        </p:txBody>
      </p:sp>
      <p:sp>
        <p:nvSpPr>
          <p:cNvPr id="21509" name="Rectangle 10"/>
          <p:cNvSpPr>
            <a:spLocks noGrp="1" noChangeArrowheads="1"/>
          </p:cNvSpPr>
          <p:nvPr>
            <p:ph idx="1"/>
          </p:nvPr>
        </p:nvSpPr>
        <p:spPr>
          <a:xfrm>
            <a:off x="838200" y="1955800"/>
            <a:ext cx="10802416" cy="4569544"/>
          </a:xfrm>
        </p:spPr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Used by </a:t>
            </a:r>
            <a:r>
              <a:rPr lang="en-US" b="1" dirty="0" smtClean="0"/>
              <a:t>broadcast network television</a:t>
            </a:r>
          </a:p>
          <a:p>
            <a:pPr marL="604647" lvl="2" indent="-347472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Provides </a:t>
            </a:r>
            <a:r>
              <a:rPr lang="en-US" sz="2000" b="1" u="sng" dirty="0" smtClean="0"/>
              <a:t>free programming along with advertising messages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</a:pPr>
            <a:r>
              <a:rPr lang="en-US" sz="2000" b="1" u="sng" dirty="0" smtClean="0"/>
              <a:t>Supports network operations </a:t>
            </a:r>
            <a:r>
              <a:rPr lang="en-US" sz="2000" dirty="0" smtClean="0"/>
              <a:t>sufficiently</a:t>
            </a:r>
            <a:endParaRPr lang="en-US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Challenges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romanLcPeriod"/>
            </a:pPr>
            <a:r>
              <a:rPr lang="en-US" sz="2000" b="1" dirty="0"/>
              <a:t>M</a:t>
            </a:r>
            <a:r>
              <a:rPr lang="en-US" sz="2000" b="1" dirty="0" smtClean="0"/>
              <a:t>easuring and charging site visitor views</a:t>
            </a:r>
          </a:p>
          <a:p>
            <a:pPr marL="771525" lvl="2" indent="-51435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No. of visitors, no. of unique visitors, no. of click-through</a:t>
            </a:r>
          </a:p>
          <a:p>
            <a:pPr marL="771525" lvl="2" indent="-514350">
              <a:lnSpc>
                <a:spcPct val="100000"/>
              </a:lnSpc>
              <a:spcBef>
                <a:spcPts val="600"/>
              </a:spcBef>
            </a:pPr>
            <a:r>
              <a:rPr lang="en-US" sz="2000" i="1" u="sng" dirty="0" smtClean="0"/>
              <a:t>Stickiness</a:t>
            </a:r>
            <a:r>
              <a:rPr lang="en-US" sz="2000" b="1" dirty="0" smtClean="0"/>
              <a:t>, </a:t>
            </a:r>
            <a:r>
              <a:rPr lang="en-US" sz="2000" dirty="0" smtClean="0"/>
              <a:t>Keeping visitors at site and attracting repeat visitors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romanLcPeriod"/>
            </a:pPr>
            <a:r>
              <a:rPr lang="en-US" sz="2000" b="1" dirty="0" smtClean="0"/>
              <a:t>Obtaining large advertiser interest </a:t>
            </a:r>
          </a:p>
          <a:p>
            <a:pPr marL="771525" lvl="2" indent="-51435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Few website have large numbers of visitors </a:t>
            </a:r>
          </a:p>
          <a:p>
            <a:pPr marL="771525" lvl="2" indent="-51435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Requires demographic information collection</a:t>
            </a:r>
          </a:p>
          <a:p>
            <a:pPr marL="771525" lvl="2" indent="-51435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Use of </a:t>
            </a:r>
            <a:r>
              <a:rPr lang="en-US" sz="2000" b="1" dirty="0" smtClean="0"/>
              <a:t>Specialized Information Web Site</a:t>
            </a:r>
            <a:r>
              <a:rPr lang="en-US" sz="2000" dirty="0" smtClean="0"/>
              <a:t>, e.g., The Huffington Post, Drudge Report, </a:t>
            </a:r>
            <a:r>
              <a:rPr lang="en-US" sz="2000" b="1" dirty="0" err="1" smtClean="0"/>
              <a:t>HOwStuffWorks</a:t>
            </a:r>
            <a:r>
              <a:rPr lang="en-US" sz="2000" b="1" dirty="0" smtClean="0"/>
              <a:t> </a:t>
            </a:r>
            <a:r>
              <a:rPr lang="en-US" sz="2000" dirty="0" smtClean="0"/>
              <a:t>(suggest how things work)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2B9B-54CE-4EEB-BC52-5CD74344ECBF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00341E-77DF-440E-BB8D-D7515E309D0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9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9624392" y="4581128"/>
            <a:ext cx="20882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Three </a:t>
            </a:r>
            <a:r>
              <a:rPr lang="en-US" sz="2000" b="1" dirty="0">
                <a:latin typeface="Candara" panose="020E0502030303020204" pitchFamily="34" charset="0"/>
                <a:cs typeface="Times New Roman" panose="02020603050405020304" pitchFamily="18" charset="0"/>
              </a:rPr>
              <a:t>strategies for an advertising-supported revenue model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400" y="552455"/>
            <a:ext cx="868496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3E60-0353-4B85-94E8-DEBB532BCDBB}" type="datetime1">
              <a:rPr lang="en-US" smtClean="0"/>
              <a:t>5/21/2019</a:t>
            </a:fld>
            <a:endParaRPr lang="en-US"/>
          </a:p>
        </p:txBody>
      </p:sp>
      <p:sp>
        <p:nvSpPr>
          <p:cNvPr id="23558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21387-5271-4332-A86B-F162C735F6E3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72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Advertising-Supported Revenue Models (cont’d.)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Web portals </a:t>
            </a:r>
            <a:r>
              <a:rPr lang="en-US" dirty="0" smtClean="0"/>
              <a:t>(</a:t>
            </a:r>
            <a:r>
              <a:rPr lang="en-US" b="1" dirty="0" smtClean="0"/>
              <a:t>portal</a:t>
            </a:r>
            <a:r>
              <a:rPr lang="en-US" dirty="0" smtClean="0"/>
              <a:t>)</a:t>
            </a:r>
          </a:p>
          <a:p>
            <a:pPr marL="531495" lvl="2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Site used as </a:t>
            </a:r>
            <a:r>
              <a:rPr lang="en-US" sz="2000" i="1" u="sng" dirty="0" smtClean="0"/>
              <a:t>a launching point to enter the Web</a:t>
            </a:r>
          </a:p>
          <a:p>
            <a:pPr marL="531495" lvl="3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Almost always includes a Web directory or search engine</a:t>
            </a:r>
          </a:p>
          <a:p>
            <a:pPr marL="531495" lvl="3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Often includes other features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Web directories</a:t>
            </a:r>
          </a:p>
          <a:p>
            <a:pPr marL="531495" lvl="3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i="1" u="sng" dirty="0" smtClean="0"/>
              <a:t>Listing of hyperlinks to Web pages</a:t>
            </a:r>
          </a:p>
          <a:p>
            <a:pPr marL="531495" lvl="2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Yahoo!: one of the first </a:t>
            </a:r>
          </a:p>
          <a:p>
            <a:pPr marL="531495" lvl="3" indent="-274320"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Presents search term triggered advertising on each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Specific interest </a:t>
            </a:r>
            <a:r>
              <a:rPr lang="en-US" sz="2400" b="1" dirty="0"/>
              <a:t>strategy</a:t>
            </a:r>
          </a:p>
          <a:p>
            <a:pPr marL="274320" lvl="2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Help visitors find information within a specific knowledge domain</a:t>
            </a:r>
          </a:p>
          <a:p>
            <a:pPr marL="274320" lvl="2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Advertisers pay more</a:t>
            </a:r>
          </a:p>
          <a:p>
            <a:pPr marL="274320" lvl="2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Example: </a:t>
            </a:r>
            <a:r>
              <a:rPr lang="en-US" sz="2400" dirty="0" smtClean="0"/>
              <a:t>C-NET, Kayak (travel portal)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D8CC6F-277D-4A3A-BC9A-AD49C823BCF1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6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/>
          <a:p>
            <a:fld id="{8F8EBC92-7ADD-43F0-B873-CD9AFF536F36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7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Advertising-Supported Revenue Models (cont’d.)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95400" y="1838960"/>
            <a:ext cx="4824536" cy="4307840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u="sng" dirty="0" smtClean="0"/>
              <a:t>Advertising-supported Online Classified Ad Sites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/>
              <a:t>Rental classification, </a:t>
            </a:r>
            <a:r>
              <a:rPr lang="en-US" dirty="0" smtClean="0"/>
              <a:t>e.g., craigslist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/>
              <a:t>Web Employment site, </a:t>
            </a:r>
            <a:r>
              <a:rPr lang="en-US" dirty="0" smtClean="0"/>
              <a:t>e.g., CareerBuilder.com, The Ladders, Monster.com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/>
              <a:t>Vehicle site, </a:t>
            </a:r>
            <a:r>
              <a:rPr lang="en-US" dirty="0" smtClean="0"/>
              <a:t>e.g., AutoTrader.com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73CF5D-9A5B-486D-914A-C4E730BC529E}" type="datetime1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t>14</a:t>
            </a:fld>
            <a:endParaRPr lang="en-US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5519936" y="1838960"/>
            <a:ext cx="5832648" cy="451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8588" indent="-128588" algn="l" defTabSz="514350" rtl="0" eaLnBrk="1" fontAlgn="base" hangingPunct="1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385763" indent="-128588" algn="l" defTabSz="514350" rtl="0" eaLnBrk="1" fontAlgn="base" hangingPunct="1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642938" indent="-128588" algn="l" defTabSz="514350" rtl="0" eaLnBrk="1" fontAlgn="base" hangingPunct="1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900113" indent="-128588" algn="l" defTabSz="514350" rtl="0" eaLnBrk="1" fontAlgn="base" hangingPunct="1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157288" indent="-128588" algn="l" defTabSz="514350" rtl="0" eaLnBrk="1" fontAlgn="base" hangingPunct="1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u="sng" dirty="0" smtClean="0"/>
              <a:t>Advertising-Subscription Mixed Revenue Models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Subscribers pay fee and accept advertising</a:t>
            </a:r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/>
              <a:t>The New York Times</a:t>
            </a:r>
          </a:p>
          <a:p>
            <a:pPr marL="965835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Bulk of revenue derived from </a:t>
            </a:r>
            <a:r>
              <a:rPr lang="en-US" sz="2000" dirty="0" smtClean="0"/>
              <a:t>advertising</a:t>
            </a:r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/>
              <a:t>The Wall Street Journal, ESPN (mixed model)</a:t>
            </a:r>
          </a:p>
          <a:p>
            <a:pPr marL="965835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Subscription revenue weighted more heavily</a:t>
            </a:r>
          </a:p>
          <a:p>
            <a:pPr marL="965835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Consumers Union (ConsumerReport.org)</a:t>
            </a:r>
            <a:endParaRPr lang="en-US" sz="2000" b="1" dirty="0"/>
          </a:p>
          <a:p>
            <a:pPr marL="965835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Purely relies on subscriptions</a:t>
            </a:r>
          </a:p>
          <a:p>
            <a:pPr marL="965835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0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Fee-for-Transaction Revenue Model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Stock Brokerage firms, </a:t>
            </a:r>
            <a:r>
              <a:rPr lang="en-US" sz="2000" dirty="0" smtClean="0"/>
              <a:t>commission-based sales, e.g., </a:t>
            </a:r>
            <a:r>
              <a:rPr lang="en-US" sz="2000" dirty="0" err="1" smtClean="0"/>
              <a:t>E*Trade</a:t>
            </a:r>
            <a:r>
              <a:rPr lang="en-US" sz="2000" dirty="0" smtClean="0"/>
              <a:t> Financial, TD Ameritrade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Insurance Brokers, </a:t>
            </a:r>
            <a:r>
              <a:rPr lang="en-US" sz="2000" dirty="0" smtClean="0"/>
              <a:t>e.g., </a:t>
            </a:r>
            <a:r>
              <a:rPr lang="en-US" sz="2000" dirty="0" err="1" smtClean="0">
                <a:solidFill>
                  <a:srgbClr val="FF0000"/>
                </a:solidFill>
              </a:rPr>
              <a:t>Quotesmith</a:t>
            </a:r>
            <a:r>
              <a:rPr lang="en-US" sz="2000" dirty="0" smtClean="0"/>
              <a:t>, </a:t>
            </a:r>
            <a:r>
              <a:rPr lang="en-US" sz="2000" dirty="0" err="1" smtClean="0"/>
              <a:t>InsWeb</a:t>
            </a:r>
            <a:r>
              <a:rPr lang="en-US" sz="2000" dirty="0" smtClean="0"/>
              <a:t>, Insurance.com</a:t>
            </a: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Event Tickets, </a:t>
            </a:r>
            <a:r>
              <a:rPr lang="en-US" sz="2000" dirty="0" smtClean="0"/>
              <a:t>e.g., Ticketmaster, </a:t>
            </a:r>
            <a:r>
              <a:rPr lang="en-US" sz="2000" dirty="0" err="1" smtClean="0"/>
              <a:t>StubHub</a:t>
            </a:r>
            <a:r>
              <a:rPr lang="en-US" sz="2000" dirty="0" smtClean="0"/>
              <a:t>, </a:t>
            </a:r>
            <a:r>
              <a:rPr lang="en-US" sz="2000" dirty="0" err="1" smtClean="0"/>
              <a:t>TicketsNow</a:t>
            </a: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Online Banking and Financial Services</a:t>
            </a:r>
            <a:r>
              <a:rPr lang="en-US" sz="2000" dirty="0" smtClean="0"/>
              <a:t>, reduces operating cost, bill presentment, </a:t>
            </a:r>
            <a:r>
              <a:rPr lang="en-US" sz="2000" b="1" dirty="0" smtClean="0"/>
              <a:t>account aggregation </a:t>
            </a:r>
            <a:r>
              <a:rPr lang="en-US" sz="2000" dirty="0" smtClean="0"/>
              <a:t>(</a:t>
            </a:r>
            <a:r>
              <a:rPr lang="en-US" sz="2000" i="1" dirty="0" smtClean="0"/>
              <a:t>obtain information from multiple sites and display in one location</a:t>
            </a:r>
            <a:r>
              <a:rPr lang="en-US" sz="2000" dirty="0" smtClean="0"/>
              <a:t>)</a:t>
            </a:r>
            <a:r>
              <a:rPr lang="en-US" b="1" dirty="0" smtClean="0"/>
              <a:t> 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Travel, </a:t>
            </a:r>
            <a:r>
              <a:rPr lang="en-US" sz="2000" dirty="0" smtClean="0"/>
              <a:t>e.g., Travelocity, Expedia, </a:t>
            </a:r>
            <a:r>
              <a:rPr lang="en-US" sz="2000" dirty="0" err="1" smtClean="0"/>
              <a:t>TripAdvisor</a:t>
            </a:r>
            <a:r>
              <a:rPr lang="en-US" sz="2000" dirty="0" smtClean="0"/>
              <a:t>, </a:t>
            </a:r>
            <a:r>
              <a:rPr lang="en-US" sz="2000" dirty="0" err="1" smtClean="0"/>
              <a:t>Orbitz</a:t>
            </a: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Automobile Sales, </a:t>
            </a:r>
            <a:r>
              <a:rPr lang="en-US" sz="2000" dirty="0" smtClean="0"/>
              <a:t>e.g., </a:t>
            </a:r>
            <a:r>
              <a:rPr lang="en-US" sz="2000" dirty="0" err="1" smtClean="0"/>
              <a:t>Autobytel</a:t>
            </a:r>
            <a:r>
              <a:rPr lang="en-US" sz="2000" dirty="0" smtClean="0"/>
              <a:t>, Edmunds.com</a:t>
            </a: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Real Estate and Mortgage Loans, </a:t>
            </a:r>
            <a:r>
              <a:rPr lang="en-US" sz="2000" dirty="0" smtClean="0"/>
              <a:t>bring buyers and sellers together, e.g., Realtor.com, GMAC Mortgage, E-LOAN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CF5D-9A5B-486D-914A-C4E730BC529E}" type="datetime1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Fee-for-Service Revenue Models</a:t>
            </a:r>
          </a:p>
        </p:txBody>
      </p:sp>
      <p:sp>
        <p:nvSpPr>
          <p:cNvPr id="50181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Companies offer Web service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 smtClean="0"/>
              <a:t>Fee based on service value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Not a broker service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Not based on transactions-processed number or size</a:t>
            </a:r>
          </a:p>
          <a:p>
            <a:pPr marL="257175" lvl="3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smtClean="0"/>
              <a:t>Online games</a:t>
            </a:r>
            <a:endParaRPr lang="en-US" b="1" dirty="0" smtClean="0"/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i="1" u="sng" dirty="0" smtClean="0"/>
              <a:t>Sales revenue source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Advertising (older concept), pay-to-play for premium games, subscription fees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DE2F-E9A5-4236-B8D8-D5F68ED4B774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0178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0144B9-431E-466B-BD0B-832298B28C72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17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Fee-for-Service Revenue Models (cont’d.)</a:t>
            </a:r>
          </a:p>
        </p:txBody>
      </p:sp>
      <p:sp>
        <p:nvSpPr>
          <p:cNvPr id="51205" name="Rectangle 10"/>
          <p:cNvSpPr>
            <a:spLocks noGrp="1" noChangeArrowheads="1"/>
          </p:cNvSpPr>
          <p:nvPr>
            <p:ph sz="quarter" idx="13"/>
          </p:nvPr>
        </p:nvSpPr>
        <p:spPr>
          <a:xfrm>
            <a:off x="623392" y="1838960"/>
            <a:ext cx="5287516" cy="4517392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Professional services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Limited Web use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State laws prohibit extension of practice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Patients may set appointments, receive online consultation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Major concern: Privacy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Law on the Web site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Legal consultations </a:t>
            </a:r>
            <a:r>
              <a:rPr lang="en-US" sz="2000" dirty="0" smtClean="0"/>
              <a:t>to United Kingdom residents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Martindale.com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Online version of Martindale-Hubbell lawyer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</a:pPr>
            <a:r>
              <a:rPr lang="en-US" sz="2400" b="1" dirty="0"/>
              <a:t>CPA Directory</a:t>
            </a:r>
          </a:p>
          <a:p>
            <a:pPr marL="60007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United States accounting professionals </a:t>
            </a:r>
            <a:r>
              <a:rPr lang="en-US" sz="2000" dirty="0" smtClean="0"/>
              <a:t>site</a:t>
            </a:r>
          </a:p>
          <a:p>
            <a:pPr marL="60007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274320" lvl="1" indent="-274320">
              <a:spcBef>
                <a:spcPts val="600"/>
              </a:spcBef>
            </a:pPr>
            <a:r>
              <a:rPr lang="en-US" sz="2400" b="1" dirty="0"/>
              <a:t>General health information</a:t>
            </a:r>
          </a:p>
          <a:p>
            <a:pPr marL="60007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err="1"/>
              <a:t>RealAge</a:t>
            </a:r>
            <a:r>
              <a:rPr lang="en-US" sz="2000" dirty="0"/>
              <a:t>, Dr. Andrew Weil’s Self Healing, </a:t>
            </a:r>
            <a:r>
              <a:rPr lang="en-US" sz="2000" dirty="0" smtClean="0"/>
              <a:t>WebMD</a:t>
            </a:r>
          </a:p>
          <a:p>
            <a:pPr marL="60007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74320" lvl="1" indent="-274320">
              <a:spcBef>
                <a:spcPts val="600"/>
              </a:spcBef>
            </a:pPr>
            <a:r>
              <a:rPr lang="en-US" sz="2400" b="1" dirty="0"/>
              <a:t>Significant barrier</a:t>
            </a:r>
          </a:p>
          <a:p>
            <a:pPr marL="60007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Patient diagnosis difficult without physical examination</a:t>
            </a:r>
          </a:p>
          <a:p>
            <a:pPr marL="600075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Some physicians beginning to offer online </a:t>
            </a:r>
            <a:r>
              <a:rPr lang="en-US" sz="2000" dirty="0" smtClean="0"/>
              <a:t>consultations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9997867-7B4E-4A11-82D2-AE50DB534CC0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1202" name="Footer Placeholder 3"/>
          <p:cNvSpPr>
            <a:spLocks noGrp="1"/>
          </p:cNvSpPr>
          <p:nvPr>
            <p:ph type="ftr" sz="quarter" idx="16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/>
          <a:p>
            <a:fld id="{14EF00E0-9B57-4739-8027-FE537FB92F97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49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for Many, Fee for a Few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smtClean="0"/>
              <a:t>Economics of manufacturing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smtClean="0"/>
              <a:t>Different for physical and digital products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smtClean="0"/>
              <a:t>Unit cost high percentage of physical products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smtClean="0"/>
              <a:t>Unit cost very small for digital products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220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smtClean="0"/>
              <a:t>Leads to a different revenue model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smtClean="0"/>
              <a:t>Offer basic product to many for free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smtClean="0"/>
              <a:t>Charge a fee to some for enhanced, specialized or otherwise differentiated products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smtClean="0"/>
              <a:t>Examples: Yahoo e-mail accounts, bakery: free cookies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637-984D-41C6-A05C-C0124220FC96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6CC84-2CD3-47A9-9C30-8031EF6EAF23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54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43472" y="2276872"/>
            <a:ext cx="9616752" cy="188357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Strategies</a:t>
            </a:r>
            <a:b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Models in Transition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/>
              <a:t>Intended Learning Outcomes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i="1" dirty="0"/>
              <a:t>Revenue models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i="1" dirty="0"/>
              <a:t>How some companies move </a:t>
            </a:r>
            <a:r>
              <a:rPr lang="en-US" sz="2800" dirty="0"/>
              <a:t>from one revenue model to another to achieve success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i="1" dirty="0"/>
              <a:t>Revenue strategy</a:t>
            </a:r>
            <a:r>
              <a:rPr lang="en-US" sz="2800" dirty="0"/>
              <a:t> issues that companies face when selling on the Web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Creating an effective </a:t>
            </a:r>
            <a:r>
              <a:rPr lang="en-US" sz="2800" b="1" i="1" dirty="0"/>
              <a:t>business presence </a:t>
            </a:r>
            <a:r>
              <a:rPr lang="en-US" sz="2800" dirty="0"/>
              <a:t>on the Web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i="1" dirty="0"/>
              <a:t>Web site usability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i="1" dirty="0"/>
              <a:t>Communicating </a:t>
            </a:r>
            <a:r>
              <a:rPr lang="en-US" sz="2800" dirty="0"/>
              <a:t>effectively with </a:t>
            </a:r>
            <a:r>
              <a:rPr lang="en-US" sz="2800" b="1" i="1" dirty="0"/>
              <a:t>customers</a:t>
            </a:r>
            <a:r>
              <a:rPr lang="en-US" sz="2800" dirty="0"/>
              <a:t> on the Web</a:t>
            </a:r>
          </a:p>
          <a:p>
            <a:pPr marL="374650" indent="-374650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07BE-284B-4EF3-B3D7-42E23CC75812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19D54-934F-45EF-8C72-4B78886B7F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Models in Transition</a:t>
            </a:r>
          </a:p>
        </p:txBody>
      </p:sp>
      <p:sp>
        <p:nvSpPr>
          <p:cNvPr id="54277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Companies must change revenue model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i="1" dirty="0" smtClean="0"/>
              <a:t>To meet needs of new and changing Web users</a:t>
            </a:r>
          </a:p>
          <a:p>
            <a:pPr marL="257175"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Some companies created e-commerce Web sites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Needed many years to grow large enough to become profitable (CNN and ESPN)</a:t>
            </a:r>
          </a:p>
          <a:p>
            <a:pPr marL="257175"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Some companies changed model or went out of business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Due to lengthy unprofitable growth phases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AF3-9054-46C7-BA34-0F06F562F2BE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AC682-AF1B-4349-A561-BAD7FF398F5C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48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Models in </a:t>
            </a:r>
            <a:r>
              <a:rPr lang="en-US" dirty="0" smtClean="0"/>
              <a:t>Transition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0"/>
            <a:ext cx="10515600" cy="4497535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Subscription to Advertising-Supported Model, </a:t>
            </a:r>
            <a:r>
              <a:rPr lang="en-US" sz="2000" dirty="0" smtClean="0"/>
              <a:t>e.g., </a:t>
            </a:r>
            <a:r>
              <a:rPr lang="en-US" sz="2000" b="1" i="1" dirty="0" smtClean="0"/>
              <a:t>Slate</a:t>
            </a:r>
            <a:r>
              <a:rPr lang="en-US" sz="2000" dirty="0" smtClean="0"/>
              <a:t> magazine from Microsoft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Advertising-Supported to Advertising-Subscription Mixed Model, </a:t>
            </a:r>
            <a:r>
              <a:rPr lang="en-US" sz="2000" dirty="0" smtClean="0"/>
              <a:t>e.g., </a:t>
            </a:r>
            <a:r>
              <a:rPr lang="en-US" sz="2000" b="1" i="1" dirty="0" smtClean="0"/>
              <a:t>Salon.com</a:t>
            </a:r>
            <a:r>
              <a:rPr lang="en-US" sz="2000" dirty="0" smtClean="0"/>
              <a:t> to Salon Core (premium service, free from advertisements)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Advertising-Supported to Fee-for-Services Model,</a:t>
            </a:r>
            <a:r>
              <a:rPr lang="en-US" sz="2000" dirty="0" smtClean="0"/>
              <a:t> </a:t>
            </a:r>
            <a:r>
              <a:rPr lang="en-US" sz="2000" i="1" dirty="0" smtClean="0"/>
              <a:t>“free for many, fee for a few”, </a:t>
            </a:r>
            <a:r>
              <a:rPr lang="en-US" sz="2000" dirty="0"/>
              <a:t>e.g., </a:t>
            </a:r>
            <a:r>
              <a:rPr lang="en-US" sz="2000" b="1" i="1" dirty="0" err="1" smtClean="0"/>
              <a:t>Xdrive</a:t>
            </a:r>
            <a:r>
              <a:rPr lang="en-US" sz="2000" b="1" i="1" dirty="0" smtClean="0"/>
              <a:t>, Dropbox, Google Drive</a:t>
            </a:r>
            <a:endParaRPr lang="en-US" b="1" i="1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Advertising-Supported to Subscription Model, </a:t>
            </a:r>
            <a:r>
              <a:rPr lang="en-US" sz="2000" dirty="0" smtClean="0"/>
              <a:t>e.g., </a:t>
            </a:r>
            <a:r>
              <a:rPr lang="en-US" sz="2000" b="1" i="1" dirty="0" smtClean="0"/>
              <a:t>Northern Light</a:t>
            </a:r>
            <a:r>
              <a:rPr lang="en-US" sz="2000" dirty="0" smtClean="0"/>
              <a:t>, search engine for journal articles, annual subscription to large corporate clients</a:t>
            </a: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Multiple Changes to Revenue Models, </a:t>
            </a:r>
            <a:r>
              <a:rPr lang="en-US" sz="2000" b="1" i="1" dirty="0" smtClean="0"/>
              <a:t>e.g., Encyclopedia Britannica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b="1" dirty="0" smtClean="0"/>
              <a:t>Mixed model</a:t>
            </a:r>
            <a:r>
              <a:rPr lang="en-US" dirty="0" smtClean="0"/>
              <a:t>: free online access to summarizes articles BUT full texts are only available to subscribers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b="1" dirty="0" smtClean="0"/>
              <a:t>Pay Wall:  </a:t>
            </a:r>
            <a:r>
              <a:rPr lang="en-US" dirty="0" smtClean="0"/>
              <a:t>Free access up to a certain limit, fees imposed after a certain level of usage, e.g., The New York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43472" y="1916832"/>
            <a:ext cx="9616752" cy="2243610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Strategy Issues</a:t>
            </a:r>
            <a:b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b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Businesses 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Strategy</a:t>
            </a:r>
          </a:p>
        </p:txBody>
      </p:sp>
      <p:sp>
        <p:nvSpPr>
          <p:cNvPr id="61443" name="Rectangle 1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 smtClean="0"/>
              <a:t>Channel conflict</a:t>
            </a:r>
            <a:r>
              <a:rPr lang="en-US" sz="2800" dirty="0" smtClean="0"/>
              <a:t> (</a:t>
            </a:r>
            <a:r>
              <a:rPr lang="en-US" sz="2800" b="1" dirty="0"/>
              <a:t>C</a:t>
            </a:r>
            <a:r>
              <a:rPr lang="en-US" sz="2800" b="1" dirty="0" smtClean="0"/>
              <a:t>annibalization</a:t>
            </a:r>
            <a:r>
              <a:rPr lang="en-US" sz="2800" dirty="0" smtClean="0"/>
              <a:t>)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i="1" dirty="0" smtClean="0"/>
              <a:t>Company Web site sales activities interfere with existing sales outlets</a:t>
            </a:r>
          </a:p>
          <a:p>
            <a:pPr marL="857250" lvl="3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Levis Web site and Maytag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Web sites no longer sell products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Sites now provide product, retail distributor information</a:t>
            </a:r>
          </a:p>
          <a:p>
            <a:pPr marL="514350" lvl="4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 smtClean="0"/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Eddie Bauer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Online purchases returnable at retail stores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Required compensation and bonus plans adjustments to support Web site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Channel Cooperation </a:t>
            </a:r>
            <a:r>
              <a:rPr lang="en-US" sz="2000" dirty="0" smtClean="0"/>
              <a:t>made it successful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C235-37B0-48F6-A3DF-BC307ACA1828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8B3D2-BFBB-40E5-9EAE-C7A51B4DB77F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82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</a:t>
            </a:r>
            <a:r>
              <a:rPr lang="en-US" dirty="0" smtClean="0"/>
              <a:t>Strategy (Cont’d.)</a:t>
            </a:r>
          </a:p>
        </p:txBody>
      </p:sp>
      <p:sp>
        <p:nvSpPr>
          <p:cNvPr id="62469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 smtClean="0"/>
              <a:t>Strategic Alliances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Two or more companies join forces</a:t>
            </a:r>
          </a:p>
          <a:p>
            <a:pPr marL="714375" lvl="3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Undertake activity over long time period</a:t>
            </a:r>
          </a:p>
          <a:p>
            <a:pPr marL="971550" lvl="4" indent="-4572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Yodlee</a:t>
            </a:r>
            <a:r>
              <a:rPr lang="en-US" sz="2000" dirty="0" smtClean="0"/>
              <a:t> account aggregation services provider</a:t>
            </a:r>
          </a:p>
          <a:p>
            <a:pPr marL="971550" lvl="3" indent="-4572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Yodlee</a:t>
            </a:r>
            <a:r>
              <a:rPr lang="en-US" sz="2000" dirty="0" smtClean="0"/>
              <a:t> concentrates on developing the technology and services</a:t>
            </a:r>
          </a:p>
          <a:p>
            <a:pPr marL="971550" lvl="3" indent="-4572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Banks provide the customers</a:t>
            </a:r>
          </a:p>
          <a:p>
            <a:pPr marL="714375" lvl="2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714375" lvl="2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Amazon.com</a:t>
            </a:r>
          </a:p>
          <a:p>
            <a:pPr marL="971550" lvl="3" indent="-4572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Joined with Target, </a:t>
            </a:r>
            <a:r>
              <a:rPr lang="en-US" sz="2000" dirty="0" err="1" smtClean="0"/>
              <a:t>CDnow</a:t>
            </a:r>
            <a:r>
              <a:rPr lang="en-US" sz="2000" dirty="0" smtClean="0"/>
              <a:t>, </a:t>
            </a:r>
            <a:r>
              <a:rPr lang="en-US" sz="2000" dirty="0" err="1" smtClean="0"/>
              <a:t>ToysRUs</a:t>
            </a:r>
            <a:endParaRPr lang="en-US" sz="2000" dirty="0" smtClean="0"/>
          </a:p>
          <a:p>
            <a:pPr marL="971550" lvl="4" indent="-4572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ToysRUs</a:t>
            </a:r>
            <a:r>
              <a:rPr lang="en-US" sz="2000" dirty="0" smtClean="0"/>
              <a:t> and Amazon suing each other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0AA-AD90-4632-B9F2-C3E3E1777FE3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2466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E65A70-409F-4F3E-B88B-9A382D0C464F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92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Revenue Strategy (Cont’d.)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 </a:t>
            </a:r>
            <a:r>
              <a:rPr lang="en-US" sz="2800" b="1" dirty="0" smtClean="0"/>
              <a:t>Luxury Goods Strategies</a:t>
            </a:r>
            <a:endParaRPr lang="en-US" sz="2800" b="1" dirty="0"/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Luxury goods are difficult to sell online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Customers have the tendency to see in person or touch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e.g., Lilly Pulitzer, Calvin Klein, Chanel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dirty="0" smtClean="0"/>
              <a:t>Blue Nile </a:t>
            </a:r>
            <a:r>
              <a:rPr lang="en-US" sz="2200" dirty="0" smtClean="0"/>
              <a:t>and </a:t>
            </a:r>
            <a:r>
              <a:rPr lang="en-US" sz="2200" b="1" dirty="0" smtClean="0"/>
              <a:t>Ice.com</a:t>
            </a:r>
            <a:r>
              <a:rPr lang="en-US" sz="2200" dirty="0" smtClean="0"/>
              <a:t> highly successful online jewelry stores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dirty="0" smtClean="0"/>
              <a:t>“No Questions Asked”</a:t>
            </a:r>
            <a:r>
              <a:rPr lang="en-US" sz="2200" dirty="0" smtClean="0"/>
              <a:t> return policies.</a:t>
            </a:r>
            <a:endParaRPr lang="en-US" sz="2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 smtClean="0"/>
              <a:t>Overstock Sales Strategies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i="1" dirty="0" smtClean="0"/>
              <a:t>Overstock</a:t>
            </a:r>
            <a:r>
              <a:rPr lang="en-US" sz="2200" dirty="0" smtClean="0"/>
              <a:t>, products that did not sell as well as hoped. 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Web site includes a link to separate sections for </a:t>
            </a:r>
            <a:r>
              <a:rPr lang="en-US" sz="2200" b="1" i="1" dirty="0" smtClean="0"/>
              <a:t>overstocks or clearance sales or end-of-season</a:t>
            </a:r>
            <a:r>
              <a:rPr lang="en-US" sz="2200" dirty="0" smtClean="0"/>
              <a:t> merchandise. 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e.g., Lands’ End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43472" y="1916832"/>
            <a:ext cx="9616752" cy="2243610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an Effective Business Presence Online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Web Presence Goals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297275"/>
              </p:ext>
            </p:extLst>
          </p:nvPr>
        </p:nvGraphicFramePr>
        <p:xfrm>
          <a:off x="695400" y="1732672"/>
          <a:ext cx="11089231" cy="4693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09319"/>
                <a:gridCol w="6379912"/>
              </a:tblGrid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Objectives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Strategies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Attracting Web site visitors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Include</a:t>
                      </a:r>
                      <a:r>
                        <a:rPr lang="en-US" sz="2000" baseline="0" dirty="0" smtClean="0"/>
                        <a:t> links to the Web site in marketing e-mails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Making</a:t>
                      </a:r>
                      <a:r>
                        <a:rPr lang="en-US" sz="2000" baseline="0" dirty="0" smtClean="0"/>
                        <a:t> the site interesting enough that visitors stay and explore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 reviews, comparison features, how</a:t>
                      </a:r>
                      <a:r>
                        <a:rPr lang="en-US" sz="2000" baseline="0" dirty="0" smtClean="0"/>
                        <a:t> to use information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Convincing visitors to follow site’s links to obtain information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Clearly labeled links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that include a hint of the information to be obtained by following them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Creating an impression consistent with the organization’s desired image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Using established branding elements such as logos, characters used in other advertising media, slogans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Building a trusting relationship with visitors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Ensuring the validity and objectivity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of information presented on the site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Reinforcing positive images about the organization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Presenting testimonials, information about awards, links to external reviews,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Encouraging visitors to return to the site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Regularly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update the information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Making Web Presence Consistent with Brand Image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sz="quarter" idx="13"/>
          </p:nvPr>
        </p:nvSpPr>
        <p:spPr>
          <a:xfrm>
            <a:off x="592336" y="1838960"/>
            <a:ext cx="4927600" cy="4307840"/>
          </a:xfrm>
        </p:spPr>
        <p:txBody>
          <a:bodyPr/>
          <a:lstStyle/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Coca Cola </a:t>
            </a:r>
            <a:r>
              <a:rPr lang="en-US" sz="2400" dirty="0" smtClean="0"/>
              <a:t>Web site pages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Usually include trusted corporate image (Coke bottle)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Image: traditional position as a trusted classic</a:t>
            </a:r>
          </a:p>
          <a:p>
            <a:pPr marL="274320" lvl="2" indent="-274320">
              <a:lnSpc>
                <a:spcPct val="100000"/>
              </a:lnSpc>
              <a:spcBef>
                <a:spcPts val="600"/>
              </a:spcBef>
            </a:pPr>
            <a:endParaRPr lang="en-US" sz="2400" b="1" dirty="0" smtClean="0"/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Pepsi </a:t>
            </a:r>
            <a:r>
              <a:rPr lang="en-US" sz="2400" dirty="0" smtClean="0"/>
              <a:t>Web site pages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Usually filled with hyperlinks to activities and product-related promotions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Image: upstart product favored by younger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519936" y="1838960"/>
            <a:ext cx="6264696" cy="4282440"/>
          </a:xfrm>
        </p:spPr>
        <p:txBody>
          <a:bodyPr/>
          <a:lstStyle/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Volkswagen </a:t>
            </a:r>
            <a:r>
              <a:rPr lang="en-US" sz="2400" dirty="0"/>
              <a:t>of America site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Accomplishes important functions for the company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Provides links to detailed Volkswagen model information, links to a dealer locator page, links to information about the company, a link to a set of shopping tools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Meets </a:t>
            </a:r>
            <a:r>
              <a:rPr lang="en-US" sz="2000" dirty="0"/>
              <a:t>the needs of most visitors quickly and effectively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Volkswagen site enhances company image by providing useful information to customers online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19CAF5-DA4D-4860-81F1-CDDF9A131D0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6566" name="Footer Placeholder 6"/>
          <p:cNvSpPr>
            <a:spLocks noGrp="1"/>
          </p:cNvSpPr>
          <p:nvPr>
            <p:ph type="ftr" sz="quarter" idx="16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/>
          <a:p>
            <a:fld id="{89CDD718-0E15-4C96-97F9-3603D85CEF6C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47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Not-for-Profit Organizations</a:t>
            </a:r>
          </a:p>
        </p:txBody>
      </p:sp>
      <p:sp>
        <p:nvSpPr>
          <p:cNvPr id="69635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Key goals of </a:t>
            </a:r>
            <a:r>
              <a:rPr lang="en-US" sz="2400" b="1" dirty="0"/>
              <a:t>Web presence</a:t>
            </a:r>
            <a:r>
              <a:rPr lang="en-US" sz="2400" dirty="0"/>
              <a:t> </a:t>
            </a:r>
            <a:endParaRPr lang="en-US" sz="2400" dirty="0" smtClean="0"/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Image enhancement capability 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Central resources for communication 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Information dissemination 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Successful site key elements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Integrate information dissemination with fund-raising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Provide two-way contact channel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</a:t>
            </a:r>
            <a:r>
              <a:rPr lang="en-US" sz="2200" dirty="0" smtClean="0"/>
              <a:t>.g., American Civil Liberties Union (ACLU)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9BE0-9D36-4AD0-B6EF-7FBE5DF2386F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ADBE70-A00F-4932-8A42-6A57BA155BE9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3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487488" y="2636912"/>
            <a:ext cx="9144000" cy="1208088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Model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71464" y="2420888"/>
            <a:ext cx="9616752" cy="875458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Site Usability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Usability</a:t>
            </a:r>
          </a:p>
        </p:txBody>
      </p:sp>
      <p:sp>
        <p:nvSpPr>
          <p:cNvPr id="71685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Current Web presences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Few businesses accomplish all goals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Most fail to provide visitors sufficient interactive contact opportunities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Improving Web presence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Make site accessible to more people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Make site easier to use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Make site encourage visitors’ trust 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Make site develop feelings of loyalty toward the organization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90B2-BBFB-4CA7-916E-6F7D994A443A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71682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25060-E5C1-4A6A-B4A4-E1E5D04D9216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8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Web Site </a:t>
            </a:r>
            <a:r>
              <a:rPr lang="en-US" sz="3600" dirty="0" smtClean="0"/>
              <a:t>Usability</a:t>
            </a:r>
            <a:r>
              <a:rPr lang="en-US" sz="3600" dirty="0"/>
              <a:t> </a:t>
            </a:r>
            <a:r>
              <a:rPr lang="en-US" sz="3600" dirty="0" smtClean="0"/>
              <a:t>(Cont’d.)</a:t>
            </a:r>
          </a:p>
        </p:txBody>
      </p:sp>
      <p:sp>
        <p:nvSpPr>
          <p:cNvPr id="73733" name="Rectangle 8"/>
          <p:cNvSpPr>
            <a:spLocks noGrp="1" noChangeArrowheads="1"/>
          </p:cNvSpPr>
          <p:nvPr>
            <p:ph sz="quarter" idx="13"/>
          </p:nvPr>
        </p:nvSpPr>
        <p:spPr>
          <a:xfrm>
            <a:off x="952500" y="1838960"/>
            <a:ext cx="3919364" cy="4307840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 smtClean="0"/>
              <a:t>Meeting the Needs of Web Site Visitors</a:t>
            </a:r>
            <a:r>
              <a:rPr lang="en-US" b="1" dirty="0" smtClean="0"/>
              <a:t>	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Realize every visitor is a potential customer (partner)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Know visitor characteristic variations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Understand that the visitor is at the site for a reason</a:t>
            </a:r>
          </a:p>
          <a:p>
            <a:pPr lvl="2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15880" y="1838960"/>
            <a:ext cx="6337920" cy="4517392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/>
              <a:t>Varied motivations of Web site visitors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Learning about company products or services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Buying products or services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Obtaining warranty, service, repair policy information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Obtaining general company information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Obtaining financial information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Identifying people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Obtaining contact information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Following a link into the site while searching for information about a related product, service, or topic. 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1A11675-082C-49FE-88D3-A5AFE2183500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73730" name="Footer Placeholder 3"/>
          <p:cNvSpPr>
            <a:spLocks noGrp="1"/>
          </p:cNvSpPr>
          <p:nvPr>
            <p:ph type="ftr" sz="quarter" idx="16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/>
          <a:p>
            <a:fld id="{F4CD46E3-6466-4558-9241-26A2F6AD2BF2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55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Web Site Usability (Cont’d.)</a:t>
            </a:r>
            <a:endParaRPr lang="en-US" sz="3600" dirty="0" smtClean="0"/>
          </a:p>
        </p:txBody>
      </p:sp>
      <p:sp>
        <p:nvSpPr>
          <p:cNvPr id="75781" name="Rectangle 8"/>
          <p:cNvSpPr>
            <a:spLocks noGrp="1" noChangeArrowheads="1"/>
          </p:cNvSpPr>
          <p:nvPr>
            <p:ph sz="quarter" idx="13"/>
          </p:nvPr>
        </p:nvSpPr>
        <p:spPr>
          <a:xfrm>
            <a:off x="479376" y="1838960"/>
            <a:ext cx="4176464" cy="4517392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 smtClean="0"/>
              <a:t>Making Web sites accessible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Build interface </a:t>
            </a:r>
            <a:r>
              <a:rPr lang="en-US" sz="2000" b="1" dirty="0" smtClean="0"/>
              <a:t>flexibility </a:t>
            </a:r>
            <a:r>
              <a:rPr lang="en-US" sz="2000" dirty="0" smtClean="0"/>
              <a:t>options: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Frame use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Text-only version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Selection of smaller graphic images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Specification of streaming media connection type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Choice among information attributes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8E03D87-81A8-418E-821F-6D47FAD81D66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75778" name="Footer Placeholder 3"/>
          <p:cNvSpPr>
            <a:spLocks noGrp="1"/>
          </p:cNvSpPr>
          <p:nvPr>
            <p:ph type="ftr" sz="quarter" idx="16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/>
          <a:p>
            <a:fld id="{62A1997E-0469-4E6D-995E-08420CEE997A}" type="slidenum">
              <a:rPr lang="en-US" smtClean="0"/>
              <a:pPr/>
              <a:t>33</a:t>
            </a:fld>
            <a:endParaRPr lang="en-US" smtClean="0"/>
          </a:p>
        </p:txBody>
      </p:sp>
      <p:pic>
        <p:nvPicPr>
          <p:cNvPr id="8" name="Picture 9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5840" y="1857842"/>
            <a:ext cx="7390181" cy="217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661066" y="4297847"/>
            <a:ext cx="35989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ndara" panose="020E0502030303020204" pitchFamily="34" charset="0"/>
              </a:rPr>
              <a:t>Goals for business Web sites</a:t>
            </a:r>
          </a:p>
        </p:txBody>
      </p:sp>
    </p:spTree>
    <p:extLst>
      <p:ext uri="{BB962C8B-B14F-4D97-AF65-F5344CB8AC3E}">
        <p14:creationId xmlns:p14="http://schemas.microsoft.com/office/powerpoint/2010/main" val="12093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Usability (Cont’d</a:t>
            </a:r>
            <a:r>
              <a:rPr lang="en-US" dirty="0" smtClean="0"/>
              <a:t>.)</a:t>
            </a:r>
          </a:p>
        </p:txBody>
      </p:sp>
      <p:sp>
        <p:nvSpPr>
          <p:cNvPr id="7885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 smtClean="0"/>
              <a:t>Trust and Loyalty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Creates relationship value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Good service leads to seller trust</a:t>
            </a:r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Delivery, order handling, help selecting product, after-sale support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Satisfactory service builds customer loyalty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Customer service in electronic commerce sites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Problem</a:t>
            </a:r>
          </a:p>
          <a:p>
            <a:pPr marL="640080" lvl="3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Lack integration between call centers and Web sites</a:t>
            </a:r>
          </a:p>
          <a:p>
            <a:pPr marL="640080" lvl="3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Poor e-mail responsiveness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034D-1019-4403-A528-D715199EF2FF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78850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788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B7805-B586-48C1-9458-1C22554D28F6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32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Usability (Cont’d.)</a:t>
            </a:r>
            <a:endParaRPr lang="en-US" dirty="0" smtClean="0"/>
          </a:p>
        </p:txBody>
      </p:sp>
      <p:sp>
        <p:nvSpPr>
          <p:cNvPr id="8090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/>
              <a:t>Usability </a:t>
            </a:r>
            <a:r>
              <a:rPr lang="en-US" sz="2800" b="1" u="sng" dirty="0" smtClean="0"/>
              <a:t>Testing</a:t>
            </a:r>
            <a:r>
              <a:rPr lang="en-US" dirty="0" smtClean="0"/>
              <a:t>: Importance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Helps meet Web site goals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Avoids Web site frustration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Customers leave site without buying anything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Simple site usability changes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Include telephone contact information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Staff a call center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Learn about visitor needs by conducting focus groups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Usability testing cost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Low compared to Web site design costs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8A20-A24C-465D-B47F-30D7666AD959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0898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9892F3-189A-4A1A-BB2C-5F43B91997E8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82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Usability (Cont’d.)</a:t>
            </a:r>
            <a:endParaRPr lang="en-US" dirty="0" smtClean="0"/>
          </a:p>
        </p:txBody>
      </p:sp>
      <p:sp>
        <p:nvSpPr>
          <p:cNvPr id="81925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2800" b="1" u="sng" dirty="0"/>
              <a:t>Customer-Centric Web Site </a:t>
            </a:r>
            <a:r>
              <a:rPr lang="en-US" sz="2800" b="1" u="sng" dirty="0" smtClean="0"/>
              <a:t>Design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Important part of successful electronic business operation</a:t>
            </a:r>
          </a:p>
          <a:p>
            <a:pPr marL="640080" lvl="1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Focus on meeting all site visitors’ needs</a:t>
            </a:r>
          </a:p>
          <a:p>
            <a:pPr marL="36576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Customer-centric</a:t>
            </a:r>
            <a:r>
              <a:rPr lang="en-US" dirty="0" smtClean="0"/>
              <a:t> approach</a:t>
            </a:r>
          </a:p>
          <a:p>
            <a:pPr marL="640080" lvl="2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Putting customer at center of all site designs</a:t>
            </a:r>
          </a:p>
          <a:p>
            <a:pPr marL="640080" lvl="3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Follow guidelines and recommendations</a:t>
            </a:r>
          </a:p>
          <a:p>
            <a:pPr marL="640080" lvl="3" indent="-27432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Make visitors’ Web experiences more efficient, effective, memorable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FA09-372B-473B-91DD-11B0E1CACA99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1922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92CBF-B112-41A4-B7BB-30093FDF9E75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68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71464" y="2420888"/>
            <a:ext cx="9616752" cy="875458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with Customer using Web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FDCE-ADB2-4E39-9A3F-1431A84122C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Nature of Communication on the Web</a:t>
            </a:r>
          </a:p>
        </p:txBody>
      </p:sp>
      <p:sp>
        <p:nvSpPr>
          <p:cNvPr id="8397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Communication modes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b="1" dirty="0" smtClean="0"/>
              <a:t>Personal contact</a:t>
            </a:r>
            <a:r>
              <a:rPr lang="en-US" sz="2200" dirty="0" smtClean="0"/>
              <a:t> (</a:t>
            </a:r>
            <a:r>
              <a:rPr lang="en-US" sz="2200" b="1" dirty="0" smtClean="0"/>
              <a:t>prospecting</a:t>
            </a:r>
            <a:r>
              <a:rPr lang="en-US" sz="2200" dirty="0" smtClean="0"/>
              <a:t>) model</a:t>
            </a:r>
          </a:p>
          <a:p>
            <a:pPr marL="971550" lvl="4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Employees individually search for, qualify, contact potential customers</a:t>
            </a:r>
            <a:endParaRPr lang="en-US" sz="2200" dirty="0" smtClean="0"/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b="1" dirty="0" smtClean="0"/>
              <a:t>Mass media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Deliver messages by broadcasting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b="1" dirty="0" smtClean="0"/>
              <a:t>Addressable media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Advertising efforts directed to known addressee</a:t>
            </a:r>
            <a:endParaRPr lang="en-US" sz="2200" dirty="0" smtClean="0"/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b="1" dirty="0" smtClean="0"/>
              <a:t>Internet medium</a:t>
            </a:r>
          </a:p>
          <a:p>
            <a:pPr marL="857250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 </a:t>
            </a:r>
            <a:r>
              <a:rPr lang="en-US" sz="2000" dirty="0" smtClean="0"/>
              <a:t>Occupies central space in medium choice continuum</a:t>
            </a:r>
          </a:p>
          <a:p>
            <a:pPr marL="274320" lvl="1" indent="-274320">
              <a:lnSpc>
                <a:spcPct val="100000"/>
              </a:lnSpc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8E55-3874-40D6-8334-5D6034226A9A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3970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1163D-7D63-4F43-B570-3811AD0E5B58}" type="slidenum">
              <a:rPr lang="en-US" smtClean="0"/>
              <a:pPr/>
              <a:t>38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1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D98A-5EC3-448D-B79D-8944DA050327}" type="datetime1">
              <a:rPr lang="en-US" smtClean="0"/>
              <a:t>5/21/2019</a:t>
            </a:fld>
            <a:endParaRPr lang="en-US"/>
          </a:p>
        </p:txBody>
      </p:sp>
      <p:sp>
        <p:nvSpPr>
          <p:cNvPr id="84994" name="Footer Placeholder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849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B3399-B5DA-4F15-8522-C2B3381FFC9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3581401" y="5562601"/>
            <a:ext cx="40398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ndara" panose="020E0502030303020204" pitchFamily="34" charset="0"/>
              </a:rPr>
              <a:t>Business </a:t>
            </a:r>
            <a:r>
              <a:rPr lang="en-US" b="1" dirty="0">
                <a:latin typeface="Candara" panose="020E0502030303020204" pitchFamily="34" charset="0"/>
              </a:rPr>
              <a:t>communication modes</a:t>
            </a:r>
          </a:p>
        </p:txBody>
      </p:sp>
      <p:pic>
        <p:nvPicPr>
          <p:cNvPr id="8499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1" y="457200"/>
            <a:ext cx="68183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Models (Web business)</a:t>
            </a:r>
          </a:p>
        </p:txBody>
      </p:sp>
      <p:sp>
        <p:nvSpPr>
          <p:cNvPr id="7173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b="1" i="1" dirty="0" smtClean="0"/>
              <a:t>Web Catalog/ mail order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b="1" i="1" dirty="0" smtClean="0"/>
              <a:t>Digital content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b="1" i="1" dirty="0" smtClean="0"/>
              <a:t>Advertising-supported</a:t>
            </a:r>
            <a:endParaRPr lang="en-US" sz="2400" b="1" i="1" dirty="0"/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b="1" i="1" dirty="0" smtClean="0"/>
              <a:t>Advertising-subscription mixed</a:t>
            </a:r>
          </a:p>
          <a:p>
            <a:pPr marL="4572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b="1" i="1" dirty="0" smtClean="0"/>
              <a:t>Fee-based</a:t>
            </a:r>
          </a:p>
          <a:p>
            <a:pPr marL="257175"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20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44775-E35E-44DF-A3E6-942DD8E7C2A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89F6-127F-4A18-A938-AEE52E53EBFB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8602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Six main Web revenue models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Models work differently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Different business types use different models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Companies change models as they learn more about:</a:t>
            </a:r>
          </a:p>
          <a:p>
            <a:pPr marL="600075" lvl="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Customers, business environment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Channel conflict and cannibalization challenges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One approach: channel cooperation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Effective Web presence delivers customer value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Web site visitors arrive with a variety of expectations, prior knowledge, skill levels, technology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Web communication fits in between personal contact and mass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51AD-99BC-4B1D-986A-FFD96C4A1A9E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6018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860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44C047-0E2D-45E9-80EF-D710CF973B59}" type="slidenum">
              <a:rPr lang="en-US" smtClean="0"/>
              <a:pPr/>
              <a:t>40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64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853863" y="2672917"/>
            <a:ext cx="2375837" cy="1752018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Please</a:t>
            </a:r>
          </a:p>
          <a:p>
            <a:pPr algn="ctr"/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38650" y="5049182"/>
            <a:ext cx="6821747" cy="4320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  <a:latin typeface="Candara" panose="020E0502030303020204" pitchFamily="34" charset="0"/>
              </a:rPr>
              <a:t>Acknowledgement: </a:t>
            </a:r>
          </a:p>
          <a:p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E-Business” </a:t>
            </a:r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by </a:t>
            </a:r>
            <a:r>
              <a:rPr lang="en-US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Gary Schneider, International Edition 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Catalog Revenue Models</a:t>
            </a:r>
          </a:p>
        </p:txBody>
      </p:sp>
      <p:sp>
        <p:nvSpPr>
          <p:cNvPr id="8197" name="Rectangle 10"/>
          <p:cNvSpPr>
            <a:spLocks noGrp="1" noChangeArrowheads="1"/>
          </p:cNvSpPr>
          <p:nvPr>
            <p:ph idx="1"/>
          </p:nvPr>
        </p:nvSpPr>
        <p:spPr>
          <a:xfrm>
            <a:off x="838199" y="1844824"/>
            <a:ext cx="10515601" cy="4511528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Adapted from </a:t>
            </a:r>
            <a:r>
              <a:rPr lang="en-US" b="1" dirty="0" smtClean="0"/>
              <a:t>mail-order</a:t>
            </a:r>
            <a:r>
              <a:rPr lang="en-US" dirty="0" smtClean="0"/>
              <a:t> (</a:t>
            </a:r>
            <a:r>
              <a:rPr lang="en-US" b="1" dirty="0" smtClean="0"/>
              <a:t>catalog</a:t>
            </a:r>
            <a:r>
              <a:rPr lang="en-US" dirty="0" smtClean="0"/>
              <a:t>) </a:t>
            </a:r>
            <a:r>
              <a:rPr lang="en-US" b="1" dirty="0" smtClean="0"/>
              <a:t>model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Seller establishes brand image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i="1" dirty="0" smtClean="0"/>
              <a:t>Printed information mailed to prospective buyers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Orders placed by mail or toll-free telephone number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e.g., J.C. Penney, LL Bean</a:t>
            </a:r>
            <a:endParaRPr lang="en-US" sz="24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Expands traditional model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1" i="1" dirty="0" smtClean="0"/>
              <a:t>Replaces or supplements print catalogs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Offers </a:t>
            </a:r>
            <a:r>
              <a:rPr lang="en-US" sz="2200" b="1" i="1" dirty="0" smtClean="0"/>
              <a:t>flexibility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Orders placed through Web site or telephone</a:t>
            </a:r>
          </a:p>
          <a:p>
            <a:pPr marL="857250" lvl="4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Payments made though Web site, telephone, or mail</a:t>
            </a:r>
          </a:p>
          <a:p>
            <a:pPr marL="600075" lvl="2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 smtClean="0"/>
              <a:t>Creates additional sales outlet for existing companies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9CC-A7D8-4449-88DA-B3A380498643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2D7BC-B3FC-4FBF-9322-A63BCF083B76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0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Catalog Revenue Models (cont’d.)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472" lvl="1" indent="-347472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Marketing channel</a:t>
            </a:r>
          </a:p>
          <a:p>
            <a:pPr marL="604647" lvl="4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Pathway to customers</a:t>
            </a:r>
          </a:p>
          <a:p>
            <a:pPr marL="347472" lvl="2" indent="-347472"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 marL="347472" lvl="1" indent="-347472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Multiple Marketing </a:t>
            </a:r>
            <a:r>
              <a:rPr lang="en-US" sz="2400" b="1" dirty="0"/>
              <a:t>C</a:t>
            </a:r>
            <a:r>
              <a:rPr lang="en-US" sz="2400" b="1" dirty="0" smtClean="0"/>
              <a:t>hannels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i="1" u="sng" dirty="0" smtClean="0"/>
              <a:t>More than one way to reach customer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Reach more customers at less cost</a:t>
            </a:r>
          </a:p>
          <a:p>
            <a:pPr marL="347472" lvl="2" indent="-347472"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  <a:p>
            <a:pPr marL="347472" lvl="1" indent="-347472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Can combine marketing channels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/>
              <a:t>I</a:t>
            </a:r>
            <a:r>
              <a:rPr lang="en-US" sz="2000" b="1" dirty="0" smtClean="0"/>
              <a:t>n-store </a:t>
            </a:r>
            <a:r>
              <a:rPr lang="en-US" sz="2000" dirty="0" smtClean="0"/>
              <a:t>online ordering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Mail catalogs </a:t>
            </a:r>
            <a:r>
              <a:rPr lang="en-US" sz="2000" dirty="0" smtClean="0"/>
              <a:t>with reference to retailer’s Web site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DFF-3AA2-417A-8431-F94AFA4BA781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564D5-4E27-44EE-A7E2-22BFEE708C7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22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847" y="207816"/>
            <a:ext cx="5998273" cy="614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529277" y="5085184"/>
            <a:ext cx="37465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andara" panose="020E0502030303020204" pitchFamily="34" charset="0"/>
              </a:rPr>
              <a:t>Combining </a:t>
            </a:r>
            <a:r>
              <a:rPr lang="en-US" sz="1800" b="1" dirty="0">
                <a:latin typeface="Candara" panose="020E0502030303020204" pitchFamily="34" charset="0"/>
              </a:rPr>
              <a:t>marketing channels: Two retailer examples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BE57-D641-457C-8E1F-C994457E0A4B}" type="datetime1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1F662-D098-460B-909E-5B1C9069CE4D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287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Catalog Revenue Models (cont’d.)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55800"/>
            <a:ext cx="10515600" cy="4400551"/>
          </a:xfrm>
        </p:spPr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Personal Touch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Chat Window, </a:t>
            </a:r>
            <a:r>
              <a:rPr lang="en-US" sz="2000" dirty="0" smtClean="0"/>
              <a:t>stimulate the experience of having a helpful salesperson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err="1" smtClean="0"/>
              <a:t>ShopTogether</a:t>
            </a:r>
            <a:r>
              <a:rPr lang="en-US" b="1" dirty="0" smtClean="0"/>
              <a:t> (</a:t>
            </a:r>
            <a:r>
              <a:rPr lang="en-US" sz="2000" i="1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DecisionStep</a:t>
            </a:r>
            <a:r>
              <a:rPr lang="en-US" b="1" dirty="0" smtClean="0"/>
              <a:t>), </a:t>
            </a:r>
            <a:r>
              <a:rPr lang="en-US" sz="2000" dirty="0" smtClean="0"/>
              <a:t>two shoppers browse the Website together; only one can buy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Personal shopper, </a:t>
            </a:r>
            <a:r>
              <a:rPr lang="en-US" sz="2000" dirty="0" smtClean="0"/>
              <a:t>an intelligent agent program that learns the customer’s preference and makes suggestions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Virtual Model (</a:t>
            </a:r>
            <a:r>
              <a:rPr lang="en-US" sz="2000" i="1" dirty="0" smtClean="0"/>
              <a:t>from</a:t>
            </a:r>
            <a:r>
              <a:rPr lang="en-US" b="1" dirty="0" smtClean="0"/>
              <a:t> My Virtual Model), </a:t>
            </a:r>
            <a:r>
              <a:rPr lang="en-US" sz="2000" dirty="0" smtClean="0"/>
              <a:t>a graphic image built from customer measurements and description on which customer can try clothes.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Fabric swatch, </a:t>
            </a:r>
            <a:r>
              <a:rPr lang="en-US" sz="2000" dirty="0" smtClean="0"/>
              <a:t>gives the customer a sense of fabric’s texture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Video communication, </a:t>
            </a:r>
            <a:r>
              <a:rPr lang="en-US" sz="2000" dirty="0" smtClean="0"/>
              <a:t>e.g., </a:t>
            </a:r>
            <a:r>
              <a:rPr lang="en-US" sz="2000" dirty="0" err="1" smtClean="0"/>
              <a:t>ITSRx</a:t>
            </a:r>
            <a:r>
              <a:rPr lang="en-US" sz="2000" dirty="0" smtClean="0"/>
              <a:t>, an online pharmacy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6F8-E62D-4946-B2EF-89DCDC211F86}" type="datetime1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0404-333F-45B3-9F71-0C011EF253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Content Subscription Revenue Models</a:t>
            </a:r>
          </a:p>
        </p:txBody>
      </p:sp>
      <p:sp>
        <p:nvSpPr>
          <p:cNvPr id="1946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Firms owning </a:t>
            </a:r>
            <a:r>
              <a:rPr lang="en-US" b="1" dirty="0" smtClean="0"/>
              <a:t>written information or information rights</a:t>
            </a:r>
            <a:endParaRPr lang="en-US" dirty="0" smtClean="0"/>
          </a:p>
          <a:p>
            <a:pPr marL="604647" lvl="2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Embrace the </a:t>
            </a:r>
            <a:r>
              <a:rPr lang="en-US" sz="2000" i="1" u="sng" dirty="0"/>
              <a:t>w</a:t>
            </a:r>
            <a:r>
              <a:rPr lang="en-US" sz="2000" i="1" u="sng" dirty="0" smtClean="0"/>
              <a:t>eb as a highly efficient distribution mechanism</a:t>
            </a:r>
          </a:p>
          <a:p>
            <a:pPr marL="604647" lvl="2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Use the </a:t>
            </a:r>
            <a:r>
              <a:rPr lang="en-US" sz="2000" b="1" dirty="0" smtClean="0"/>
              <a:t>digital content revenue model</a:t>
            </a:r>
          </a:p>
          <a:p>
            <a:pPr marL="604647" lvl="3" indent="-347472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Sell subscriptions </a:t>
            </a:r>
            <a:r>
              <a:rPr lang="en-US" sz="2000" dirty="0" smtClean="0"/>
              <a:t>or </a:t>
            </a:r>
            <a:r>
              <a:rPr lang="en-US" sz="2000" b="1" dirty="0" smtClean="0"/>
              <a:t>individual access rights</a:t>
            </a:r>
            <a:r>
              <a:rPr lang="en-US" sz="2000" dirty="0" smtClean="0"/>
              <a:t> to customers</a:t>
            </a:r>
          </a:p>
          <a:p>
            <a:pPr marL="347472" lvl="2" indent="-347472">
              <a:lnSpc>
                <a:spcPct val="100000"/>
              </a:lnSpc>
              <a:spcBef>
                <a:spcPts val="600"/>
              </a:spcBef>
            </a:pPr>
            <a:endParaRPr lang="en-US" sz="2400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Legal content, </a:t>
            </a:r>
            <a:r>
              <a:rPr lang="en-US" sz="2000" dirty="0" smtClean="0"/>
              <a:t>e.g., LexisNexis, Lexis.com</a:t>
            </a:r>
            <a:endParaRPr lang="en-US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Academic content, </a:t>
            </a:r>
            <a:r>
              <a:rPr lang="en-US" sz="2000" dirty="0" smtClean="0"/>
              <a:t>e.g., </a:t>
            </a:r>
            <a:r>
              <a:rPr lang="en-US" sz="2000" dirty="0" err="1" smtClean="0"/>
              <a:t>ProQuest</a:t>
            </a:r>
            <a:r>
              <a:rPr lang="en-US" sz="2000" dirty="0" smtClean="0"/>
              <a:t>, EBSCO </a:t>
            </a:r>
            <a:endParaRPr lang="en-US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Business content, </a:t>
            </a:r>
            <a:r>
              <a:rPr lang="en-US" sz="2000" dirty="0" smtClean="0"/>
              <a:t>e.g., WSJ, Barron, Dow Jones (</a:t>
            </a:r>
            <a:r>
              <a:rPr lang="en-US" sz="2000" b="1" i="1" dirty="0" smtClean="0"/>
              <a:t>Factiva</a:t>
            </a:r>
            <a:r>
              <a:rPr lang="en-US" sz="2000" dirty="0" smtClean="0"/>
              <a:t>, online content management and integration service)</a:t>
            </a:r>
          </a:p>
          <a:p>
            <a:pPr marL="347472" lvl="1" indent="-347472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/>
              <a:t>Technical content, </a:t>
            </a:r>
            <a:r>
              <a:rPr lang="en-US" dirty="0" smtClean="0"/>
              <a:t>e.g., Association for Computer Machinery (ACM): digital library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B308-7ED8-49E4-B948-77AA22281620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Md. Mahbubul Alam, PhD</a:t>
            </a:r>
            <a:endParaRPr lang="en-US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622A6-5D0C-451F-BA80-26206FA0022F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98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 Theme_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heme_Green" id="{005AFBE7-24EA-459F-A49A-79582A98CC7E}" vid="{D41A6063-9408-4917-A1C3-497F6E8F27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Theme_Green</Template>
  <TotalTime>7037</TotalTime>
  <Words>2563</Words>
  <Application>Microsoft Office PowerPoint</Application>
  <PresentationFormat>Widescreen</PresentationFormat>
  <Paragraphs>465</Paragraphs>
  <Slides>41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Candara</vt:lpstr>
      <vt:lpstr>Courier New</vt:lpstr>
      <vt:lpstr>Times</vt:lpstr>
      <vt:lpstr>Times New Roman</vt:lpstr>
      <vt:lpstr>Wingdings</vt:lpstr>
      <vt:lpstr>Presentation Theme_Green</vt:lpstr>
      <vt:lpstr>MIS 207: E-Business Lecture 3:  E-Business Revenue Models (Book chapter 4)</vt:lpstr>
      <vt:lpstr>Intended Learning Outcomes</vt:lpstr>
      <vt:lpstr>Revenue Model</vt:lpstr>
      <vt:lpstr>Revenue Models (Web business)</vt:lpstr>
      <vt:lpstr>Web Catalog Revenue Models</vt:lpstr>
      <vt:lpstr>Web Catalog Revenue Models (cont’d.)</vt:lpstr>
      <vt:lpstr>PowerPoint Presentation</vt:lpstr>
      <vt:lpstr>Web Catalog Revenue Models (cont’d.)</vt:lpstr>
      <vt:lpstr>Digital Content Subscription Revenue Models</vt:lpstr>
      <vt:lpstr>Digital Content Subscription Revenue Models (Cont’d.)</vt:lpstr>
      <vt:lpstr>Advertising-Supported Revenue Models</vt:lpstr>
      <vt:lpstr>PowerPoint Presentation</vt:lpstr>
      <vt:lpstr>Advertising-Supported Revenue Models (cont’d.)</vt:lpstr>
      <vt:lpstr>Advertising-Supported Revenue Models (cont’d.)</vt:lpstr>
      <vt:lpstr>Fee-for-Transaction Revenue Model</vt:lpstr>
      <vt:lpstr>Fee-for-Service Revenue Models</vt:lpstr>
      <vt:lpstr>Fee-for-Service Revenue Models (cont’d.)</vt:lpstr>
      <vt:lpstr>Free for Many, Fee for a Few</vt:lpstr>
      <vt:lpstr>Changing Strategies Revenue Models in Transition</vt:lpstr>
      <vt:lpstr>Revenue Models in Transition</vt:lpstr>
      <vt:lpstr>Revenue Models in Transition (Cont’d.)</vt:lpstr>
      <vt:lpstr>Revenue Strategy Issues for Online Businesses </vt:lpstr>
      <vt:lpstr>Revenue Strategy</vt:lpstr>
      <vt:lpstr>Revenue Strategy (Cont’d.)</vt:lpstr>
      <vt:lpstr>Revenue Strategy (Cont’d.)</vt:lpstr>
      <vt:lpstr>Creating an Effective Business Presence Online</vt:lpstr>
      <vt:lpstr>Identifying Web Presence Goals</vt:lpstr>
      <vt:lpstr>Making Web Presence Consistent with Brand Image</vt:lpstr>
      <vt:lpstr>Not-for-Profit Organizations</vt:lpstr>
      <vt:lpstr>Web Site Usability</vt:lpstr>
      <vt:lpstr>Web Site Usability</vt:lpstr>
      <vt:lpstr>Web Site Usability (Cont’d.)</vt:lpstr>
      <vt:lpstr>Web Site Usability (Cont’d.)</vt:lpstr>
      <vt:lpstr>Web Site Usability (Cont’d.)</vt:lpstr>
      <vt:lpstr>Web Site Usability (Cont’d.)</vt:lpstr>
      <vt:lpstr>Web Site Usability (Cont’d.)</vt:lpstr>
      <vt:lpstr>Connecting with Customer using Web</vt:lpstr>
      <vt:lpstr>The Nature of Communication on the Web</vt:lpstr>
      <vt:lpstr>PowerPoint Presentation</vt:lpstr>
      <vt:lpstr>Summary</vt:lpstr>
      <vt:lpstr>Question Please ?</vt:lpstr>
    </vt:vector>
  </TitlesOfParts>
  <Company>FP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mmalam</dc:creator>
  <cp:lastModifiedBy>USER</cp:lastModifiedBy>
  <cp:revision>297</cp:revision>
  <cp:lastPrinted>2002-12-31T10:27:27Z</cp:lastPrinted>
  <dcterms:created xsi:type="dcterms:W3CDTF">2002-01-09T07:28:14Z</dcterms:created>
  <dcterms:modified xsi:type="dcterms:W3CDTF">2019-05-21T08:33:31Z</dcterms:modified>
</cp:coreProperties>
</file>