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344" r:id="rId3"/>
    <p:sldId id="258" r:id="rId4"/>
    <p:sldId id="259" r:id="rId5"/>
    <p:sldId id="345" r:id="rId6"/>
    <p:sldId id="273" r:id="rId7"/>
    <p:sldId id="347" r:id="rId8"/>
    <p:sldId id="357" r:id="rId9"/>
    <p:sldId id="348" r:id="rId10"/>
    <p:sldId id="350" r:id="rId11"/>
    <p:sldId id="349" r:id="rId12"/>
    <p:sldId id="352" r:id="rId13"/>
    <p:sldId id="278" r:id="rId14"/>
    <p:sldId id="280" r:id="rId15"/>
    <p:sldId id="283" r:id="rId16"/>
    <p:sldId id="287" r:id="rId17"/>
    <p:sldId id="298" r:id="rId18"/>
    <p:sldId id="365" r:id="rId19"/>
    <p:sldId id="358" r:id="rId20"/>
    <p:sldId id="308" r:id="rId21"/>
    <p:sldId id="309" r:id="rId22"/>
    <p:sldId id="310" r:id="rId23"/>
    <p:sldId id="363" r:id="rId24"/>
    <p:sldId id="362" r:id="rId25"/>
    <p:sldId id="366" r:id="rId26"/>
    <p:sldId id="359" r:id="rId27"/>
    <p:sldId id="360" r:id="rId28"/>
    <p:sldId id="361" r:id="rId29"/>
    <p:sldId id="367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1281" autoAdjust="0"/>
  </p:normalViewPr>
  <p:slideViewPr>
    <p:cSldViewPr>
      <p:cViewPr varScale="1">
        <p:scale>
          <a:sx n="90" d="100"/>
          <a:sy n="90" d="100"/>
        </p:scale>
        <p:origin x="9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3150195-3E66-4AA3-8CD3-705DFA50E4B9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0045729-B641-4D4E-B725-7A29398A5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5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06BEF3-614C-4009-9B23-7332ACB1D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86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B1AE2-1C39-498B-8F98-59E32F4E9C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824" y="8685150"/>
            <a:ext cx="2971589" cy="45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1858B97-32C9-4BCF-B111-9EC5BE8B8046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40720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6A4EF6-C791-4A87-8BC2-BCD31BB868B9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91D129-7858-47BA-A52D-9F54F872E31C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6311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Packets</a:t>
            </a:r>
            <a:r>
              <a:rPr lang="en-US" dirty="0" smtClean="0">
                <a:sym typeface="Wingdings" panose="05000000000000000000" pitchFamily="2" charset="2"/>
              </a:rPr>
              <a:t> discrete units into which digital messages are sliced</a:t>
            </a:r>
            <a:r>
              <a:rPr lang="en-US" baseline="0" dirty="0" smtClean="0">
                <a:sym typeface="Wingdings" panose="05000000000000000000" pitchFamily="2" charset="2"/>
              </a:rPr>
              <a:t> for transmission over the Internet.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E3389-DFC2-4CEA-9CF4-D328FE7221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Packets</a:t>
            </a:r>
            <a:r>
              <a:rPr lang="en-US" dirty="0" smtClean="0">
                <a:sym typeface="Wingdings" panose="05000000000000000000" pitchFamily="2" charset="2"/>
              </a:rPr>
              <a:t> discrete units into which digital messages are sliced</a:t>
            </a:r>
            <a:r>
              <a:rPr lang="en-US" baseline="0" dirty="0" smtClean="0">
                <a:sym typeface="Wingdings" panose="05000000000000000000" pitchFamily="2" charset="2"/>
              </a:rPr>
              <a:t> for transmission over the Internet.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E3389-DFC2-4CEA-9CF4-D328FE7221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0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 smtClean="0"/>
              <a:t>64.49.254.91</a:t>
            </a:r>
            <a:r>
              <a:rPr lang="en-US" sz="1200" baseline="0" dirty="0" smtClean="0"/>
              <a:t> </a:t>
            </a:r>
            <a:r>
              <a:rPr lang="en-US" sz="1200" baseline="0" dirty="0" smtClean="0">
                <a:sym typeface="Wingdings" panose="05000000000000000000" pitchFamily="2" charset="2"/>
              </a:rPr>
              <a:t> first three sets of numbers (64.49.254) identifies the Network (Local Area Network Identification) and last number (91) identified a specific computer. 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aseline="0" dirty="0" smtClean="0">
                <a:sym typeface="Wingdings" panose="05000000000000000000" pitchFamily="2" charset="2"/>
              </a:rPr>
              <a:t>1 million = 10</a:t>
            </a:r>
            <a:r>
              <a:rPr lang="en-US" sz="1200" baseline="30000" dirty="0" smtClean="0">
                <a:sym typeface="Wingdings" panose="05000000000000000000" pitchFamily="2" charset="2"/>
              </a:rPr>
              <a:t>6</a:t>
            </a:r>
            <a:r>
              <a:rPr lang="en-US" sz="1200" baseline="0" dirty="0" smtClean="0">
                <a:sym typeface="Wingdings" panose="05000000000000000000" pitchFamily="2" charset="2"/>
              </a:rPr>
              <a:t>, 1 billion = 10</a:t>
            </a:r>
            <a:r>
              <a:rPr lang="en-US" sz="1200" baseline="30000" dirty="0" smtClean="0">
                <a:sym typeface="Wingdings" panose="05000000000000000000" pitchFamily="2" charset="2"/>
              </a:rPr>
              <a:t>9</a:t>
            </a:r>
            <a:r>
              <a:rPr lang="en-US" sz="1200" baseline="0" dirty="0" smtClean="0">
                <a:sym typeface="Wingdings" panose="05000000000000000000" pitchFamily="2" charset="2"/>
              </a:rPr>
              <a:t> , 1 Trillion = 10</a:t>
            </a:r>
            <a:r>
              <a:rPr lang="en-US" sz="1200" baseline="30000" dirty="0" smtClean="0">
                <a:sym typeface="Wingdings" panose="05000000000000000000" pitchFamily="2" charset="2"/>
              </a:rPr>
              <a:t>12</a:t>
            </a:r>
            <a:r>
              <a:rPr lang="en-US" sz="1200" baseline="0" dirty="0" smtClean="0">
                <a:sym typeface="Wingdings" panose="05000000000000000000" pitchFamily="2" charset="2"/>
              </a:rPr>
              <a:t> , 1 Quadrillion = 10</a:t>
            </a:r>
            <a:r>
              <a:rPr lang="en-US" sz="1200" baseline="30000" dirty="0" smtClean="0">
                <a:sym typeface="Wingdings" panose="05000000000000000000" pitchFamily="2" charset="2"/>
              </a:rPr>
              <a:t>15</a:t>
            </a:r>
            <a:r>
              <a:rPr lang="en-US" sz="1200" baseline="0" dirty="0" smtClean="0">
                <a:sym typeface="Wingdings" panose="05000000000000000000" pitchFamily="2" charset="2"/>
              </a:rPr>
              <a:t>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6E3389-DFC2-4CEA-9CF4-D328FE7221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ACAA-A505-4E81-A592-C6B04D23E2B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69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IAP: Internet Access 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6BEF3-614C-4009-9B23-7332ACB1D6B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9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FF6DE-7994-4659-91F5-A37FFF5DE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E9C5-01FD-418D-A59B-E77F9E637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85750"/>
            <a:ext cx="201930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85750"/>
            <a:ext cx="59055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02DE-8F1B-444D-85BA-5F2826036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0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ln w="28575">
            <a:solidFill>
              <a:srgbClr val="990033"/>
            </a:solidFill>
          </a:ln>
        </p:spPr>
        <p:txBody>
          <a:bodyPr anchor="b">
            <a:normAutofit/>
          </a:bodyPr>
          <a:lstStyle>
            <a:lvl1pPr algn="ctr">
              <a:defRPr sz="48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8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ED4E-F867-4551-86E4-2F5679A60A64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BDE8-808F-499B-BD96-BEE7ECA3A1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96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90033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4A0C635C-437D-4A04-8166-D461029EDFE6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2452B0E1-8D16-482F-A6B6-49CBB2634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0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7D46-44DE-4F9D-9D01-6A8E6F2E3A40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E409-A396-43E6-84C6-9310BDA56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9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9E333C06-4A17-4BA7-AB5C-85911DF79CE3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4931A968-4729-4E48-B934-AB9F264CC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5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6C779-CDB0-4918-BC06-1BB1A50BC7DA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1E08-511D-4D1C-A3E3-D97283074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95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CE63-84AE-4FAC-B231-8AD928A81BD4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834D-DD8A-48C3-BBC3-2213F73ED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83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4F0C2C1F-86E1-44D0-A466-C10F1A80BE0D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25B913E2-8DF2-4205-9529-3EECA9F54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93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5DF4-80F9-4414-9480-CC36E92D48C7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10E2-AAAB-4A48-9917-D397567B8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6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8113-86CB-4E49-B9A1-0301E78F7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2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ndara" panose="020E05020303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3D89A04F-7DDF-4B98-84DE-81505A29BCC4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842AEF2D-963B-46CF-8483-D76D6522E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99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BCCB-7EC2-492F-9343-56C423296F1F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32B3-5EAE-4D17-947A-C613949C0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62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77EDDD4F-4D6C-4A3A-B6E5-1A318E6C4E0B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8B93DDEE-1827-4280-8B38-3383BD83D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6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D7F2-9D7C-4E09-95E4-3D388A62B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3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1200150"/>
            <a:ext cx="8763000" cy="3429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9BDE4-2BB0-487A-88B6-8B444CD41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7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5212E-B0D9-46C2-8AB9-9F833F8914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7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57300"/>
            <a:ext cx="39624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9624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C018-F62E-406D-863A-B8C887186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FC5B-43EB-447B-AA74-35A8D5E06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1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7C4D8-C3E9-43BA-AD91-FEAE864D7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0D65-05CB-46A9-AAFF-6EA900710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9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5788-8F6B-4957-B8CF-F3DE5AF0F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9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2D7A0-81FA-41E1-AD36-AAF39BD45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85750"/>
            <a:ext cx="8077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573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4786312"/>
            <a:ext cx="56388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+mn-lt"/>
              </a:defRPr>
            </a:lvl1pPr>
          </a:lstStyle>
          <a:p>
            <a:pPr>
              <a:defRPr/>
            </a:pPr>
            <a:fld id="{07002CC1-7A68-4A4C-896E-C80CA1EE3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018176-142A-4F5C-86F7-01CF0A18E734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2EC6C-2611-4A50-8CFA-7024B1519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07" r:id="rId3"/>
    <p:sldLayoutId id="2147483713" r:id="rId4"/>
    <p:sldLayoutId id="2147483708" r:id="rId5"/>
    <p:sldLayoutId id="2147483709" r:id="rId6"/>
    <p:sldLayoutId id="2147483714" r:id="rId7"/>
    <p:sldLayoutId id="2147483710" r:id="rId8"/>
    <p:sldLayoutId id="2147483715" r:id="rId9"/>
    <p:sldLayoutId id="2147483711" r:id="rId10"/>
    <p:sldLayoutId id="2147483716" r:id="rId11"/>
    <p:sldLayoutId id="2147483718" r:id="rId12"/>
    <p:sldLayoutId id="2147483719" r:id="rId13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ndara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162800" cy="1200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sz="2400" b="1" i="1" dirty="0" smtClean="0"/>
              <a:t>Lecture 2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4000" b="1" i="1" dirty="0" smtClean="0"/>
              <a:t>E-Business Technology Basics</a:t>
            </a:r>
            <a:r>
              <a:rPr lang="en-CA" sz="4000" b="1" dirty="0" smtClean="0"/>
              <a:t> </a:t>
            </a:r>
            <a:br>
              <a:rPr lang="en-CA" sz="4000" b="1" dirty="0" smtClean="0"/>
            </a:br>
            <a:r>
              <a:rPr lang="en-CA" sz="1800" b="1" dirty="0" smtClean="0"/>
              <a:t>(Book Chapter 2)</a:t>
            </a:r>
            <a:endParaRPr lang="en-US" sz="1800" b="1" dirty="0" smtClean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028950"/>
            <a:ext cx="6858000" cy="7620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sz="1800" b="1" dirty="0" smtClean="0"/>
              <a:t>Md. </a:t>
            </a:r>
            <a:r>
              <a:rPr lang="en-US" sz="1800" b="1" dirty="0" err="1" smtClean="0"/>
              <a:t>Mahbubul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Alam</a:t>
            </a:r>
            <a:r>
              <a:rPr lang="en-US" sz="1800" b="1" dirty="0" smtClean="0"/>
              <a:t>, </a:t>
            </a:r>
            <a:r>
              <a:rPr lang="en-US" sz="1800" b="1" dirty="0" smtClean="0"/>
              <a:t>PhD</a:t>
            </a:r>
          </a:p>
          <a:p>
            <a:pPr marL="0" indent="0" algn="ctr">
              <a:buFontTx/>
              <a:buNone/>
            </a:pPr>
            <a:r>
              <a:rPr lang="en-US" sz="1800" b="1" dirty="0" smtClean="0"/>
              <a:t>Professor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9955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8150"/>
            <a:ext cx="7886700" cy="753666"/>
          </a:xfrm>
        </p:spPr>
        <p:txBody>
          <a:bodyPr>
            <a:normAutofit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Address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800" dirty="0"/>
              <a:t>Two versions of IP currently in use. </a:t>
            </a:r>
          </a:p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800" dirty="0"/>
              <a:t>IPv4 Internet address (also called IP address): </a:t>
            </a:r>
          </a:p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800" dirty="0"/>
              <a:t>A 32-bit number expressed as a series of four separate numbers marked off by periods, such as 64.49.254.91</a:t>
            </a:r>
          </a:p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800" dirty="0"/>
              <a:t>Each of the four numbers can range from 0-255.</a:t>
            </a:r>
          </a:p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800" dirty="0"/>
              <a:t>IPv4 the current version of IP. Can handle up to 4 billion addresses</a:t>
            </a:r>
          </a:p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800" dirty="0"/>
              <a:t>IPv6 (next generation of IP) will use 128-bit addresses and be able to handle up 1 quadrillion addresses.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6A7CD8-4106-44CF-876E-4F3C77A70AEC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97706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Names, DNS, URLs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562" y="1102016"/>
            <a:ext cx="7886700" cy="3263504"/>
          </a:xfrm>
        </p:spPr>
        <p:txBody>
          <a:bodyPr/>
          <a:lstStyle/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400" b="1" dirty="0"/>
              <a:t>Domain name</a:t>
            </a:r>
            <a:r>
              <a:rPr lang="en-US" sz="1400" dirty="0"/>
              <a:t>: IP address </a:t>
            </a:r>
            <a:r>
              <a:rPr lang="en-US" sz="1400" b="1" dirty="0"/>
              <a:t>expressed in a natural language </a:t>
            </a:r>
            <a:r>
              <a:rPr lang="en-US" sz="1400" dirty="0"/>
              <a:t>convention called a domain name. </a:t>
            </a:r>
          </a:p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400" b="1" dirty="0"/>
              <a:t>Domain name system (DNS)</a:t>
            </a:r>
            <a:r>
              <a:rPr lang="en-US" sz="1400" dirty="0"/>
              <a:t>: allows numeric IP addresses to be expressed in natural language</a:t>
            </a:r>
          </a:p>
          <a:p>
            <a:pPr marL="407194" lvl="2" indent="-214313">
              <a:lnSpc>
                <a:spcPct val="100000"/>
              </a:lnSpc>
              <a:spcBef>
                <a:spcPts val="450"/>
              </a:spcBef>
            </a:pPr>
            <a:r>
              <a:rPr lang="en-US" sz="1200" dirty="0"/>
              <a:t>Example: cnet.com = </a:t>
            </a:r>
            <a:r>
              <a:rPr lang="en-US" sz="1200" b="1" dirty="0"/>
              <a:t>216.239.113.101</a:t>
            </a:r>
          </a:p>
          <a:p>
            <a:pPr marL="260604" indent="-260604">
              <a:lnSpc>
                <a:spcPct val="100000"/>
              </a:lnSpc>
              <a:spcBef>
                <a:spcPts val="450"/>
              </a:spcBef>
            </a:pPr>
            <a:r>
              <a:rPr lang="en-US" sz="1400" b="1" dirty="0"/>
              <a:t>Uniform resource locator (URL)</a:t>
            </a:r>
            <a:r>
              <a:rPr lang="en-US" sz="1400" dirty="0"/>
              <a:t>: </a:t>
            </a:r>
            <a:r>
              <a:rPr lang="en-US" sz="1400" b="1" dirty="0"/>
              <a:t>addresses used by Web browsers to identify location of content on the Web. </a:t>
            </a:r>
          </a:p>
          <a:p>
            <a:endParaRPr lang="en-US" dirty="0"/>
          </a:p>
        </p:txBody>
      </p:sp>
      <p:pic>
        <p:nvPicPr>
          <p:cNvPr id="5" name="Picture 4" descr="03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64551"/>
            <a:ext cx="3886200" cy="20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2571750"/>
            <a:ext cx="3962400" cy="2066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74320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DNS is a hierarchical namespace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. Root server at the top. </a:t>
            </a:r>
          </a:p>
          <a:p>
            <a:pPr marL="274320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74320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Top-level domains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organization type or geographic location. </a:t>
            </a:r>
          </a:p>
          <a:p>
            <a:pPr marL="274320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274320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Second-level Servers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 organizations &amp; individuals. (e.g., nyu.edu)</a:t>
            </a:r>
          </a:p>
          <a:p>
            <a:pPr marL="274320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274320" indent="-13716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Third-level servers 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 a particular computer(s) of an organization. (e.g., www.finance.nyu.edu)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610922-E4DB-4748-B4E1-FE8DD86F7F12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2057400" y="4418294"/>
            <a:ext cx="38861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Commonly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used domain names</a:t>
            </a:r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22" y="247850"/>
            <a:ext cx="6263855" cy="41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27688-5C25-4A8B-8B79-B911F8B30A3D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913E2-8DF2-4205-9529-3EECA9F5470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841" y="273845"/>
            <a:ext cx="7886700" cy="62150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Mail Protocols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047750"/>
            <a:ext cx="3505200" cy="367069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Electronic mail (e-mail)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Formatted according to common set of rules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Client/server structure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E-mail server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Computer devoted to e-mail handling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Stores, forwards e-mail messages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E-mail client software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Reads and sends e-mail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Communicates with e-mail server software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Standardization and rules very important</a:t>
            </a:r>
            <a:endParaRPr lang="en-US" b="1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38600" y="819150"/>
            <a:ext cx="4496991" cy="381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common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733800" y="1200150"/>
            <a:ext cx="5105400" cy="3581399"/>
          </a:xfrm>
        </p:spPr>
        <p:txBody>
          <a:bodyPr/>
          <a:lstStyle/>
          <a:p>
            <a:r>
              <a:rPr lang="en-US" sz="1800" b="1" dirty="0">
                <a:solidFill>
                  <a:srgbClr val="7030A0"/>
                </a:solidFill>
              </a:rPr>
              <a:t>Simple Mail Transfer Protocol (SMTP)</a:t>
            </a:r>
          </a:p>
          <a:p>
            <a:pPr lvl="1"/>
            <a:r>
              <a:rPr lang="en-US" sz="1800" i="1" dirty="0"/>
              <a:t>Specifies mail message format</a:t>
            </a:r>
          </a:p>
          <a:p>
            <a:pPr lvl="1"/>
            <a:r>
              <a:rPr lang="en-US" sz="1800" dirty="0"/>
              <a:t>Describes mail administration e-mail server</a:t>
            </a:r>
          </a:p>
          <a:p>
            <a:pPr lvl="1"/>
            <a:r>
              <a:rPr lang="en-US" sz="1800" dirty="0"/>
              <a:t>Describes mail transmission on the Internet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Post Office Protocol (POP)</a:t>
            </a:r>
          </a:p>
          <a:p>
            <a:pPr lvl="1"/>
            <a:r>
              <a:rPr lang="en-US" sz="1800" dirty="0"/>
              <a:t>Sends mail to user’s computer, deletes from server</a:t>
            </a:r>
          </a:p>
          <a:p>
            <a:pPr lvl="1"/>
            <a:r>
              <a:rPr lang="en-US" sz="1800" dirty="0" smtClean="0"/>
              <a:t>Asks </a:t>
            </a:r>
            <a:r>
              <a:rPr lang="en-US" sz="1800" dirty="0"/>
              <a:t>if new mail </a:t>
            </a:r>
            <a:r>
              <a:rPr lang="en-US" sz="1800" dirty="0" smtClean="0"/>
              <a:t>arrived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Interactive Mail Access Protocol (IMAP</a:t>
            </a:r>
            <a:r>
              <a:rPr lang="en-US" sz="1800" b="1" dirty="0" smtClean="0">
                <a:solidFill>
                  <a:srgbClr val="7030A0"/>
                </a:solidFill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sz="1800" dirty="0"/>
              <a:t>Sends mail to user’s computer, does not delete</a:t>
            </a:r>
          </a:p>
          <a:p>
            <a:endParaRPr lang="en-US" sz="1800" dirty="0">
              <a:solidFill>
                <a:srgbClr val="7030A0"/>
              </a:solidFill>
            </a:endParaRPr>
          </a:p>
          <a:p>
            <a:endParaRPr lang="en-US" sz="22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EA6BC-D5EB-436A-980C-B62F21D06709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71E08-511D-4D1C-A3E3-D972830748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2553128" y="4318700"/>
            <a:ext cx="3655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markup languages</a:t>
            </a:r>
          </a:p>
        </p:txBody>
      </p:sp>
      <p:pic>
        <p:nvPicPr>
          <p:cNvPr id="522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0050"/>
            <a:ext cx="7296342" cy="391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D7F2-9D7C-4E09-95E4-3D388A62B9F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742950"/>
            <a:ext cx="4251325" cy="28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2950"/>
            <a:ext cx="4241800" cy="301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12"/>
          <p:cNvSpPr>
            <a:spLocks noChangeArrowheads="1"/>
          </p:cNvSpPr>
          <p:nvPr/>
        </p:nvSpPr>
        <p:spPr bwMode="auto">
          <a:xfrm>
            <a:off x="2286000" y="405765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Text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marked up with HTML tags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D7F2-9D7C-4E09-95E4-3D388A62B9F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1449259" y="4286250"/>
            <a:ext cx="59167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Processing 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requests for Web pages from an XML database</a:t>
            </a:r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14350"/>
            <a:ext cx="6837363" cy="37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3D7F2-9D7C-4E09-95E4-3D388A62B9F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657350"/>
            <a:ext cx="7886700" cy="621508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Connection Options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9C1C3-7F71-4B9B-A590-BBBFD8725D03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5E409-A396-43E6-84C6-9310BDA566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06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Connectivity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Bandwidth</a:t>
            </a:r>
            <a:r>
              <a:rPr lang="en-US" sz="2000" dirty="0" smtClean="0">
                <a:latin typeface="+mn-lt"/>
              </a:rPr>
              <a:t>: amount of data that can travel through a communication medium per unit of time. </a:t>
            </a:r>
          </a:p>
          <a:p>
            <a:pPr>
              <a:spcBef>
                <a:spcPts val="600"/>
              </a:spcBef>
            </a:pPr>
            <a:endParaRPr lang="en-US" sz="2000" dirty="0" smtClean="0">
              <a:latin typeface="+mn-lt"/>
            </a:endParaRP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Symmetric connections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provide the same bandwidth in both directions,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B050"/>
                </a:solidFill>
                <a:latin typeface="+mn-lt"/>
              </a:rPr>
              <a:t>Asymmetric connections, </a:t>
            </a:r>
            <a:r>
              <a:rPr lang="en-US" sz="2000" dirty="0" smtClean="0">
                <a:latin typeface="+mn-lt"/>
              </a:rPr>
              <a:t>provide bandwidth for each direction,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Upstream bandwidth</a:t>
            </a:r>
            <a:r>
              <a:rPr lang="en-US" sz="1600" dirty="0" smtClean="0">
                <a:solidFill>
                  <a:schemeClr val="accent2"/>
                </a:solidFill>
                <a:latin typeface="+mn-lt"/>
              </a:rPr>
              <a:t>,</a:t>
            </a:r>
            <a:r>
              <a:rPr lang="en-US" sz="1600" dirty="0" smtClean="0">
                <a:latin typeface="+mn-lt"/>
              </a:rPr>
              <a:t> amount of information that can travel from the user to the Internet in a given amount of time,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accent2"/>
                </a:solidFill>
                <a:latin typeface="+mn-lt"/>
              </a:rPr>
              <a:t>Downstream bandwidth</a:t>
            </a:r>
            <a:r>
              <a:rPr lang="en-US" sz="1600" dirty="0" smtClean="0">
                <a:solidFill>
                  <a:schemeClr val="accent2"/>
                </a:solidFill>
                <a:latin typeface="+mn-lt"/>
              </a:rPr>
              <a:t>,</a:t>
            </a:r>
            <a:r>
              <a:rPr lang="en-US" sz="1600" dirty="0" smtClean="0">
                <a:latin typeface="+mn-lt"/>
              </a:rPr>
              <a:t> amount of information that can travel from the Internet to a user in a given amount of time.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87B0B-E971-4AD2-A768-EBA7F8C943F6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2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Voice-Grade Telephone Connections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69218"/>
            <a:ext cx="7886700" cy="3336131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Local telephone service provider</a:t>
            </a:r>
          </a:p>
          <a:p>
            <a:pPr lvl="1"/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Most common way for an individual to connect to ISP</a:t>
            </a:r>
          </a:p>
          <a:p>
            <a:r>
              <a:rPr lang="en-US" sz="1800" b="1" dirty="0" smtClean="0">
                <a:latin typeface="+mn-lt"/>
              </a:rPr>
              <a:t>Plain old telephone service (POTS)</a:t>
            </a:r>
          </a:p>
          <a:p>
            <a:pPr lvl="1"/>
            <a:r>
              <a:rPr lang="en-US" sz="1800" dirty="0" smtClean="0">
                <a:latin typeface="+mn-lt"/>
              </a:rPr>
              <a:t>Uses existing telephone lines, analog modem </a:t>
            </a:r>
          </a:p>
          <a:p>
            <a:pPr lvl="2"/>
            <a:r>
              <a:rPr lang="en-US" sz="1800" dirty="0" smtClean="0">
                <a:latin typeface="+mn-lt"/>
              </a:rPr>
              <a:t>Bandwidth between 28 and 56 Kbps</a:t>
            </a:r>
          </a:p>
          <a:p>
            <a:r>
              <a:rPr lang="en-US" sz="1800" b="1" dirty="0" smtClean="0">
                <a:latin typeface="+mn-lt"/>
              </a:rPr>
              <a:t>Digital Subscriber Line (DSL) </a:t>
            </a:r>
            <a:r>
              <a:rPr lang="en-US" sz="1800" dirty="0" smtClean="0">
                <a:latin typeface="+mn-lt"/>
              </a:rPr>
              <a:t>protocol</a:t>
            </a:r>
          </a:p>
          <a:p>
            <a:pPr lvl="1"/>
            <a:r>
              <a:rPr lang="en-US" sz="1800" dirty="0" smtClean="0">
                <a:latin typeface="+mn-lt"/>
              </a:rPr>
              <a:t>Higher grade of service</a:t>
            </a:r>
          </a:p>
          <a:p>
            <a:pPr lvl="1"/>
            <a:r>
              <a:rPr lang="en-US" sz="1800" dirty="0" smtClean="0">
                <a:latin typeface="+mn-lt"/>
              </a:rPr>
              <a:t>Use DSL modem (type of network switch)</a:t>
            </a:r>
          </a:p>
          <a:p>
            <a:r>
              <a:rPr lang="en-US" sz="1800" b="1" dirty="0" smtClean="0">
                <a:latin typeface="+mn-lt"/>
              </a:rPr>
              <a:t>Integrated Services Digital Network (ISDN)</a:t>
            </a:r>
          </a:p>
          <a:p>
            <a:pPr lvl="1"/>
            <a:r>
              <a:rPr lang="en-US" sz="1800" dirty="0" smtClean="0">
                <a:latin typeface="+mn-lt"/>
              </a:rPr>
              <a:t>First technology developed using DSL protocol suite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1AFFF-B6DF-48E0-9D98-58F0A8486A81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8867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Intended Learning Outcomes (ILOs)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/>
              <a:t>O</a:t>
            </a:r>
            <a:r>
              <a:rPr lang="en-US" sz="2000" dirty="0" smtClean="0"/>
              <a:t>rigin, growth, and current structure of the Internet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smtClean="0"/>
              <a:t>Packet-switched technologies and network structure 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smtClean="0"/>
              <a:t>Internet protocols and Internet addressing work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 smtClean="0"/>
              <a:t>Use of markup languages on the Web, including SGML, HTML, and XML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dirty="0"/>
              <a:t>Internet2 </a:t>
            </a:r>
            <a:r>
              <a:rPr lang="en-US" sz="2000" dirty="0" smtClean="0"/>
              <a:t>project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93918-3472-4AC1-91F8-BDAB82F342C3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886700" cy="6977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Broadband Connections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23950"/>
            <a:ext cx="7886700" cy="34290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Connection speeds greater than 200 Kbps</a:t>
            </a:r>
          </a:p>
          <a:p>
            <a:r>
              <a:rPr lang="en-US" sz="2400" b="1" dirty="0" smtClean="0">
                <a:latin typeface="+mn-lt"/>
              </a:rPr>
              <a:t>Asymmetric digital subscriber line (ADSL)</a:t>
            </a:r>
          </a:p>
          <a:p>
            <a:pPr lvl="1"/>
            <a:r>
              <a:rPr lang="en-US" sz="2000" dirty="0" smtClean="0">
                <a:latin typeface="+mn-lt"/>
              </a:rPr>
              <a:t>DSL protocol providing broadband range service</a:t>
            </a:r>
          </a:p>
          <a:p>
            <a:r>
              <a:rPr lang="en-US" sz="2400" b="1" dirty="0" smtClean="0">
                <a:latin typeface="+mn-lt"/>
              </a:rPr>
              <a:t>High-speed DSL (HDSL)</a:t>
            </a:r>
            <a:endParaRPr lang="en-US" sz="2400" dirty="0" smtClean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More than 768 Kbps symmetric bandwidth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Cable modems</a:t>
            </a:r>
          </a:p>
          <a:p>
            <a:pPr lvl="1"/>
            <a:r>
              <a:rPr lang="en-US" sz="2000" dirty="0" smtClean="0">
                <a:latin typeface="+mn-lt"/>
              </a:rPr>
              <a:t>Transmission speeds: 300 Kbps to 1 Mbps</a:t>
            </a:r>
          </a:p>
          <a:p>
            <a:pPr lvl="1"/>
            <a:r>
              <a:rPr lang="en-US" sz="2000" dirty="0" smtClean="0">
                <a:latin typeface="+mn-lt"/>
              </a:rPr>
              <a:t>Connection bandwidths vary</a:t>
            </a:r>
          </a:p>
          <a:p>
            <a:pPr lvl="1"/>
            <a:r>
              <a:rPr lang="en-US" sz="2000" dirty="0" smtClean="0">
                <a:latin typeface="+mn-lt"/>
              </a:rPr>
              <a:t>Subscribers compete for shared resource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8AE58-9F7E-42D6-87C3-F37B53EFC02A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886700" cy="6977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Leased-Line Connections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7886700" cy="3429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+mn-lt"/>
              </a:rPr>
              <a:t>More expensive technologies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Classified by equivalent number of telephone lines included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+mn-lt"/>
              </a:rPr>
              <a:t>DS0 (digital signal zero)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Carries one digital signal (56 Kbps)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+mn-lt"/>
              </a:rPr>
              <a:t>T1 </a:t>
            </a:r>
            <a:r>
              <a:rPr lang="en-US" sz="2600" dirty="0" smtClean="0">
                <a:latin typeface="+mn-lt"/>
              </a:rPr>
              <a:t>line (DS1)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Carries 24 DS0 lines (1.544 Mbps</a:t>
            </a:r>
            <a:r>
              <a:rPr lang="en-US" dirty="0" smtClean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+mn-lt"/>
              </a:rPr>
              <a:t>Fractional T1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+mn-lt"/>
              </a:rPr>
              <a:t>128 Kbps and upward in 128-Kbps increments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>
                <a:latin typeface="+mn-lt"/>
              </a:rPr>
              <a:t>T3 </a:t>
            </a:r>
            <a:r>
              <a:rPr lang="en-US" sz="2600" dirty="0" smtClean="0">
                <a:latin typeface="+mn-lt"/>
              </a:rPr>
              <a:t>(DS3): 44.736 Mbps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DA678-7D9B-4B44-B2E4-C9739162F115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15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Private Network (VPN)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10" descr="Fig-7-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1123950"/>
            <a:ext cx="3190188" cy="2079422"/>
          </a:xfrm>
        </p:spPr>
      </p:pic>
      <p:sp>
        <p:nvSpPr>
          <p:cNvPr id="7" name="Rectangle 6"/>
          <p:cNvSpPr/>
          <p:nvPr/>
        </p:nvSpPr>
        <p:spPr>
          <a:xfrm>
            <a:off x="457200" y="3257550"/>
            <a:ext cx="8229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This graphic illustrates how a virtual private network works. The rectangles A, B, C, and D represent different computers on the VPN. In </a:t>
            </a:r>
            <a:r>
              <a:rPr lang="en-US" sz="1400" b="1" dirty="0">
                <a:solidFill>
                  <a:schemeClr val="tx1"/>
                </a:solidFill>
              </a:rPr>
              <a:t>a process called tunneling, packets of data are encrypted and wrapped inside IP packets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By </a:t>
            </a:r>
            <a:r>
              <a:rPr lang="en-US" sz="1400" dirty="0">
                <a:solidFill>
                  <a:schemeClr val="tx1"/>
                </a:solidFill>
              </a:rPr>
              <a:t>adding this wrapper around a network message to hide its content, </a:t>
            </a:r>
            <a:r>
              <a:rPr lang="en-US" sz="1400" b="1" dirty="0">
                <a:solidFill>
                  <a:schemeClr val="tx1"/>
                </a:solidFill>
              </a:rPr>
              <a:t>business firms create a private connection that travels through the public Internet.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047750"/>
            <a:ext cx="46482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VPN</a:t>
            </a:r>
            <a:r>
              <a:rPr lang="en-US" dirty="0" smtClean="0">
                <a:solidFill>
                  <a:schemeClr val="tx1"/>
                </a:solidFill>
              </a:rPr>
              <a:t> is a secure, encrypted, private network that has been configured within a public network.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Tunnel</a:t>
            </a:r>
            <a:r>
              <a:rPr lang="en-US" dirty="0" smtClean="0">
                <a:solidFill>
                  <a:schemeClr val="tx1"/>
                </a:solidFill>
              </a:rPr>
              <a:t>: Point-to-Point Tunneling Protocol (PPTP)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provides a network infrastructure for combining voice and data networks.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4C937-D1FE-416F-A82E-1EC5B8F8D553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390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Local Area Network (WLANs)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23950"/>
            <a:ext cx="7886700" cy="350877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Wi-Fi (802.11)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Wireless standard for Ethernet networks with greater speed and range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(</a:t>
            </a:r>
            <a:r>
              <a:rPr lang="en-US" sz="1400" b="1" dirty="0"/>
              <a:t>Wireless Fidelity</a:t>
            </a:r>
            <a:r>
              <a:rPr lang="en-US" sz="1400" dirty="0"/>
              <a:t>, also known as 802.11b): first commercially viable standard for WLANs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wireless </a:t>
            </a:r>
            <a:r>
              <a:rPr lang="en-US" sz="1400" b="1" dirty="0"/>
              <a:t>access points connect  to Internet directly via a broadband connection and then transmit radio signals to transmitters/receivers installed in laptops or PDAs</a:t>
            </a:r>
          </a:p>
          <a:p>
            <a:pPr lvl="1">
              <a:lnSpc>
                <a:spcPct val="90000"/>
              </a:lnSpc>
            </a:pPr>
            <a:r>
              <a:rPr lang="en-US" sz="1400" b="1" dirty="0"/>
              <a:t>Offers high-bandwidth capacity, but limited range</a:t>
            </a:r>
            <a:r>
              <a:rPr lang="en-US" sz="1400" dirty="0"/>
              <a:t>; is also inexpensive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smtClean="0"/>
              <a:t>Bluetooth (802.11)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Technology standard for short-range wireless communication under 30 feet</a:t>
            </a:r>
          </a:p>
          <a:p>
            <a:pPr lvl="1">
              <a:lnSpc>
                <a:spcPct val="90000"/>
              </a:lnSpc>
            </a:pPr>
            <a:r>
              <a:rPr lang="en-US" sz="1400" b="1" dirty="0" smtClean="0"/>
              <a:t>personal </a:t>
            </a:r>
            <a:r>
              <a:rPr lang="en-US" sz="1400" b="1" dirty="0"/>
              <a:t>connectivity technology </a:t>
            </a:r>
            <a:r>
              <a:rPr lang="en-US" sz="1400" dirty="0"/>
              <a:t>that enables links between mobile computers, phones, PDAs and connectivity with Internet; has much more limited range than Wi-Fi (</a:t>
            </a:r>
            <a:r>
              <a:rPr lang="en-US" sz="1400" b="1" dirty="0"/>
              <a:t>30 feet vs. 300 </a:t>
            </a:r>
            <a:r>
              <a:rPr lang="en-US" sz="1400" b="1" dirty="0" smtClean="0"/>
              <a:t>meters, links up to 8 devices</a:t>
            </a:r>
            <a:r>
              <a:rPr lang="en-US" sz="1400" dirty="0" smtClean="0"/>
              <a:t>)</a:t>
            </a:r>
            <a:endParaRPr lang="en-US" sz="16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600" b="1" dirty="0" err="1" smtClean="0"/>
              <a:t>WiMax</a:t>
            </a:r>
            <a:r>
              <a:rPr lang="en-US" sz="1600" b="1" dirty="0" smtClean="0"/>
              <a:t> (802.16)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1400" dirty="0" smtClean="0"/>
              <a:t>Wireless access range of 31 miles</a:t>
            </a:r>
            <a:endParaRPr lang="en-US" sz="1400" dirty="0"/>
          </a:p>
        </p:txBody>
      </p:sp>
      <p:pic>
        <p:nvPicPr>
          <p:cNvPr id="5" name="Picture 4" descr="03_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90950"/>
            <a:ext cx="3200400" cy="10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555F2-D471-49AA-A3D0-113842FAAF19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04950"/>
            <a:ext cx="7886700" cy="106084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Internet2® Project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FF748-AA04-4B6B-B4A5-DFED09779055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5E409-A396-43E6-84C6-9310BDA566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39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Internet2® Project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00150"/>
            <a:ext cx="7886700" cy="3432573"/>
          </a:xfrm>
        </p:spPr>
        <p:txBody>
          <a:bodyPr/>
          <a:lstStyle/>
          <a:p>
            <a:r>
              <a:rPr lang="en-US" sz="1800" b="1" dirty="0" smtClean="0"/>
              <a:t>Advanced networking consortium </a:t>
            </a:r>
            <a:r>
              <a:rPr lang="en-US" sz="1800" dirty="0" smtClean="0"/>
              <a:t>of more than 350 member institutions including universities, corporations, government research agencies, and not-for-profit networking organizations, working in partnership </a:t>
            </a:r>
            <a:r>
              <a:rPr lang="en-US" sz="1800" b="1" dirty="0" smtClean="0"/>
              <a:t>to facilitate the development, deployment and use of revolutionary Internet technologies</a:t>
            </a:r>
            <a:r>
              <a:rPr lang="en-US" sz="1800" dirty="0" smtClean="0"/>
              <a:t>. </a:t>
            </a:r>
          </a:p>
          <a:p>
            <a:endParaRPr lang="en-US" sz="2000" dirty="0" smtClean="0"/>
          </a:p>
          <a:p>
            <a:r>
              <a:rPr lang="en-US" sz="2000" b="1" dirty="0" smtClean="0"/>
              <a:t>Primary goals:</a:t>
            </a:r>
          </a:p>
          <a:p>
            <a:pPr lvl="1"/>
            <a:r>
              <a:rPr lang="en-US" sz="1800" b="1" dirty="0" smtClean="0"/>
              <a:t>Create a leading edge very-high speed network</a:t>
            </a:r>
            <a:r>
              <a:rPr lang="en-US" sz="1800" dirty="0" smtClean="0"/>
              <a:t> for national research community (100 gigabit-per-second network)</a:t>
            </a:r>
          </a:p>
          <a:p>
            <a:pPr lvl="1"/>
            <a:r>
              <a:rPr lang="en-US" sz="1800" b="1" dirty="0" smtClean="0"/>
              <a:t>Enable revolutionary Internet applications</a:t>
            </a:r>
          </a:p>
          <a:p>
            <a:pPr lvl="1"/>
            <a:r>
              <a:rPr lang="en-US" sz="1800" b="1" dirty="0" smtClean="0"/>
              <a:t>Ensure the rapid transfer of new network services and application </a:t>
            </a:r>
            <a:r>
              <a:rPr lang="en-US" sz="1800" dirty="0" smtClean="0"/>
              <a:t>to the broader Internet community.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FC7A2-5DB1-461B-AC82-781A62D6535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977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Focus of Internet2®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23950"/>
            <a:ext cx="8286750" cy="35087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New </a:t>
            </a:r>
            <a:r>
              <a:rPr lang="en-US" sz="1800" b="1" dirty="0"/>
              <a:t>networking capabilities</a:t>
            </a:r>
            <a:r>
              <a:rPr lang="en-US" sz="1800" dirty="0"/>
              <a:t>: Projects </a:t>
            </a:r>
            <a:r>
              <a:rPr lang="en-US" sz="1800" dirty="0" smtClean="0"/>
              <a:t>include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Deploying IPv6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Developing </a:t>
            </a:r>
            <a:r>
              <a:rPr lang="en-US" sz="1800" dirty="0"/>
              <a:t>and implementing new </a:t>
            </a:r>
            <a:r>
              <a:rPr lang="en-US" sz="1800" dirty="0" smtClean="0"/>
              <a:t>technologies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Developing </a:t>
            </a:r>
            <a:r>
              <a:rPr lang="en-US" sz="1800" dirty="0"/>
              <a:t>more effective routing </a:t>
            </a:r>
            <a:r>
              <a:rPr lang="en-US" sz="1800" dirty="0" smtClean="0"/>
              <a:t>practices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Coordinating the interconnection of different components of the Internet2 infrastructure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Creating </a:t>
            </a:r>
            <a:r>
              <a:rPr lang="en-US" sz="1800" dirty="0"/>
              <a:t>an infrastructure to handle multicasting</a:t>
            </a:r>
          </a:p>
          <a:p>
            <a:pPr>
              <a:lnSpc>
                <a:spcPct val="90000"/>
              </a:lnSpc>
            </a:pPr>
            <a:r>
              <a:rPr lang="en-US" sz="1800" b="1" dirty="0" smtClean="0"/>
              <a:t>Advanced applications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distributed </a:t>
            </a:r>
            <a:r>
              <a:rPr lang="en-US" sz="1800" dirty="0"/>
              <a:t>computation, virtual labs, digital libraries, distributed learning, </a:t>
            </a:r>
            <a:r>
              <a:rPr lang="en-US" sz="1800" dirty="0" smtClean="0"/>
              <a:t>telemedicine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06881-54A9-4ED7-969A-AF5D55CA8079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390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Internet2®: Benefits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00150"/>
            <a:ext cx="7886700" cy="34325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IP </a:t>
            </a:r>
            <a:r>
              <a:rPr lang="en-US" sz="1800" b="1" dirty="0" smtClean="0"/>
              <a:t>Multicasting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Set </a:t>
            </a:r>
            <a:r>
              <a:rPr lang="en-US" sz="1600" dirty="0"/>
              <a:t>of technologies that enables </a:t>
            </a:r>
            <a:r>
              <a:rPr lang="en-US" sz="1600" b="1" dirty="0"/>
              <a:t>efficient delivery of data to many locations </a:t>
            </a:r>
            <a:r>
              <a:rPr lang="en-US" sz="1600" dirty="0"/>
              <a:t>on a </a:t>
            </a:r>
            <a:r>
              <a:rPr lang="en-US" sz="1600" dirty="0" smtClean="0"/>
              <a:t>network.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b="1" dirty="0"/>
              <a:t>Latency </a:t>
            </a:r>
            <a:r>
              <a:rPr lang="en-US" sz="1800" b="1" dirty="0" smtClean="0"/>
              <a:t>solutions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D</a:t>
            </a:r>
            <a:r>
              <a:rPr lang="en-US" sz="1600" b="1" dirty="0" smtClean="0"/>
              <a:t>iffserve</a:t>
            </a:r>
            <a:r>
              <a:rPr lang="en-US" sz="1600" dirty="0" smtClean="0"/>
              <a:t> </a:t>
            </a:r>
            <a:r>
              <a:rPr lang="en-US" sz="1600" dirty="0"/>
              <a:t>(differentiated quality of service) will be able to </a:t>
            </a:r>
            <a:r>
              <a:rPr lang="en-US" sz="1600" b="1" dirty="0"/>
              <a:t>assign different levels of priority to packets depending on type of data being </a:t>
            </a:r>
            <a:r>
              <a:rPr lang="en-US" sz="1600" b="1" dirty="0" smtClean="0"/>
              <a:t>transmitted.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b="1" dirty="0"/>
              <a:t>Guaranteed service </a:t>
            </a:r>
            <a:r>
              <a:rPr lang="en-US" sz="1800" b="1" dirty="0" smtClean="0"/>
              <a:t>levels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Ability </a:t>
            </a:r>
            <a:r>
              <a:rPr lang="en-US" sz="1600" dirty="0"/>
              <a:t>to purchase right to move data through network at </a:t>
            </a:r>
            <a:r>
              <a:rPr lang="en-US" sz="1600" b="1" dirty="0"/>
              <a:t>guaranteed speed in return for higher </a:t>
            </a:r>
            <a:r>
              <a:rPr lang="en-US" sz="1600" b="1" dirty="0" smtClean="0"/>
              <a:t>fee.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b="1" dirty="0"/>
              <a:t>Lower error rates 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Declining </a:t>
            </a:r>
            <a:r>
              <a:rPr lang="en-US" sz="1800" b="1" dirty="0" smtClean="0"/>
              <a:t>costs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BDE4-2BB0-487A-88B6-8B444CD417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99E5D-2F57-4545-9C6A-E69085E8E7D4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67150"/>
            <a:ext cx="7886700" cy="76200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>Acknowledgement: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Gary Schneider. E-Business. International Edition, </a:t>
            </a:r>
            <a:r>
              <a:rPr lang="en-US" sz="1800" dirty="0" err="1" smtClean="0"/>
              <a:t>Cengage</a:t>
            </a:r>
            <a:r>
              <a:rPr lang="en-US" sz="1800" dirty="0" smtClean="0"/>
              <a:t> Learning.</a:t>
            </a:r>
            <a:br>
              <a:rPr lang="en-US" sz="1800" dirty="0" smtClean="0"/>
            </a:br>
            <a:r>
              <a:rPr lang="en-US" sz="1800" dirty="0" err="1" smtClean="0"/>
              <a:t>Laudon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Traver</a:t>
            </a:r>
            <a:r>
              <a:rPr lang="en-US" sz="1800" dirty="0" smtClean="0"/>
              <a:t>. E-Commerce (2014). </a:t>
            </a:r>
            <a:endParaRPr lang="en-US" sz="18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42950"/>
            <a:ext cx="299085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2B460-6AD0-4062-A1B0-8FB0CE849066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2834D-DD8A-48C3-BBC3-2213F73EDDF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886700" cy="6977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 and the Web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xfrm>
            <a:off x="628650" y="1047750"/>
            <a:ext cx="7886700" cy="3733800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Computer </a:t>
            </a:r>
            <a:r>
              <a:rPr lang="en-US" sz="1600" b="1" dirty="0" smtClean="0"/>
              <a:t>network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dirty="0" smtClean="0"/>
              <a:t>Technology </a:t>
            </a:r>
            <a:r>
              <a:rPr lang="en-US" sz="1400" dirty="0"/>
              <a:t>allowing people to connect </a:t>
            </a:r>
            <a:r>
              <a:rPr lang="en-US" sz="1400" dirty="0" smtClean="0"/>
              <a:t>computers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Internet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b="1" i="1" dirty="0" smtClean="0"/>
              <a:t>Interconnected </a:t>
            </a:r>
            <a:r>
              <a:rPr lang="en-US" sz="1400" b="1" i="1" dirty="0"/>
              <a:t>global computer networks </a:t>
            </a:r>
            <a:r>
              <a:rPr lang="en-US" sz="1400" dirty="0"/>
              <a:t>(</a:t>
            </a:r>
            <a:r>
              <a:rPr lang="en-US" sz="1400" dirty="0" smtClean="0"/>
              <a:t>large)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dirty="0" smtClean="0"/>
              <a:t>Is a set of interconnected networks.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400" dirty="0" smtClean="0"/>
              <a:t>Type </a:t>
            </a:r>
            <a:r>
              <a:rPr lang="en-US" sz="1400" dirty="0"/>
              <a:t>of internet (lowercase “i</a:t>
            </a:r>
            <a:r>
              <a:rPr lang="en-US" sz="1400" dirty="0" smtClean="0"/>
              <a:t>”)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 smtClean="0"/>
              <a:t>World </a:t>
            </a:r>
            <a:r>
              <a:rPr lang="en-US" sz="1600" b="1" dirty="0"/>
              <a:t>Wide Web (</a:t>
            </a:r>
            <a:r>
              <a:rPr lang="en-US" sz="1600" b="1" dirty="0" smtClean="0"/>
              <a:t>Web)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Subset </a:t>
            </a:r>
            <a:r>
              <a:rPr lang="en-US" sz="1400" b="1" dirty="0"/>
              <a:t>of </a:t>
            </a:r>
            <a:r>
              <a:rPr lang="en-US" sz="1400" b="1" dirty="0" smtClean="0"/>
              <a:t>computers</a:t>
            </a:r>
            <a:r>
              <a:rPr lang="en-US" sz="1400" dirty="0" smtClean="0"/>
              <a:t> on the Internet that are connected to one another in a specific way that makes them and their </a:t>
            </a:r>
            <a:r>
              <a:rPr lang="en-US" sz="1400" b="1" dirty="0" smtClean="0"/>
              <a:t>contents accessible to each other</a:t>
            </a:r>
            <a:r>
              <a:rPr lang="en-US" sz="1400" dirty="0" smtClean="0"/>
              <a:t>. 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Includes </a:t>
            </a:r>
            <a:r>
              <a:rPr lang="en-US" sz="1400" b="1" dirty="0"/>
              <a:t>easy-to-use </a:t>
            </a:r>
            <a:r>
              <a:rPr lang="en-US" sz="1400" b="1" dirty="0" smtClean="0"/>
              <a:t>standard interfaces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ARPANET</a:t>
            </a:r>
            <a:r>
              <a:rPr lang="en-US" sz="1400" b="1" dirty="0"/>
              <a:t>: </a:t>
            </a:r>
            <a:r>
              <a:rPr lang="en-US" sz="1400" dirty="0"/>
              <a:t>earliest network (became the Internet</a:t>
            </a:r>
            <a:r>
              <a:rPr lang="en-US" sz="1400" dirty="0" smtClean="0"/>
              <a:t>)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Usenet:</a:t>
            </a:r>
            <a:r>
              <a:rPr lang="en-US" sz="1400" dirty="0" smtClean="0"/>
              <a:t> </a:t>
            </a:r>
            <a:r>
              <a:rPr lang="en-US" sz="1400" dirty="0" smtClean="0"/>
              <a:t>User’s </a:t>
            </a:r>
            <a:r>
              <a:rPr lang="en-US" sz="1400" dirty="0" smtClean="0"/>
              <a:t>News Network (1979), allows anyone to the network to read and post articles on a variety of subjects. 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HTML</a:t>
            </a:r>
            <a:r>
              <a:rPr lang="en-US" sz="1400" dirty="0" smtClean="0"/>
              <a:t>: </a:t>
            </a:r>
            <a:r>
              <a:rPr lang="en-US" sz="1400" dirty="0"/>
              <a:t>Set of codes (tags) attached to text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49DD4-0F9A-470F-A689-9B435B0CA54B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04913" y="1815666"/>
            <a:ext cx="6858000" cy="918102"/>
          </a:xfrm>
          <a:solidFill>
            <a:schemeClr val="bg1">
              <a:alpha val="74902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Internet Works?</a:t>
            </a:r>
            <a:br>
              <a:rPr lang="en-US" sz="3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Standards</a:t>
            </a:r>
          </a:p>
        </p:txBody>
      </p:sp>
    </p:spTree>
    <p:extLst>
      <p:ext uri="{BB962C8B-B14F-4D97-AF65-F5344CB8AC3E}">
        <p14:creationId xmlns:p14="http://schemas.microsoft.com/office/powerpoint/2010/main" val="2961218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257549"/>
            <a:ext cx="8305800" cy="1295401"/>
          </a:xfrm>
        </p:spPr>
        <p:txBody>
          <a:bodyPr/>
          <a:lstStyle/>
          <a:p>
            <a:r>
              <a:rPr lang="en-US" sz="1800" b="1" dirty="0" smtClean="0"/>
              <a:t>Routers connect networks by </a:t>
            </a:r>
            <a:r>
              <a:rPr lang="en-US" sz="1800" dirty="0" smtClean="0"/>
              <a:t>translating packets into standard format</a:t>
            </a:r>
          </a:p>
          <a:p>
            <a:r>
              <a:rPr lang="en-US" sz="1800" b="1" dirty="0" smtClean="0"/>
              <a:t>Internet backbone: </a:t>
            </a:r>
            <a:r>
              <a:rPr lang="en-US" sz="1800" b="1" dirty="0"/>
              <a:t> </a:t>
            </a:r>
            <a:r>
              <a:rPr lang="en-US" sz="1800" dirty="0" smtClean="0"/>
              <a:t>Internet routers handle packet traffic along main connecting points (</a:t>
            </a:r>
            <a:r>
              <a:rPr lang="en-US" sz="1800" b="1" dirty="0" smtClean="0"/>
              <a:t>backbone routers)</a:t>
            </a:r>
          </a:p>
          <a:p>
            <a:pPr lvl="1"/>
            <a:r>
              <a:rPr lang="en-US" sz="1400" dirty="0" smtClean="0"/>
              <a:t>Three billion packets per second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0" y="285750"/>
            <a:ext cx="5508100" cy="244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238925" y="2919330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Router-based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architecture of the Internet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353E7-25AF-4FF3-8AFA-28FDE2153807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913E2-8DF2-4205-9529-3EECA9F547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5306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Internet: Key Technology Concepts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47750"/>
            <a:ext cx="8153400" cy="3657600"/>
          </a:xfrm>
        </p:spPr>
        <p:txBody>
          <a:bodyPr/>
          <a:lstStyle/>
          <a:p>
            <a:pPr marL="400050" indent="-400050">
              <a:lnSpc>
                <a:spcPct val="100000"/>
              </a:lnSpc>
              <a:spcBef>
                <a:spcPts val="450"/>
              </a:spcBef>
              <a:buFont typeface="+mj-lt"/>
              <a:buAutoNum type="romanLcPeriod"/>
            </a:pPr>
            <a:r>
              <a:rPr lang="en-US" sz="1800" b="1" dirty="0"/>
              <a:t>Packet switching</a:t>
            </a:r>
          </a:p>
          <a:p>
            <a:pPr marL="592931" lvl="3" indent="-400050">
              <a:lnSpc>
                <a:spcPct val="100000"/>
              </a:lnSpc>
              <a:spcBef>
                <a:spcPts val="450"/>
              </a:spcBef>
            </a:pPr>
            <a:r>
              <a:rPr lang="en-US" dirty="0"/>
              <a:t>A method of </a:t>
            </a:r>
            <a:r>
              <a:rPr lang="en-US" b="1" dirty="0"/>
              <a:t>slicing digital messages into packets</a:t>
            </a:r>
            <a:r>
              <a:rPr lang="en-US" dirty="0"/>
              <a:t>, </a:t>
            </a:r>
            <a:r>
              <a:rPr lang="en-US" b="1" dirty="0"/>
              <a:t>sending the packets </a:t>
            </a:r>
            <a:r>
              <a:rPr lang="en-US" dirty="0"/>
              <a:t>along different communication paths as they become available, and </a:t>
            </a:r>
            <a:r>
              <a:rPr lang="en-US" b="1" dirty="0"/>
              <a:t>then reassembling the packets once they arrive at their destination.</a:t>
            </a:r>
          </a:p>
          <a:p>
            <a:pPr marL="592931" lvl="3" indent="-400050">
              <a:lnSpc>
                <a:spcPct val="100000"/>
              </a:lnSpc>
              <a:spcBef>
                <a:spcPts val="450"/>
              </a:spcBef>
            </a:pPr>
            <a:r>
              <a:rPr lang="en-US" b="1" dirty="0"/>
              <a:t>Uses routers</a:t>
            </a:r>
            <a:r>
              <a:rPr lang="en-US" dirty="0"/>
              <a:t>: special purpose computers </a:t>
            </a:r>
            <a:r>
              <a:rPr lang="en-US" b="1" dirty="0"/>
              <a:t>that interconnect the computer networks</a:t>
            </a:r>
            <a:r>
              <a:rPr lang="en-US" dirty="0"/>
              <a:t> that make up the Internet and </a:t>
            </a:r>
            <a:r>
              <a:rPr lang="en-US" b="1" dirty="0"/>
              <a:t>route packets to their ultimate destination</a:t>
            </a:r>
            <a:r>
              <a:rPr lang="en-US" dirty="0"/>
              <a:t>.</a:t>
            </a:r>
          </a:p>
          <a:p>
            <a:pPr marL="592931" lvl="3" indent="-400050">
              <a:lnSpc>
                <a:spcPct val="100000"/>
              </a:lnSpc>
              <a:spcBef>
                <a:spcPts val="450"/>
              </a:spcBef>
            </a:pPr>
            <a:r>
              <a:rPr lang="en-US" b="1" dirty="0"/>
              <a:t>Routers use computer programs called routing algorithms </a:t>
            </a:r>
            <a:r>
              <a:rPr lang="en-US" dirty="0"/>
              <a:t>to ensure packets take the best available path toward their destination</a:t>
            </a:r>
            <a:r>
              <a:rPr lang="en-US" dirty="0" smtClean="0"/>
              <a:t>.</a:t>
            </a:r>
          </a:p>
          <a:p>
            <a:pPr marL="453485" lvl="3" indent="-26060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ü"/>
            </a:pPr>
            <a:endParaRPr lang="en-US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EC384-6A58-4A7B-9B2D-DE2668A90C54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4530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Internet: Key Technology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(cont’d)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71550"/>
            <a:ext cx="8153400" cy="37338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50"/>
              </a:spcBef>
              <a:buFont typeface="+mj-lt"/>
              <a:buAutoNum type="romanLcPeriod" startAt="2"/>
            </a:pPr>
            <a:r>
              <a:rPr lang="en-US" sz="1600" b="1" dirty="0" smtClean="0"/>
              <a:t>TCP/IP </a:t>
            </a:r>
            <a:r>
              <a:rPr lang="en-US" sz="1600" b="1" dirty="0"/>
              <a:t>communications protocol</a:t>
            </a:r>
          </a:p>
          <a:p>
            <a:pPr marL="478631" lvl="3" indent="-285750">
              <a:lnSpc>
                <a:spcPct val="100000"/>
              </a:lnSpc>
              <a:spcBef>
                <a:spcPts val="450"/>
              </a:spcBef>
            </a:pPr>
            <a:r>
              <a:rPr lang="en-US" sz="1600" b="1" dirty="0"/>
              <a:t>Protocol:</a:t>
            </a:r>
            <a:r>
              <a:rPr lang="en-US" sz="1600" dirty="0"/>
              <a:t> a set of </a:t>
            </a:r>
            <a:r>
              <a:rPr lang="en-US" sz="1600" b="1" dirty="0"/>
              <a:t>rules for formatting, ordering, compressing and error-checking messages</a:t>
            </a:r>
            <a:r>
              <a:rPr lang="en-US" sz="1600" dirty="0"/>
              <a:t>.</a:t>
            </a:r>
          </a:p>
          <a:p>
            <a:pPr marL="478631" lvl="3" indent="-285750">
              <a:lnSpc>
                <a:spcPct val="100000"/>
              </a:lnSpc>
              <a:spcBef>
                <a:spcPts val="450"/>
              </a:spcBef>
            </a:pPr>
            <a:r>
              <a:rPr lang="en-US" sz="1600" b="1" dirty="0"/>
              <a:t>TCP: Establishes the connections among sending and receiving Web computers</a:t>
            </a:r>
            <a:r>
              <a:rPr lang="en-US" sz="1600" dirty="0"/>
              <a:t>, handles the </a:t>
            </a:r>
            <a:r>
              <a:rPr lang="en-US" sz="1600" b="1" dirty="0"/>
              <a:t>assembly of packets at the point of transmission, and their reassembly at the receiving end. Controls moving of data between applications. </a:t>
            </a:r>
          </a:p>
          <a:p>
            <a:pPr marL="478631" lvl="3" indent="-285750">
              <a:lnSpc>
                <a:spcPct val="100000"/>
              </a:lnSpc>
              <a:spcBef>
                <a:spcPts val="450"/>
              </a:spcBef>
            </a:pPr>
            <a:r>
              <a:rPr lang="en-US" sz="1600" b="1" dirty="0"/>
              <a:t>IP</a:t>
            </a:r>
            <a:r>
              <a:rPr lang="en-US" sz="1600" dirty="0"/>
              <a:t>: Provides </a:t>
            </a:r>
            <a:r>
              <a:rPr lang="en-US" sz="1600" b="1" dirty="0"/>
              <a:t>the Internet’s addressing </a:t>
            </a:r>
            <a:r>
              <a:rPr lang="en-US" sz="1600" b="1" dirty="0" smtClean="0"/>
              <a:t>scheme</a:t>
            </a:r>
          </a:p>
          <a:p>
            <a:pPr marL="478631" lvl="3" indent="-285750">
              <a:lnSpc>
                <a:spcPct val="100000"/>
              </a:lnSpc>
              <a:spcBef>
                <a:spcPts val="450"/>
              </a:spcBef>
            </a:pPr>
            <a:endParaRPr lang="en-US" sz="1600" b="1" dirty="0"/>
          </a:p>
          <a:p>
            <a:pPr marL="285750" indent="-285750">
              <a:lnSpc>
                <a:spcPct val="100000"/>
              </a:lnSpc>
              <a:spcBef>
                <a:spcPts val="450"/>
              </a:spcBef>
              <a:buFont typeface="+mj-lt"/>
              <a:buAutoNum type="romanLcPeriod" startAt="2"/>
            </a:pPr>
            <a:r>
              <a:rPr lang="en-US" sz="1600" b="1" dirty="0"/>
              <a:t>Client/server computing</a:t>
            </a:r>
          </a:p>
          <a:p>
            <a:pPr marL="478631" lvl="3" indent="-285750">
              <a:lnSpc>
                <a:spcPct val="100000"/>
              </a:lnSpc>
              <a:spcBef>
                <a:spcPts val="450"/>
              </a:spcBef>
            </a:pPr>
            <a:r>
              <a:rPr lang="en-US" sz="1600" dirty="0"/>
              <a:t>Model of computing in which very powerful </a:t>
            </a:r>
            <a:r>
              <a:rPr lang="en-US" sz="1600" b="1" dirty="0"/>
              <a:t>personal computers (clients) are connected in a network with one or more server computers that perform common functions for the clients</a:t>
            </a:r>
            <a:r>
              <a:rPr lang="en-US" sz="1600" dirty="0"/>
              <a:t>, such as storing files, software applications, etc.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95174-370B-431F-A2AB-704F2100B840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3906"/>
          </a:xfrm>
        </p:spPr>
        <p:txBody>
          <a:bodyPr>
            <a:normAutofit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Packet Switching: Architecture</a:t>
            </a:r>
          </a:p>
        </p:txBody>
      </p:sp>
      <p:pic>
        <p:nvPicPr>
          <p:cNvPr id="5" name="Content Placeholder 4" descr="03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400110"/>
            <a:ext cx="7886700" cy="32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BA23C-95C8-4831-AD96-436ED80EFA25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45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8058150" cy="773906"/>
          </a:xfrm>
        </p:spPr>
        <p:txBody>
          <a:bodyPr>
            <a:no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 Internet Messages: TCP/IP &amp; Packet Switching</a:t>
            </a:r>
          </a:p>
        </p:txBody>
      </p:sp>
      <p:pic>
        <p:nvPicPr>
          <p:cNvPr id="5" name="Content Placeholder 4" descr="03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200150"/>
            <a:ext cx="7090857" cy="28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4095750"/>
            <a:ext cx="830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The Internet uses packet-switched networks and the TCP/IP communications protocol to send, route &amp; assemble messages.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Messages are broken into packets, and packets from the same messages can travel along different routes.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8E132-FFD3-41DB-A0C7-6CD29D067C55}" type="datetime1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B0E1-8D16-482F-A6B6-49CBB263401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34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 While Re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1838</Words>
  <Application>Microsoft Office PowerPoint</Application>
  <PresentationFormat>On-screen Show (16:9)</PresentationFormat>
  <Paragraphs>262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Candara</vt:lpstr>
      <vt:lpstr>Courier New</vt:lpstr>
      <vt:lpstr>Times New Roman</vt:lpstr>
      <vt:lpstr>Wingdings</vt:lpstr>
      <vt:lpstr>1_Default Design</vt:lpstr>
      <vt:lpstr>Theme While Red 1</vt:lpstr>
      <vt:lpstr>Lecture 2 E-Business Technology Basics  (Book Chapter 2)</vt:lpstr>
      <vt:lpstr>Intended Learning Outcomes (ILOs)</vt:lpstr>
      <vt:lpstr>The Internet and the Web</vt:lpstr>
      <vt:lpstr>How Does Internet Works? Internet Standards</vt:lpstr>
      <vt:lpstr>PowerPoint Presentation</vt:lpstr>
      <vt:lpstr>The Internet: Key Technology Concepts</vt:lpstr>
      <vt:lpstr>The Internet: Key Technology Concepts (cont’d)</vt:lpstr>
      <vt:lpstr>Packet Switching: Architecture</vt:lpstr>
      <vt:lpstr>Routing Internet Messages: TCP/IP &amp; Packet Switching</vt:lpstr>
      <vt:lpstr>IP Address</vt:lpstr>
      <vt:lpstr>Domain Names, DNS, URLs</vt:lpstr>
      <vt:lpstr>PowerPoint Presentation</vt:lpstr>
      <vt:lpstr>Electronic Mail Protocols</vt:lpstr>
      <vt:lpstr>PowerPoint Presentation</vt:lpstr>
      <vt:lpstr>PowerPoint Presentation</vt:lpstr>
      <vt:lpstr>PowerPoint Presentation</vt:lpstr>
      <vt:lpstr>Internet Connection Options</vt:lpstr>
      <vt:lpstr>Connectivity overview</vt:lpstr>
      <vt:lpstr>Voice-Grade Telephone Connections</vt:lpstr>
      <vt:lpstr>Broadband Connections</vt:lpstr>
      <vt:lpstr>Leased-Line Connections</vt:lpstr>
      <vt:lpstr>Virtual Private Network (VPN)</vt:lpstr>
      <vt:lpstr>Wireless Local Area Network (WLANs)</vt:lpstr>
      <vt:lpstr>Internet2® Project</vt:lpstr>
      <vt:lpstr>Internet2® Project</vt:lpstr>
      <vt:lpstr>Areas of Focus of Internet2®</vt:lpstr>
      <vt:lpstr>Internet2®: Benefits</vt:lpstr>
      <vt:lpstr>Acknowledgement: Gary Schneider. E-Business. International Edition, Cengage Learning. Laudon &amp; Traver. E-Commerce (2014).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284</cp:revision>
  <dcterms:created xsi:type="dcterms:W3CDTF">2008-06-26T05:08:01Z</dcterms:created>
  <dcterms:modified xsi:type="dcterms:W3CDTF">2019-02-06T03:17:17Z</dcterms:modified>
</cp:coreProperties>
</file>