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34" r:id="rId1"/>
    <p:sldMasterId id="2147484047" r:id="rId2"/>
  </p:sldMasterIdLst>
  <p:notesMasterIdLst>
    <p:notesMasterId r:id="rId30"/>
  </p:notesMasterIdLst>
  <p:handoutMasterIdLst>
    <p:handoutMasterId r:id="rId31"/>
  </p:handoutMasterIdLst>
  <p:sldIdLst>
    <p:sldId id="259" r:id="rId3"/>
    <p:sldId id="257" r:id="rId4"/>
    <p:sldId id="405" r:id="rId5"/>
    <p:sldId id="407" r:id="rId6"/>
    <p:sldId id="410" r:id="rId7"/>
    <p:sldId id="408" r:id="rId8"/>
    <p:sldId id="404" r:id="rId9"/>
    <p:sldId id="341" r:id="rId10"/>
    <p:sldId id="386" r:id="rId11"/>
    <p:sldId id="411" r:id="rId12"/>
    <p:sldId id="348" r:id="rId13"/>
    <p:sldId id="388" r:id="rId14"/>
    <p:sldId id="350" r:id="rId15"/>
    <p:sldId id="351" r:id="rId16"/>
    <p:sldId id="354" r:id="rId17"/>
    <p:sldId id="353" r:id="rId18"/>
    <p:sldId id="412" r:id="rId19"/>
    <p:sldId id="413" r:id="rId20"/>
    <p:sldId id="414" r:id="rId21"/>
    <p:sldId id="369" r:id="rId22"/>
    <p:sldId id="371" r:id="rId23"/>
    <p:sldId id="372" r:id="rId24"/>
    <p:sldId id="373" r:id="rId25"/>
    <p:sldId id="374" r:id="rId26"/>
    <p:sldId id="415" r:id="rId27"/>
    <p:sldId id="416" r:id="rId28"/>
    <p:sldId id="417" r:id="rId29"/>
  </p:sldIdLst>
  <p:sldSz cx="9144000" cy="5143500" type="screen16x9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91" autoAdjust="0"/>
  </p:normalViewPr>
  <p:slideViewPr>
    <p:cSldViewPr>
      <p:cViewPr varScale="1">
        <p:scale>
          <a:sx n="91" d="100"/>
          <a:sy n="91" d="100"/>
        </p:scale>
        <p:origin x="7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notesViewPr>
    <p:cSldViewPr>
      <p:cViewPr varScale="1">
        <p:scale>
          <a:sx n="57" d="100"/>
          <a:sy n="57" d="100"/>
        </p:scale>
        <p:origin x="-1098" y="-90"/>
      </p:cViewPr>
      <p:guideLst>
        <p:guide orient="horz" pos="29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0FC4B7-DC6F-4985-8B7C-0D575929A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9250" y="692150"/>
            <a:ext cx="61579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B5E2A0-161B-4775-A396-E697324F2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B1AE2-1C39-498B-8F98-59E32F4E9C27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1858B97-32C9-4BCF-B111-9EC5BE8B8046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" y="692150"/>
            <a:ext cx="6157913" cy="3465513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FBCD51-C66A-49E1-8B21-DA37A04921D6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" y="692150"/>
            <a:ext cx="6157913" cy="34655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Language: English vs multiple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5E2A0-161B-4775-A396-E697324F2D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8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  <a:ln w="28575">
            <a:solidFill>
              <a:srgbClr val="990033"/>
            </a:solidFill>
          </a:ln>
        </p:spPr>
        <p:txBody>
          <a:bodyPr anchor="b">
            <a:normAutofit/>
          </a:bodyPr>
          <a:lstStyle>
            <a:lvl1pPr algn="ctr">
              <a:defRPr sz="48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80A-B2D9-49E6-B614-4AE0C97E43F3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Presented by </a:t>
            </a:r>
            <a:r>
              <a:rPr lang="en-US" dirty="0" err="1"/>
              <a:t>Md</a:t>
            </a:r>
            <a:r>
              <a:rPr lang="en-US" dirty="0"/>
              <a:t> </a:t>
            </a:r>
            <a:r>
              <a:rPr lang="en-US" dirty="0" err="1"/>
              <a:t>Mahbubul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714D4-CDDC-4072-B306-0E8FFE6AA5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3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2648CD1-C9FA-42CC-8EE4-513C21DAB7CC}" type="datetime1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C82B5B42-FAC0-4BEE-9029-6C6F05A776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8229600" cy="1696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6792"/>
            <a:ext cx="8229600" cy="1697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FA19-CA36-4D60-B409-BD96AE2FC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5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00125"/>
            <a:ext cx="9144000" cy="273844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6225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48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73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744920" cy="607219"/>
          </a:xfrm>
        </p:spPr>
        <p:txBody>
          <a:bodyPr>
            <a:normAutofit/>
          </a:bodyPr>
          <a:lstStyle>
            <a:lvl1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4375" y="1379220"/>
            <a:ext cx="3695700" cy="323088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95850" y="1379220"/>
            <a:ext cx="3619500" cy="321183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F18F-104E-43B7-9D44-88FE258D87C1}" type="datetime1">
              <a:rPr lang="en-US" smtClean="0"/>
              <a:t>30-Jan-19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F26C-56EF-44EB-9CD2-589C8CF97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350170"/>
            <a:ext cx="6858000" cy="906066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1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0725" y="2674144"/>
            <a:ext cx="5076825" cy="783431"/>
          </a:xfrm>
        </p:spPr>
        <p:txBody>
          <a:bodyPr/>
          <a:lstStyle>
            <a:lvl1pPr marL="0" indent="0" algn="ctr">
              <a:buNone/>
              <a:defRPr sz="1800">
                <a:latin typeface="Candara" panose="020E05020303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1009650" cy="27384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7A6A2C3B-4E54-4101-9065-0843059797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0725" y="4767263"/>
            <a:ext cx="5448301" cy="27384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0475" y="4767263"/>
            <a:ext cx="904875" cy="27384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6225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48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73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570" y="128587"/>
            <a:ext cx="609702" cy="633413"/>
          </a:xfrm>
          <a:prstGeom prst="rect">
            <a:avLst/>
          </a:prstGeom>
          <a:ln>
            <a:solidFill>
              <a:srgbClr val="FCFCF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805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057275"/>
            <a:ext cx="9144000" cy="274320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792545" cy="648176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6851"/>
            <a:ext cx="7886700" cy="3165872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997D7325-9E2B-4C51-9076-AAA5D4950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9075" y="4767263"/>
            <a:ext cx="676275" cy="273844"/>
          </a:xfrm>
        </p:spPr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1195" y="100012"/>
            <a:ext cx="609702" cy="633413"/>
          </a:xfrm>
          <a:prstGeom prst="rect">
            <a:avLst/>
          </a:prstGeom>
          <a:ln>
            <a:solidFill>
              <a:srgbClr val="FCFCF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276225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48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573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9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1000125"/>
            <a:ext cx="9144000" cy="274320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744920" cy="607219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DA94-5A99-4947-A8EA-8B391498F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4375" y="1379220"/>
            <a:ext cx="3695700" cy="323088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95850" y="1379220"/>
            <a:ext cx="3619500" cy="321183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6225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48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738" y="0"/>
            <a:ext cx="0" cy="514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570" y="128587"/>
            <a:ext cx="609702" cy="633413"/>
          </a:xfrm>
          <a:prstGeom prst="rect">
            <a:avLst/>
          </a:prstGeom>
          <a:ln>
            <a:solidFill>
              <a:srgbClr val="FCFCF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56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3004-4626-4A64-A3EA-029B2F348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6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F02A-1B52-44EB-A4CF-00F24E07AA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751-16C4-40DD-9EA7-CEF3FDED7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9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8DF-D3A6-4BF1-8CF2-2A40BD128A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434AF34-F79B-45D8-BCE8-CE1D4A9D739E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E2CD-8F4E-4FF4-80BA-E7D906D52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4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AE0-D32F-4900-860D-DBFE167F1A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37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EB-75C9-4551-AED9-2BBF030CF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1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4F38-C81D-41BE-B0FC-82888A218A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91D-2AF5-46C5-8702-91641A38AC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868D367C-5829-429B-B012-4496C45987CB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Presented by </a:t>
            </a:r>
            <a:r>
              <a:rPr lang="en-US" dirty="0" err="1"/>
              <a:t>Md</a:t>
            </a:r>
            <a:r>
              <a:rPr lang="en-US" dirty="0"/>
              <a:t> </a:t>
            </a:r>
            <a:r>
              <a:rPr lang="en-US" dirty="0" err="1"/>
              <a:t>Mahbubul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6D91343E-5962-4B36-A48B-5A1FAE0450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2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954-59D9-4C6C-83B2-9FE2F0D620F6}" type="datetime1">
              <a:rPr lang="en-US" smtClean="0"/>
              <a:t>30-Jan-19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E0504-2D9B-45CD-9B27-D24821139F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8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9A33-0394-4A69-9227-D28696DFA9C4}" type="datetime1">
              <a:rPr lang="en-US" smtClean="0"/>
              <a:t>30-Jan-19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06A07-A558-48AE-967A-595B1F4CE8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D1588B-859E-487E-9A13-E6B78AC8BE25}" type="datetime1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A4B331D3-D46F-41CE-A1A0-E5E2A995D2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C33C-050F-476E-A121-A24861779644}" type="datetime1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860B5-FEAE-4300-8FF6-44FBA01B9E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0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 marL="0" indent="0">
              <a:buNone/>
              <a:defRPr sz="3200">
                <a:latin typeface="Candara" panose="020E05020303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8CB5586-46D3-4680-ADFD-E4B3D3B7011C}" type="datetime1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7B4C95D3-E9F3-4F6A-B857-6DFE2817EF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7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B214-BDFF-42F9-A77A-DE153F0327F4}" type="datetime1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A3C1-9BEB-4C52-9EC5-0107E5A849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7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6C18111-FAF2-4CF6-BB68-F4BB38AD363C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Presented by </a:t>
            </a:r>
            <a:r>
              <a:rPr lang="en-US" dirty="0" err="1"/>
              <a:t>Md</a:t>
            </a:r>
            <a:r>
              <a:rPr lang="en-US" dirty="0"/>
              <a:t> </a:t>
            </a:r>
            <a:r>
              <a:rPr lang="en-US" dirty="0" err="1"/>
              <a:t>Mahbubul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D34B4-BB03-4536-A185-170D36785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A27D16-EB15-427E-BB4A-83C95DA73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1200150"/>
            <a:ext cx="6858000" cy="14323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b="1" i="1" dirty="0"/>
              <a:t>Lecture 1</a:t>
            </a:r>
            <a:br>
              <a:rPr lang="en-CA" b="1" dirty="0"/>
            </a:br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Wave of Global </a:t>
            </a:r>
            <a:b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E-Business</a:t>
            </a:r>
            <a:r>
              <a:rPr lang="en-CA" sz="4000" b="1" dirty="0"/>
              <a:t> </a:t>
            </a:r>
            <a:r>
              <a:rPr lang="en-CA" sz="1800" b="1" dirty="0"/>
              <a:t>(Book Chapter 1)</a:t>
            </a:r>
            <a:endParaRPr lang="en-US" sz="1800" b="1" dirty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57550"/>
            <a:ext cx="6858000" cy="7620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Md. </a:t>
            </a:r>
            <a:r>
              <a:rPr lang="en-US" sz="1800" b="1" dirty="0" err="1"/>
              <a:t>Mahbubul</a:t>
            </a:r>
            <a:r>
              <a:rPr lang="en-US" sz="1800" b="1" dirty="0"/>
              <a:t> </a:t>
            </a:r>
            <a:r>
              <a:rPr lang="en-US" sz="1800" b="1" dirty="0" err="1"/>
              <a:t>Alam</a:t>
            </a:r>
            <a:r>
              <a:rPr lang="en-US" sz="1800" b="1" dirty="0"/>
              <a:t>, PhD</a:t>
            </a:r>
          </a:p>
          <a:p>
            <a:pPr marL="0" indent="0" algn="ctr">
              <a:buFontTx/>
              <a:buNone/>
            </a:pPr>
            <a:r>
              <a:rPr lang="en-US" sz="1800" b="1" dirty="0"/>
              <a:t>Professor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846"/>
            <a:ext cx="7981951" cy="46910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vs. Second Wave of E-commerce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24857"/>
              </p:ext>
            </p:extLst>
          </p:nvPr>
        </p:nvGraphicFramePr>
        <p:xfrm>
          <a:off x="457200" y="971550"/>
          <a:ext cx="8286750" cy="3581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First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Second</a:t>
                      </a:r>
                      <a:r>
                        <a:rPr lang="en-US" sz="1200" baseline="0" dirty="0">
                          <a:effectLst/>
                        </a:rPr>
                        <a:t> wave</a:t>
                      </a:r>
                      <a:endParaRPr lang="en-US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Regional</a:t>
                      </a:r>
                      <a:r>
                        <a:rPr lang="en-US" sz="1200" b="0" i="0" baseline="0" dirty="0"/>
                        <a:t> scope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 phenomenon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Start-up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Easy to obtain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Companies</a:t>
                      </a:r>
                      <a:r>
                        <a:rPr lang="en-US" sz="1200" baseline="0" dirty="0"/>
                        <a:t> using internal funds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Internet technologies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Slow</a:t>
                      </a:r>
                      <a:r>
                        <a:rPr lang="en-US" sz="1200" baseline="0" dirty="0"/>
                        <a:t> and inexpensive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Broadband</a:t>
                      </a:r>
                      <a:r>
                        <a:rPr lang="en-US" sz="1200" baseline="0" dirty="0"/>
                        <a:t> connections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Internet technologies</a:t>
                      </a:r>
                      <a:r>
                        <a:rPr lang="en-US" sz="1200" b="0" i="0" baseline="0" dirty="0"/>
                        <a:t> integration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 codes, scanners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RFID,</a:t>
                      </a:r>
                      <a:r>
                        <a:rPr lang="en-US" sz="1200" baseline="0" dirty="0"/>
                        <a:t> smart cards, biometric technologies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Reve</a:t>
                      </a:r>
                      <a:r>
                        <a:rPr lang="en-US" sz="1200" b="0" i="0" baseline="0" dirty="0"/>
                        <a:t>nue source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Simple online advertising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sophisticated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Internet advertising approaches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Digital product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Fraught with difficulties, e.g. music</a:t>
                      </a:r>
                      <a:r>
                        <a:rPr lang="en-US" sz="1200" baseline="0" dirty="0"/>
                        <a:t> industry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Fulfilling</a:t>
                      </a:r>
                      <a:r>
                        <a:rPr lang="en-US" sz="1200" baseline="0" dirty="0"/>
                        <a:t> available technology promise, e.g. mobile commerce, smart phone, Web 2.0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Business online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First mover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</a:t>
                      </a:r>
                      <a:r>
                        <a:rPr lang="en-US" sz="1200" baseline="0" dirty="0"/>
                        <a:t> rely on first mover advantage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B00-D008-4C5C-84B1-EF946D7D9646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337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Revenue Models, and Business Processes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123950"/>
            <a:ext cx="7886700" cy="350877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A Set of processes combined to achieve company goal, which is typically to yield a profit. </a:t>
            </a:r>
          </a:p>
          <a:p>
            <a:pPr marL="800100" lvl="2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b="1" dirty="0"/>
              <a:t>Electronic commerce first wave</a:t>
            </a:r>
          </a:p>
          <a:p>
            <a:pPr marL="1257300" lvl="3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/>
              <a:t>Investors sought Internet-driven business models</a:t>
            </a:r>
          </a:p>
          <a:p>
            <a:pPr marL="1257300" lvl="3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/>
              <a:t>Expectations of </a:t>
            </a:r>
            <a:r>
              <a:rPr lang="en-US" b="1" i="1" dirty="0"/>
              <a:t>rapid sales growth, market dominance</a:t>
            </a:r>
          </a:p>
          <a:p>
            <a:pPr marL="1257300" lvl="3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/>
              <a:t>Saw </a:t>
            </a:r>
            <a:r>
              <a:rPr lang="en-US" b="1" i="1" dirty="0"/>
              <a:t>copying of successful “dot-com” </a:t>
            </a:r>
            <a:r>
              <a:rPr lang="en-US" dirty="0"/>
              <a:t>business models</a:t>
            </a:r>
          </a:p>
          <a:p>
            <a:pPr marL="800100" lvl="2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800" b="1" dirty="0"/>
              <a:t>Electronic commerce second wave</a:t>
            </a:r>
          </a:p>
          <a:p>
            <a:pPr marL="1257300" lvl="3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/>
              <a:t>Instead of copying model, examine business elements</a:t>
            </a:r>
          </a:p>
          <a:p>
            <a:pPr marL="1257300" lvl="3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/>
              <a:t>Streamline, enhance, replace with Internet technology driven processes</a:t>
            </a:r>
          </a:p>
          <a:p>
            <a:pPr lvl="2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880-AAE8-4E16-A319-68E346529812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200150"/>
            <a:ext cx="7886700" cy="34325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Revenue model </a:t>
            </a:r>
          </a:p>
          <a:p>
            <a:pPr lvl="1"/>
            <a:r>
              <a:rPr lang="en-US" sz="1800" b="1" i="1" dirty="0"/>
              <a:t>A Specific collection of business processes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Identify customers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Market to those customers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Generate sales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000" dirty="0"/>
              <a:t>Helpful for classifying revenue-generating activities</a:t>
            </a:r>
          </a:p>
          <a:p>
            <a:pPr lvl="2"/>
            <a:r>
              <a:rPr lang="en-US" dirty="0"/>
              <a:t>Communication and analysis purposes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7739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Revenue Models, and Business Processes (cont’d)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49B-EB83-49EE-B5E4-2FB8B9B444DB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 model: Focuses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123950"/>
            <a:ext cx="7886700" cy="350877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romanLcPeriod"/>
            </a:pPr>
            <a:r>
              <a:rPr lang="en-US" sz="2000" b="1" dirty="0">
                <a:solidFill>
                  <a:srgbClr val="C00000"/>
                </a:solidFill>
              </a:rPr>
              <a:t>Focus on Specific Business Processes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Companies think in terms of business processes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Purchasing raw materials or goods for resale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Converting materials and labor into finished goods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Managing transportation and logistics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Hiring and training employees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Managing business finances</a:t>
            </a:r>
          </a:p>
          <a:p>
            <a:pPr lvl="2">
              <a:buFont typeface="Courier New" pitchFamily="49" charset="0"/>
              <a:buChar char="o"/>
            </a:pP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1800" dirty="0"/>
              <a:t>Identify processes benefiting from e-commerce technology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/>
              <a:t>Improve existing business processes, identify new business opportunities, adapt to change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6DDA-C809-43FE-9A21-B49784B7C25F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90000"/>
              </a:lnSpc>
              <a:buFont typeface="+mj-lt"/>
              <a:buAutoNum type="romanLcPeriod" startAt="2"/>
            </a:pPr>
            <a:r>
              <a:rPr lang="en-US" sz="2200" b="1" dirty="0">
                <a:solidFill>
                  <a:srgbClr val="C00000"/>
                </a:solidFill>
              </a:rPr>
              <a:t>Role of Merchandising</a:t>
            </a:r>
            <a:endParaRPr lang="en-US" sz="2200" dirty="0">
              <a:solidFill>
                <a:srgbClr val="C00000"/>
              </a:solidFill>
            </a:endParaRPr>
          </a:p>
          <a:p>
            <a:pPr lvl="1"/>
            <a:r>
              <a:rPr lang="en-US" sz="1900" dirty="0"/>
              <a:t>Combination of store design, layout, product display knowledge</a:t>
            </a:r>
          </a:p>
          <a:p>
            <a:pPr lvl="1"/>
            <a:r>
              <a:rPr lang="en-US" sz="1900" dirty="0"/>
              <a:t>Salespeople skills are to </a:t>
            </a:r>
            <a:r>
              <a:rPr lang="en-US" sz="1900" b="1" i="1" dirty="0"/>
              <a:t>identify customer needs </a:t>
            </a:r>
            <a:r>
              <a:rPr lang="en-US" sz="1900" dirty="0"/>
              <a:t>and </a:t>
            </a:r>
            <a:r>
              <a:rPr lang="en-US" sz="1900" b="1" i="1" dirty="0"/>
              <a:t>find products or services</a:t>
            </a:r>
            <a:r>
              <a:rPr lang="en-US" sz="1900" dirty="0"/>
              <a:t> meeting needs</a:t>
            </a:r>
          </a:p>
          <a:p>
            <a:pPr lvl="1"/>
            <a:endParaRPr lang="en-US" sz="1800" dirty="0"/>
          </a:p>
          <a:p>
            <a:pPr marL="514350" indent="-514350">
              <a:buFont typeface="+mj-lt"/>
              <a:buAutoNum type="romanLcPeriod" startAt="3"/>
            </a:pPr>
            <a:r>
              <a:rPr lang="en-US" sz="2200" b="1" dirty="0">
                <a:solidFill>
                  <a:srgbClr val="C00000"/>
                </a:solidFill>
              </a:rPr>
              <a:t>Product/Process Suitability to Electronic Commerce</a:t>
            </a:r>
          </a:p>
          <a:p>
            <a:pPr lvl="1"/>
            <a:r>
              <a:rPr lang="en-US" sz="1900" dirty="0"/>
              <a:t>Some products are good candidate for electronic commerce</a:t>
            </a:r>
          </a:p>
          <a:p>
            <a:pPr lvl="1"/>
            <a:r>
              <a:rPr lang="en-US" sz="1900" b="1" i="1" u="sng" dirty="0"/>
              <a:t>A commodity item</a:t>
            </a:r>
            <a:r>
              <a:rPr lang="en-US" sz="1900" dirty="0"/>
              <a:t>, a product or service that is hard to distinguish from the same products or services, standardized and well known features </a:t>
            </a:r>
            <a:r>
              <a:rPr lang="en-US" sz="1900" b="1" i="1" dirty="0"/>
              <a:t>except price</a:t>
            </a:r>
            <a:r>
              <a:rPr lang="en-US" sz="1900" dirty="0"/>
              <a:t>.</a:t>
            </a:r>
          </a:p>
          <a:p>
            <a:pPr lvl="1"/>
            <a:r>
              <a:rPr lang="en-US" sz="1900" b="1" i="1" u="sng" dirty="0"/>
              <a:t>Shipping profile, </a:t>
            </a:r>
            <a:r>
              <a:rPr lang="en-US" sz="1900" dirty="0"/>
              <a:t>collection of attributes affecting </a:t>
            </a:r>
            <a:r>
              <a:rPr lang="en-US" sz="1900" u="sng" dirty="0"/>
              <a:t>how easily </a:t>
            </a:r>
            <a:r>
              <a:rPr lang="en-US" sz="1900" dirty="0"/>
              <a:t>that product can </a:t>
            </a:r>
            <a:r>
              <a:rPr lang="en-US" sz="1900" u="sng" dirty="0"/>
              <a:t>packaged and delivered</a:t>
            </a:r>
            <a:r>
              <a:rPr lang="en-US" sz="1900" dirty="0"/>
              <a:t>, i.e., </a:t>
            </a:r>
            <a:r>
              <a:rPr lang="en-US" sz="1900" b="1" i="1" dirty="0"/>
              <a:t>value-to-weight ratio</a:t>
            </a:r>
            <a:r>
              <a:rPr lang="en-US" sz="1900" dirty="0"/>
              <a:t>, e.g. DVD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 model: Focuses (cont’d)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3A84-511D-4D39-B412-CA659D3A949F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428"/>
            <a:ext cx="8686800" cy="38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17195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Product/Process Suitability to Electronic Commerce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8634-7B05-4A49-8EDE-F8AF1B844A37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Commerce: Advantages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Autofit/>
          </a:bodyPr>
          <a:lstStyle/>
          <a:p>
            <a:pPr marL="36576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E-commerce </a:t>
            </a:r>
            <a:r>
              <a:rPr lang="en-US" sz="1800" u="sng" dirty="0"/>
              <a:t>increases sales and decreases costs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/>
              <a:t>Increases purchasing </a:t>
            </a:r>
            <a:r>
              <a:rPr lang="en-US" sz="1800" dirty="0"/>
              <a:t>opportunities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/>
              <a:t>Identifies new suppliers </a:t>
            </a:r>
            <a:r>
              <a:rPr lang="en-US" sz="1800" dirty="0"/>
              <a:t>and business partners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Efficiently </a:t>
            </a:r>
            <a:r>
              <a:rPr lang="en-US" sz="1800" u="sng" dirty="0"/>
              <a:t>obtains competitive bid information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/>
              <a:t>Easier to negotiate price </a:t>
            </a:r>
            <a:r>
              <a:rPr lang="en-US" sz="1800" dirty="0"/>
              <a:t>and delivery terms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Increases speed, information exchange accuracy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Wider range of choices available 24 hours a day and immediate access to information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Provides fraud, theft loss protection, 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/>
              <a:t>easier to audit and monitor</a:t>
            </a:r>
          </a:p>
          <a:p>
            <a:pPr marL="36576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Faster transmission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1504-63EB-49E9-8274-DF97FB1916A2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Commerce: Disadvantages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47750"/>
            <a:ext cx="8058149" cy="3584973"/>
          </a:xfrm>
        </p:spPr>
        <p:txBody>
          <a:bodyPr>
            <a:noAutofit/>
          </a:bodyPr>
          <a:lstStyle/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Poor choices for electronic commerce</a:t>
            </a:r>
            <a:r>
              <a:rPr lang="en-US" sz="2000" dirty="0">
                <a:solidFill>
                  <a:srgbClr val="C00000"/>
                </a:solidFill>
              </a:rPr>
              <a:t>,</a:t>
            </a:r>
            <a:r>
              <a:rPr lang="en-US" sz="2000" dirty="0"/>
              <a:t> e.g. perishable foods, high-cost items,</a:t>
            </a:r>
          </a:p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Need for critical mass,</a:t>
            </a:r>
            <a:r>
              <a:rPr lang="en-US" sz="2000" dirty="0"/>
              <a:t> e.g. online grocery like Peapod, Tesco, </a:t>
            </a:r>
            <a:r>
              <a:rPr lang="en-US" sz="2000" dirty="0" err="1"/>
              <a:t>FreshDirect</a:t>
            </a:r>
            <a:r>
              <a:rPr lang="en-US" sz="2000" dirty="0"/>
              <a:t>,</a:t>
            </a:r>
          </a:p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Predictability of costs and revenues, </a:t>
            </a:r>
            <a:r>
              <a:rPr lang="en-US" sz="2000" dirty="0"/>
              <a:t>hard to determine with accuracy</a:t>
            </a:r>
          </a:p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Technology integration issues, </a:t>
            </a:r>
            <a:r>
              <a:rPr lang="en-US" sz="2000" dirty="0"/>
              <a:t>difficulty of integrating existing databases &amp; transaction-processing software</a:t>
            </a:r>
          </a:p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Cultural and legal concerns, </a:t>
            </a:r>
            <a:r>
              <a:rPr lang="en-US" sz="2000" dirty="0"/>
              <a:t>online anxiety/fear, resistant to change habit, unfavorable govt. regulations for electronic commerce</a:t>
            </a:r>
          </a:p>
          <a:p>
            <a:pPr marL="36576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36576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EF1C-CE24-482B-B4EA-F8797961FAB9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5046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Commerce: Economic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200" b="1" dirty="0">
                <a:solidFill>
                  <a:srgbClr val="C00000"/>
                </a:solidFill>
              </a:rPr>
              <a:t>Transaction costs, </a:t>
            </a:r>
            <a:r>
              <a:rPr lang="en-US" sz="1800" dirty="0"/>
              <a:t>total of all costs that a buyer and seller incur as they gather information and negotiate a purchase-and-sale transaction, e.g. information search cost, acquisition cost, sales commission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200" b="1" dirty="0">
                <a:solidFill>
                  <a:srgbClr val="C00000"/>
                </a:solidFill>
              </a:rPr>
              <a:t>Markets and Hierarchies, </a:t>
            </a:r>
            <a:r>
              <a:rPr lang="en-US" sz="1800" dirty="0"/>
              <a:t>Manufacturing innovations increased monitoring activities’ efficiency and effectiveness</a:t>
            </a:r>
          </a:p>
          <a:p>
            <a:pPr marL="857250" lvl="2" indent="-400050">
              <a:spcBef>
                <a:spcPts val="1000"/>
              </a:spcBef>
            </a:pPr>
            <a:r>
              <a:rPr lang="en-US" sz="1800" dirty="0"/>
              <a:t> </a:t>
            </a:r>
            <a:r>
              <a:rPr lang="en-US" sz="1800" b="1" dirty="0"/>
              <a:t>SBU (Strategic Business unit), </a:t>
            </a:r>
            <a:r>
              <a:rPr lang="en-US" sz="1800" dirty="0"/>
              <a:t>one particular combination of product, distribution channel, and customer type, e.g. General </a:t>
            </a:r>
            <a:r>
              <a:rPr lang="en-US" sz="1800" dirty="0" err="1"/>
              <a:t>Elecctric</a:t>
            </a:r>
            <a:endParaRPr lang="en-US" sz="1800" dirty="0"/>
          </a:p>
          <a:p>
            <a:pPr marL="514350" lvl="1" indent="-514350">
              <a:spcBef>
                <a:spcPts val="1000"/>
              </a:spcBef>
              <a:buFont typeface="+mj-lt"/>
              <a:buAutoNum type="romanUcPeriod" startAt="3"/>
            </a:pPr>
            <a:r>
              <a:rPr lang="en-US" sz="2200" b="1" dirty="0">
                <a:solidFill>
                  <a:srgbClr val="C00000"/>
                </a:solidFill>
              </a:rPr>
              <a:t>Network economic structures, </a:t>
            </a:r>
            <a:r>
              <a:rPr lang="en-US" sz="1800" dirty="0"/>
              <a:t>strategic alliances or partnership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romanUcPeriod" startAt="3"/>
            </a:pPr>
            <a:r>
              <a:rPr lang="en-US" sz="2200" b="1" dirty="0">
                <a:solidFill>
                  <a:srgbClr val="C00000"/>
                </a:solidFill>
              </a:rPr>
              <a:t>Network effects, </a:t>
            </a:r>
            <a:r>
              <a:rPr lang="en-US" sz="1800" dirty="0"/>
              <a:t>value of the network to each participant increases, e.g. mobile phone coverage, 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1800" dirty="0"/>
              <a:t>Law of diminishing returns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romanUcPeriod" startAt="3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B26-65E7-41B5-B91B-4F255675B37C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2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Electronic Commerce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76350"/>
            <a:ext cx="7886700" cy="3356373"/>
          </a:xfrm>
        </p:spPr>
        <p:txBody>
          <a:bodyPr/>
          <a:lstStyle/>
          <a:p>
            <a:r>
              <a:rPr lang="en-US" sz="2000" dirty="0"/>
              <a:t>Strategic business unit value chains</a:t>
            </a:r>
          </a:p>
          <a:p>
            <a:r>
              <a:rPr lang="en-US" sz="2000" dirty="0"/>
              <a:t>Industry value chains</a:t>
            </a:r>
          </a:p>
          <a:p>
            <a:r>
              <a:rPr lang="en-US" sz="2000" dirty="0"/>
              <a:t>SWOT analysis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64C-E70F-47BC-97A3-088397866DDB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7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9263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Intended Learning Outcomes (ILOs)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28750"/>
            <a:ext cx="7886700" cy="30349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Electronic commerce and its second wave of growth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Analysis of business processes in order to undertake electronic commerce initiatives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Economic forces that foster the second wave of electronic commerce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Use value chains and SWOT analysis to identify electronic commerce opportunities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Challenges that arise in engaging in electronic commerce on a global scale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3A1-EEE6-443E-9D49-9437431FDC67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466"/>
            <a:ext cx="7848600" cy="41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1752600" y="4324350"/>
            <a:ext cx="5404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Value chain for a strategic business unit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</a:t>
            </a:r>
            <a:r>
              <a:rPr lang="en-US" dirty="0" err="1"/>
              <a:t>Md</a:t>
            </a:r>
            <a:r>
              <a:rPr lang="en-US" dirty="0"/>
              <a:t> </a:t>
            </a:r>
            <a:r>
              <a:rPr lang="en-US" dirty="0" err="1"/>
              <a:t>Mahbubul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CFA19-CA36-4D60-B409-BD96AE2FCCF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822"/>
            <a:ext cx="3032126" cy="459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4114801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+mn-lt"/>
              </a:rPr>
              <a:t>Value chain for a strategic business unit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65526" y="438150"/>
            <a:ext cx="5197474" cy="2971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n-lt"/>
              </a:rPr>
              <a:t>Examine where strategic business unit fits within industry</a:t>
            </a:r>
          </a:p>
          <a:p>
            <a:r>
              <a:rPr lang="en-US" sz="1600" b="1" dirty="0">
                <a:latin typeface="+mn-lt"/>
              </a:rPr>
              <a:t>Industry value chain </a:t>
            </a:r>
            <a:r>
              <a:rPr lang="en-US" sz="1600" dirty="0">
                <a:latin typeface="+mn-lt"/>
              </a:rPr>
              <a:t>refers to value systems</a:t>
            </a:r>
          </a:p>
          <a:p>
            <a:r>
              <a:rPr lang="en-US" sz="1600" dirty="0">
                <a:latin typeface="+mn-lt"/>
              </a:rPr>
              <a:t>Industry value chain identifies opportunities up and down the product’s life cycle for increasing the efficiency or quality of the product. </a:t>
            </a:r>
          </a:p>
          <a:p>
            <a:r>
              <a:rPr lang="en-US" sz="1600" dirty="0">
                <a:latin typeface="+mn-lt"/>
              </a:rPr>
              <a:t>Allows identification of new opportunities</a:t>
            </a:r>
          </a:p>
          <a:p>
            <a:r>
              <a:rPr lang="en-US" sz="1600" dirty="0">
                <a:latin typeface="+mn-lt"/>
              </a:rPr>
              <a:t>Useful way to think about general business strategy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C368-3519-4C81-8F91-FC5670308330}" type="datetime1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31D3-D46F-41CE-A1A0-E5E2A995D2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514350"/>
            <a:ext cx="75215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2895600" y="4286251"/>
            <a:ext cx="343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SWOT analysis 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9C1-C455-4380-8542-CCD7F9163BB5}" type="datetime1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31D3-D46F-41CE-A1A0-E5E2A995D2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342900"/>
            <a:ext cx="73517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2141018" y="4171951"/>
            <a:ext cx="42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Results of Dell’s SWOT 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B8D8-5F98-4ED2-9CCF-4F333D2C8EC5}" type="datetime1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31D3-D46F-41CE-A1A0-E5E2A995D2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545304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Nature of Electronic Commerce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971550"/>
            <a:ext cx="7886700" cy="3661173"/>
          </a:xfrm>
        </p:spPr>
        <p:txBody>
          <a:bodyPr>
            <a:normAutofit/>
          </a:bodyPr>
          <a:lstStyle/>
          <a:p>
            <a:pPr marL="285750" lvl="1" indent="-514350">
              <a:buFont typeface="+mj-lt"/>
              <a:buAutoNum type="romanLcPeriod"/>
            </a:pPr>
            <a:r>
              <a:rPr lang="en-US" sz="2000" b="1" dirty="0">
                <a:solidFill>
                  <a:srgbClr val="C00000"/>
                </a:solidFill>
              </a:rPr>
              <a:t>Trust 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Mostly rely on brand names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Anonymity exists in web presence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Must overcome distrust in Web “strangers”</a:t>
            </a:r>
          </a:p>
          <a:p>
            <a:pPr marL="628650" lvl="2" indent="-400050">
              <a:buFont typeface="+mj-lt"/>
              <a:buAutoNum type="romanLcPeriod"/>
            </a:pPr>
            <a:endParaRPr lang="en-US" sz="1800" dirty="0"/>
          </a:p>
          <a:p>
            <a:pPr marL="628650" lvl="2" indent="-400050">
              <a:buFont typeface="+mj-lt"/>
              <a:buAutoNum type="romanLcPeriod"/>
            </a:pPr>
            <a:endParaRPr lang="en-US" sz="1800" dirty="0"/>
          </a:p>
          <a:p>
            <a:pPr marL="628650" lvl="2" indent="-400050">
              <a:buFont typeface="+mj-lt"/>
              <a:buAutoNum type="romanLcPeriod"/>
            </a:pPr>
            <a:endParaRPr lang="en-US" sz="1800" dirty="0"/>
          </a:p>
          <a:p>
            <a:pPr marL="285750" lvl="1" indent="-514350">
              <a:buFont typeface="+mj-lt"/>
              <a:buAutoNum type="romanLcPeriod"/>
            </a:pPr>
            <a:r>
              <a:rPr lang="en-US" sz="2000" b="1" dirty="0">
                <a:solidFill>
                  <a:srgbClr val="C00000"/>
                </a:solidFill>
              </a:rPr>
              <a:t>Culture</a:t>
            </a:r>
          </a:p>
          <a:p>
            <a:pPr marL="742950" lvl="2" indent="-514350">
              <a:buFont typeface="Wingdings" pitchFamily="2" charset="2"/>
              <a:buChar char="§"/>
            </a:pPr>
            <a:r>
              <a:rPr lang="en-US" sz="1800" dirty="0"/>
              <a:t>Combination of language and customs</a:t>
            </a:r>
          </a:p>
          <a:p>
            <a:pPr marL="742950" lvl="2" indent="-514350">
              <a:buFont typeface="Wingdings" pitchFamily="2" charset="2"/>
              <a:buChar char="§"/>
            </a:pPr>
            <a:r>
              <a:rPr lang="en-US" sz="1800" dirty="0"/>
              <a:t>Personal property concept, privacy</a:t>
            </a:r>
          </a:p>
          <a:p>
            <a:pPr marL="742950" lvl="2" indent="-514350">
              <a:buFont typeface="Wingdings" pitchFamily="2" charset="2"/>
              <a:buChar char="§"/>
            </a:pPr>
            <a:r>
              <a:rPr lang="en-US" sz="1800" dirty="0"/>
              <a:t>Online discussion inhospitable to cultural environments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47750"/>
            <a:ext cx="3286125" cy="255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E83-371A-4AED-B1C2-2E18B2C7F5FB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rmAutofit fontScale="92500" lnSpcReduction="20000"/>
          </a:bodyPr>
          <a:lstStyle/>
          <a:p>
            <a:pPr marL="285750" lvl="1" indent="-514350">
              <a:buFont typeface="+mj-lt"/>
              <a:buAutoNum type="romanLcPeriod" startAt="3"/>
            </a:pPr>
            <a:r>
              <a:rPr lang="en-US" sz="2000" b="1" dirty="0">
                <a:solidFill>
                  <a:srgbClr val="C00000"/>
                </a:solidFill>
              </a:rPr>
              <a:t>Language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‘think globally, act locally’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May require multiple translation</a:t>
            </a:r>
          </a:p>
          <a:p>
            <a:pPr marL="628650" lvl="2" indent="-400050">
              <a:buFont typeface="Wingdings" pitchFamily="2" charset="2"/>
              <a:buChar char="§"/>
            </a:pPr>
            <a:endParaRPr lang="en-US" sz="1800" dirty="0"/>
          </a:p>
          <a:p>
            <a:pPr marL="285750" lvl="1" indent="-514350">
              <a:buFont typeface="+mj-lt"/>
              <a:buAutoNum type="romanLcPeriod" startAt="3"/>
            </a:pPr>
            <a:r>
              <a:rPr lang="en-US" sz="2000" b="1" dirty="0">
                <a:solidFill>
                  <a:srgbClr val="C00000"/>
                </a:solidFill>
              </a:rPr>
              <a:t>Government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dirty="0"/>
              <a:t>Internet censorship</a:t>
            </a:r>
          </a:p>
          <a:p>
            <a:pPr marL="628650" lvl="2" indent="-400050">
              <a:buFont typeface="Wingdings" pitchFamily="2" charset="2"/>
              <a:buChar char="§"/>
            </a:pPr>
            <a:endParaRPr lang="en-US" sz="1800" dirty="0"/>
          </a:p>
          <a:p>
            <a:pPr marL="285750" lvl="1" indent="-514350">
              <a:buFont typeface="+mj-lt"/>
              <a:buAutoNum type="romanLcPeriod" startAt="3"/>
            </a:pPr>
            <a:r>
              <a:rPr lang="en-US" sz="2000" b="1" dirty="0">
                <a:solidFill>
                  <a:srgbClr val="C00000"/>
                </a:solidFill>
              </a:rPr>
              <a:t>Infrastructure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b="1" i="1" dirty="0"/>
              <a:t>Freight forwarder, </a:t>
            </a:r>
            <a:r>
              <a:rPr lang="en-US" sz="1800" dirty="0"/>
              <a:t>arranges shipping &amp; insurance for transaction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b="1" i="1" dirty="0"/>
              <a:t>Customs broker</a:t>
            </a:r>
            <a:r>
              <a:rPr lang="en-US" sz="1800" dirty="0"/>
              <a:t>, arranges the payment of tariffs and compliance with customs laws</a:t>
            </a:r>
          </a:p>
          <a:p>
            <a:pPr marL="628650" lvl="2" indent="-400050">
              <a:buFont typeface="Wingdings" pitchFamily="2" charset="2"/>
              <a:buChar char="§"/>
            </a:pPr>
            <a:r>
              <a:rPr lang="en-US" sz="1800" b="1" i="1" dirty="0"/>
              <a:t>Bonded warehouse, </a:t>
            </a:r>
            <a:r>
              <a:rPr lang="en-US" sz="1800" dirty="0"/>
              <a:t>secure location where incoming international shipments can be held until customs requirements are satisfied or until payment arrangements are completed.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54530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Nature of Electronic Commerce (cont’d)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D-2BC1-44E9-B8B1-BB002911F1E3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3350"/>
            <a:ext cx="6343650" cy="46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2250" y="340995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n-lt"/>
              </a:rPr>
              <a:t>Parties involved in a typical international trade transaction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3FD1-1FC5-459E-A4AA-F9AA56C7B5F6}" type="datetime1">
              <a:rPr lang="en-US" smtClean="0"/>
              <a:t>30-Jan-19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31D3-D46F-41CE-A1A0-E5E2A995D2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5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67150"/>
            <a:ext cx="7886700" cy="53340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Acknowledgement:</a:t>
            </a:r>
            <a:br>
              <a:rPr lang="en-US" sz="1800" dirty="0"/>
            </a:br>
            <a:r>
              <a:rPr lang="en-US" sz="1800" dirty="0"/>
              <a:t>Gary Schneider. E-Business. International Edition, </a:t>
            </a:r>
            <a:r>
              <a:rPr lang="en-US" sz="1800" dirty="0" err="1"/>
              <a:t>Cengage</a:t>
            </a:r>
            <a:r>
              <a:rPr lang="en-US" sz="1800" dirty="0"/>
              <a:t> Learning.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42950"/>
            <a:ext cx="299085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8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3844"/>
            <a:ext cx="3905658" cy="46313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Second Wave: History</a:t>
            </a:r>
          </a:p>
        </p:txBody>
      </p:sp>
      <p:sp>
        <p:nvSpPr>
          <p:cNvPr id="13" name="Oval 12"/>
          <p:cNvSpPr/>
          <p:nvPr/>
        </p:nvSpPr>
        <p:spPr>
          <a:xfrm>
            <a:off x="910986" y="1998809"/>
            <a:ext cx="1440180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Mid-1990s to 2000</a:t>
            </a:r>
          </a:p>
        </p:txBody>
      </p:sp>
      <p:sp>
        <p:nvSpPr>
          <p:cNvPr id="16" name="Oval 15"/>
          <p:cNvSpPr/>
          <p:nvPr/>
        </p:nvSpPr>
        <p:spPr>
          <a:xfrm>
            <a:off x="2964378" y="1998809"/>
            <a:ext cx="1440180" cy="1097280"/>
          </a:xfrm>
          <a:prstGeom prst="ellipse">
            <a:avLst/>
          </a:prstGeom>
          <a:solidFill>
            <a:srgbClr val="F53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2000 to early-2003</a:t>
            </a:r>
          </a:p>
        </p:txBody>
      </p:sp>
      <p:sp>
        <p:nvSpPr>
          <p:cNvPr id="17" name="Oval 16"/>
          <p:cNvSpPr/>
          <p:nvPr/>
        </p:nvSpPr>
        <p:spPr>
          <a:xfrm>
            <a:off x="5017770" y="1998809"/>
            <a:ext cx="1440180" cy="10972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2003 to 2008</a:t>
            </a:r>
          </a:p>
        </p:txBody>
      </p:sp>
      <p:sp>
        <p:nvSpPr>
          <p:cNvPr id="18" name="Oval 17"/>
          <p:cNvSpPr/>
          <p:nvPr/>
        </p:nvSpPr>
        <p:spPr>
          <a:xfrm>
            <a:off x="7071162" y="1998809"/>
            <a:ext cx="1508760" cy="1097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</a:rPr>
              <a:t>2009 to onwards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881" y="881664"/>
            <a:ext cx="4346943" cy="74635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D7D31">
                    <a:lumMod val="75000"/>
                  </a:srgbClr>
                </a:solidFill>
                <a:latin typeface="Candara" panose="020E0502030303020204" pitchFamily="34" charset="0"/>
              </a:rPr>
              <a:t>Rapid growth stage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D7D31">
                    <a:lumMod val="75000"/>
                  </a:srgbClr>
                </a:solidFill>
                <a:latin typeface="Candara" panose="020E0502030303020204" pitchFamily="34" charset="0"/>
              </a:rPr>
              <a:t>“Dot-com boom” followed by “dot-com bust”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ED7D31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cxnSp>
        <p:nvCxnSpPr>
          <p:cNvPr id="41" name="Straight Connector 40"/>
          <p:cNvCxnSpPr>
            <a:endCxn id="13" idx="2"/>
          </p:cNvCxnSpPr>
          <p:nvPr/>
        </p:nvCxnSpPr>
        <p:spPr>
          <a:xfrm>
            <a:off x="0" y="2547449"/>
            <a:ext cx="91098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6"/>
            <a:endCxn id="16" idx="2"/>
          </p:cNvCxnSpPr>
          <p:nvPr/>
        </p:nvCxnSpPr>
        <p:spPr>
          <a:xfrm>
            <a:off x="2351166" y="2547449"/>
            <a:ext cx="6132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6"/>
            <a:endCxn id="17" idx="2"/>
          </p:cNvCxnSpPr>
          <p:nvPr/>
        </p:nvCxnSpPr>
        <p:spPr>
          <a:xfrm>
            <a:off x="4404558" y="2547449"/>
            <a:ext cx="6132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7" idx="6"/>
            <a:endCxn id="18" idx="2"/>
          </p:cNvCxnSpPr>
          <p:nvPr/>
        </p:nvCxnSpPr>
        <p:spPr>
          <a:xfrm>
            <a:off x="6457950" y="2547449"/>
            <a:ext cx="6132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3" idx="0"/>
          </p:cNvCxnSpPr>
          <p:nvPr/>
        </p:nvCxnSpPr>
        <p:spPr>
          <a:xfrm flipV="1">
            <a:off x="1631076" y="1668440"/>
            <a:ext cx="0" cy="3303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1882" y="3661519"/>
            <a:ext cx="3452586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A50021"/>
                </a:solidFill>
                <a:latin typeface="Candara" panose="020E0502030303020204" pitchFamily="34" charset="0"/>
              </a:rPr>
              <a:t>Overly gloomy news reports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A50021"/>
                </a:solidFill>
                <a:latin typeface="Candara" panose="020E0502030303020204" pitchFamily="34" charset="0"/>
              </a:rPr>
              <a:t>Predicting obituaries for electronic commerce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34308" y="354597"/>
            <a:ext cx="4260375" cy="10541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>
                    <a:lumMod val="50000"/>
                  </a:srgbClr>
                </a:solidFill>
                <a:latin typeface="Candara" panose="020E0502030303020204" pitchFamily="34" charset="0"/>
              </a:rPr>
              <a:t>Began to show signs of new life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>
                    <a:lumMod val="50000"/>
                  </a:srgbClr>
                </a:solidFill>
                <a:latin typeface="Candara" panose="020E0502030303020204" pitchFamily="34" charset="0"/>
              </a:rPr>
              <a:t>Companies observed the growth in sales and profits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>
                    <a:lumMod val="50000"/>
                  </a:srgbClr>
                </a:solidFill>
                <a:latin typeface="Candara" panose="020E0502030303020204" pitchFamily="34" charset="0"/>
              </a:rPr>
              <a:t>Became a larger part of the total economy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84468" y="3333750"/>
            <a:ext cx="5285266" cy="130035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E-commerce hurt less during general economic recession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Introduction of handheld devices like mobile phones and tablet computers 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High speed internet with Web 2.0 technologies</a:t>
            </a:r>
          </a:p>
          <a:p>
            <a:pPr marL="214308" indent="-214308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Candara" panose="020E0502030303020204" pitchFamily="34" charset="0"/>
              </a:rPr>
              <a:t>Second wave underway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924334" y="2800350"/>
            <a:ext cx="1250954" cy="797018"/>
          </a:xfrm>
          <a:prstGeom prst="straightConnector1">
            <a:avLst/>
          </a:prstGeom>
          <a:ln w="76200">
            <a:solidFill>
              <a:srgbClr val="F53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37860" y="1504911"/>
            <a:ext cx="188595" cy="609639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64495" y="2800350"/>
            <a:ext cx="726906" cy="533400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B4-0742-49DB-A1D6-319649AD21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F21F-1872-452F-ABD6-6E9767D6A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30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01NF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49"/>
            <a:ext cx="5943600" cy="36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rogeneter.files.wordpress.com/2012/10/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605">
            <a:off x="7182082" y="3091166"/>
            <a:ext cx="1693805" cy="16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 rot="20344852">
            <a:off x="5751883" y="1688955"/>
            <a:ext cx="3111485" cy="1738249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Which view is more realistic? 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628651" y="285750"/>
            <a:ext cx="7886700" cy="621504"/>
          </a:xfrm>
          <a:prstGeom prst="rect">
            <a:avLst/>
          </a:prstGeom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 and Electronic Business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FF20-9AF7-4A65-BB73-AFB855A1075D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545304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Buy-side Vs. Sell-side e-business</a:t>
            </a:r>
          </a:p>
        </p:txBody>
      </p:sp>
      <p:pic>
        <p:nvPicPr>
          <p:cNvPr id="8" name="Picture 33" descr="F:\Powerpoint\pe_uk\PE098-Chaffey-3e\Final Files\Gif\ch01\C01NF0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50"/>
            <a:ext cx="4953000" cy="34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290" y="1082841"/>
            <a:ext cx="1545467" cy="23519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ndara" panose="020E0502030303020204" pitchFamily="34" charset="0"/>
              </a:rPr>
              <a:t>E-commerce transactions between a purchasing organizations &amp; its suppliers. </a:t>
            </a:r>
          </a:p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endParaRPr lang="en-US" sz="1400" dirty="0">
              <a:latin typeface="Candara" panose="020E0502030303020204" pitchFamily="34" charset="0"/>
            </a:endParaRPr>
          </a:p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ndara" panose="020E0502030303020204" pitchFamily="34" charset="0"/>
              </a:rPr>
              <a:t>Procurement of resources from suppliers.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0711" y="1100567"/>
            <a:ext cx="2142492" cy="192103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ndara" panose="020E0502030303020204" pitchFamily="34" charset="0"/>
              </a:rPr>
              <a:t>E-commerce transactions between a supplier organization &amp; its customers.</a:t>
            </a:r>
          </a:p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endParaRPr lang="en-US" sz="1400" dirty="0">
              <a:latin typeface="Candara" panose="020E0502030303020204" pitchFamily="34" charset="0"/>
            </a:endParaRPr>
          </a:p>
          <a:p>
            <a:pPr marL="257168" indent="-257168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andara" panose="020E0502030303020204" pitchFamily="34" charset="0"/>
              </a:rPr>
              <a:t>Selling products to an organization’s customers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DD0-6C0C-48E2-8246-37A4DECC6F1A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7962900" cy="545304"/>
          </a:xfrm>
        </p:spPr>
        <p:txBody>
          <a:bodyPr>
            <a:normAutofit fontScale="90000"/>
          </a:bodyPr>
          <a:lstStyle/>
          <a:p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e-Business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3950"/>
            <a:ext cx="4095749" cy="326350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B2C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e-</a:t>
            </a:r>
            <a:r>
              <a:rPr lang="en-US" sz="1600" b="1" dirty="0" err="1"/>
              <a:t>tailer</a:t>
            </a:r>
            <a:r>
              <a:rPr lang="en-US" sz="1600" dirty="0"/>
              <a:t>: Amazon, Dell.com, etc. 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Community Provider</a:t>
            </a:r>
            <a:r>
              <a:rPr lang="en-US" sz="1600" dirty="0"/>
              <a:t>: </a:t>
            </a:r>
            <a:r>
              <a:rPr lang="en-US" sz="1600" dirty="0" err="1"/>
              <a:t>iVillage</a:t>
            </a:r>
            <a:r>
              <a:rPr lang="en-US" sz="1600" dirty="0"/>
              <a:t>, Babycenter.com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Content Provider</a:t>
            </a:r>
            <a:r>
              <a:rPr lang="en-US" sz="1600" dirty="0"/>
              <a:t>: WSJ.com, CNN.com, ESPN.com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Portal</a:t>
            </a:r>
            <a:r>
              <a:rPr lang="en-US" sz="1600" dirty="0"/>
              <a:t>: Google, Yahoo, MSN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Transaction Broker</a:t>
            </a:r>
            <a:r>
              <a:rPr lang="en-US" sz="1600" dirty="0"/>
              <a:t>: Expedia, Tripadvisor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Market Creator</a:t>
            </a:r>
            <a:r>
              <a:rPr lang="en-US" sz="1600" dirty="0"/>
              <a:t>: Amazon.com</a:t>
            </a:r>
          </a:p>
          <a:p>
            <a:pPr marL="800100" lvl="1" indent="-457200" eaLnBrk="1" hangingPunct="1">
              <a:buSzPct val="100000"/>
              <a:buFont typeface="+mj-lt"/>
              <a:buAutoNum type="romanLcPeriod"/>
            </a:pPr>
            <a:r>
              <a:rPr lang="en-US" sz="1600" b="1" dirty="0"/>
              <a:t>Service Provider</a:t>
            </a:r>
            <a:r>
              <a:rPr lang="en-US" sz="1600" dirty="0"/>
              <a:t>: VisaNow.com, </a:t>
            </a:r>
            <a:r>
              <a:rPr lang="en-US" sz="1600" dirty="0" err="1"/>
              <a:t>RockeLawyer</a:t>
            </a:r>
            <a:endParaRPr lang="en-US" sz="1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95800" y="1123950"/>
            <a:ext cx="4419600" cy="373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rgbClr val="C00000"/>
                </a:solidFill>
              </a:rPr>
              <a:t>B2B</a:t>
            </a:r>
          </a:p>
          <a:p>
            <a:pPr marL="800100" lvl="1" indent="-457200">
              <a:spcBef>
                <a:spcPts val="600"/>
              </a:spcBef>
              <a:buFont typeface="+mj-lt"/>
              <a:buAutoNum type="romanLcPeriod"/>
            </a:pPr>
            <a:r>
              <a:rPr lang="en-US" sz="1600" b="1" dirty="0"/>
              <a:t>Net Marketplace</a:t>
            </a:r>
          </a:p>
          <a:p>
            <a:pPr lvl="2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1600" b="1" dirty="0"/>
              <a:t>E-distributor</a:t>
            </a:r>
            <a:r>
              <a:rPr lang="en-US" sz="1600" dirty="0"/>
              <a:t>: Partstore.com</a:t>
            </a:r>
          </a:p>
          <a:p>
            <a:pPr lvl="2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1600" b="1" dirty="0"/>
              <a:t>E-Procurement</a:t>
            </a:r>
            <a:r>
              <a:rPr lang="en-US" sz="1600" dirty="0"/>
              <a:t>: </a:t>
            </a:r>
            <a:r>
              <a:rPr lang="en-US" sz="1600" dirty="0" err="1"/>
              <a:t>Ariba</a:t>
            </a:r>
            <a:r>
              <a:rPr lang="en-US" sz="1600" dirty="0"/>
              <a:t>, </a:t>
            </a:r>
            <a:r>
              <a:rPr lang="en-US" sz="1600" dirty="0" err="1"/>
              <a:t>PerfectCommerce</a:t>
            </a:r>
            <a:endParaRPr lang="en-US" sz="1600" dirty="0"/>
          </a:p>
          <a:p>
            <a:pPr lvl="2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1600" b="1" dirty="0"/>
              <a:t>Exchange: </a:t>
            </a:r>
            <a:r>
              <a:rPr lang="en-US" sz="1600" dirty="0" err="1"/>
              <a:t>OceanConnect</a:t>
            </a:r>
            <a:endParaRPr lang="en-US" sz="1600" dirty="0"/>
          </a:p>
          <a:p>
            <a:pPr lvl="2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1600" b="1" dirty="0"/>
              <a:t>Industry Consortium</a:t>
            </a:r>
            <a:r>
              <a:rPr lang="en-US" sz="1600" dirty="0"/>
              <a:t>: </a:t>
            </a:r>
            <a:r>
              <a:rPr lang="en-US" sz="1600" dirty="0" err="1"/>
              <a:t>Exostar</a:t>
            </a:r>
            <a:endParaRPr lang="en-US" sz="1600" dirty="0"/>
          </a:p>
          <a:p>
            <a:pPr marL="800100" lvl="1" indent="-457200">
              <a:spcBef>
                <a:spcPts val="600"/>
              </a:spcBef>
              <a:buFont typeface="+mj-lt"/>
              <a:buAutoNum type="romanLcPeriod"/>
            </a:pPr>
            <a:r>
              <a:rPr lang="en-US" sz="1600" b="1" dirty="0"/>
              <a:t>Private Industrial Networ</a:t>
            </a:r>
            <a:r>
              <a:rPr lang="en-US" sz="1600" dirty="0"/>
              <a:t>k: </a:t>
            </a:r>
            <a:r>
              <a:rPr lang="en-US" sz="1600" dirty="0" err="1"/>
              <a:t>Walmart</a:t>
            </a:r>
            <a:r>
              <a:rPr lang="en-US" sz="1600" dirty="0"/>
              <a:t>, Procter &amp; Gamble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rgbClr val="C00000"/>
                </a:solidFill>
              </a:rPr>
              <a:t>C2C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eBay,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rgbClr val="C00000"/>
                </a:solidFill>
              </a:rPr>
              <a:t>Peer-to-Peer:</a:t>
            </a:r>
            <a:r>
              <a:rPr lang="en-US" sz="1600" b="1" dirty="0"/>
              <a:t> </a:t>
            </a:r>
            <a:r>
              <a:rPr lang="en-US" sz="1600" dirty="0"/>
              <a:t>Betfair.com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rgbClr val="C00000"/>
                </a:solidFill>
              </a:rPr>
              <a:t>M-Commerce: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rgbClr val="C00000"/>
                </a:solidFill>
              </a:rPr>
              <a:t>Business-to-Government (B2G)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ADA-D151-4039-8971-645D50D8A8F5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652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76350"/>
            <a:ext cx="7714802" cy="33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697704"/>
          </a:xfrm>
        </p:spPr>
        <p:txBody>
          <a:bodyPr/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Electronic Commerce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5334-7960-477F-801A-41A3D2D04863}" type="datetime1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06A07-A558-48AE-967A-595B1F4CE8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Commerce: Development &amp; Growth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000" b="1" dirty="0">
                <a:solidFill>
                  <a:srgbClr val="C00000"/>
                </a:solidFill>
              </a:rPr>
              <a:t>Electronic Funds Transfers (EFTs)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Electronic transmissions of account exchange information </a:t>
            </a:r>
            <a:r>
              <a:rPr lang="en-US" sz="1600" b="1" dirty="0">
                <a:solidFill>
                  <a:srgbClr val="C00000"/>
                </a:solidFill>
              </a:rPr>
              <a:t>(Wire transfers)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Uses private communications networks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en-US" sz="1600" dirty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000" b="1" dirty="0">
                <a:solidFill>
                  <a:srgbClr val="C00000"/>
                </a:solidFill>
              </a:rPr>
              <a:t>Electronic Data Interchange (EDI)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Computer-readable data in standard format for business-to-business transmission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Benefits: Reduces errors, avoids printing and mailing costs, eliminates need to reenter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EDI pioneers (General Electric, Sears, Wal-Mart)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65FC-4A70-468C-8EF6-EE1A3B4D7685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1047750"/>
            <a:ext cx="7886700" cy="358497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/>
              <a:t>EDI pioneers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7030A0"/>
                </a:solidFill>
              </a:rPr>
              <a:t>High implementation cost</a:t>
            </a:r>
          </a:p>
          <a:p>
            <a:pPr lvl="2">
              <a:lnSpc>
                <a:spcPct val="90000"/>
              </a:lnSpc>
            </a:pPr>
            <a:r>
              <a:rPr lang="en-US" sz="1600" b="1" dirty="0"/>
              <a:t>Expensive</a:t>
            </a:r>
            <a:r>
              <a:rPr lang="en-US" sz="1600" dirty="0"/>
              <a:t> computer hardware and software</a:t>
            </a:r>
          </a:p>
          <a:p>
            <a:pPr lvl="2">
              <a:lnSpc>
                <a:spcPct val="90000"/>
              </a:lnSpc>
            </a:pPr>
            <a:r>
              <a:rPr lang="en-US" sz="1600" b="1" dirty="0"/>
              <a:t>Establishing direct network connections </a:t>
            </a:r>
            <a:r>
              <a:rPr lang="en-US" sz="1600" dirty="0"/>
              <a:t>to trading partners or subscribing to value-added network</a:t>
            </a:r>
          </a:p>
          <a:p>
            <a:pPr marL="514350" indent="-514350">
              <a:buFont typeface="+mj-lt"/>
              <a:buAutoNum type="romanLcPeriod" startAt="3"/>
            </a:pPr>
            <a:r>
              <a:rPr lang="en-US" sz="2000" b="1" dirty="0">
                <a:solidFill>
                  <a:srgbClr val="C00000"/>
                </a:solidFill>
              </a:rPr>
              <a:t>Value-added network (VAN)</a:t>
            </a:r>
            <a:endParaRPr lang="en-US" sz="2000" dirty="0">
              <a:solidFill>
                <a:srgbClr val="C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/>
              <a:t>Independent firm offering EDI connection and transaction-forwarding services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Ensure transmitted data security</a:t>
            </a:r>
          </a:p>
          <a:p>
            <a:pPr lvl="2">
              <a:lnSpc>
                <a:spcPct val="90000"/>
              </a:lnSpc>
            </a:pPr>
            <a:r>
              <a:rPr lang="en-US" sz="1600" b="1" i="1" dirty="0"/>
              <a:t>Charge fixed monthly fee plus per transaction charge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Gradually moved EDI traffic to the Internet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Reduced EDI costs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73846"/>
            <a:ext cx="7886700" cy="62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Commerce: Development &amp; Growth 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DF5C-FBFE-4220-BDA6-AC439B240E55}" type="datetime1">
              <a:rPr lang="en-US" smtClean="0"/>
              <a:t>30-Jan-19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Md Mahbubul Alam,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65FFE-6539-404D-B1E2-F7CD769B29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While Re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 Green Theme_M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Green Theme_Mine" id="{ABEA4FC5-D4CF-4755-8FB2-D31B44514EAE}" vid="{7A239716-217C-4650-91AC-7B54783E17E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1532</Words>
  <Application>Microsoft Office PowerPoint</Application>
  <PresentationFormat>On-screen Show (16:9)</PresentationFormat>
  <Paragraphs>283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Courier New</vt:lpstr>
      <vt:lpstr>Verdana</vt:lpstr>
      <vt:lpstr>Wingdings</vt:lpstr>
      <vt:lpstr>Theme While Red 1</vt:lpstr>
      <vt:lpstr>Deep Green Theme_Mine</vt:lpstr>
      <vt:lpstr>Lecture 1 The Second Wave of Global  E-Business (Book Chapter 1)</vt:lpstr>
      <vt:lpstr>Intended Learning Outcomes (ILOs)</vt:lpstr>
      <vt:lpstr>Second Wave: History</vt:lpstr>
      <vt:lpstr>PowerPoint Presentation</vt:lpstr>
      <vt:lpstr>Buy-side Vs. Sell-side e-business</vt:lpstr>
      <vt:lpstr>Classification of e-Business</vt:lpstr>
      <vt:lpstr>Elements of Electronic Commerce</vt:lpstr>
      <vt:lpstr>Electronic Commerce: Development &amp; Growth</vt:lpstr>
      <vt:lpstr>Electronic Commerce: Development &amp; Growth (cont’d)</vt:lpstr>
      <vt:lpstr>First vs. Second Wave of E-commerce</vt:lpstr>
      <vt:lpstr>Business &amp; Revenue Models, and Business Processes</vt:lpstr>
      <vt:lpstr>Business &amp; Revenue Models, and Business Processes (cont’d)</vt:lpstr>
      <vt:lpstr>Revenue model: Focuses</vt:lpstr>
      <vt:lpstr>Revenue model: Focuses (cont’d)</vt:lpstr>
      <vt:lpstr>PowerPoint Presentation</vt:lpstr>
      <vt:lpstr>Electronic Commerce: Advantages</vt:lpstr>
      <vt:lpstr>Electronic Commerce: Disadvantages</vt:lpstr>
      <vt:lpstr>Electronic Commerce: Economic Forces</vt:lpstr>
      <vt:lpstr>Identifying Electronic Commerce Opportunities</vt:lpstr>
      <vt:lpstr>PowerPoint Presentation</vt:lpstr>
      <vt:lpstr>PowerPoint Presentation</vt:lpstr>
      <vt:lpstr>PowerPoint Presentation</vt:lpstr>
      <vt:lpstr>PowerPoint Presentation</vt:lpstr>
      <vt:lpstr>International Nature of Electronic Commerce</vt:lpstr>
      <vt:lpstr>International Nature of Electronic Commerce (cont’d)</vt:lpstr>
      <vt:lpstr>PowerPoint Presentation</vt:lpstr>
      <vt:lpstr>Acknowledgement: Gary Schneider. E-Business. International Edition, Cengage Learning.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496</cp:revision>
  <dcterms:created xsi:type="dcterms:W3CDTF">2007-11-29T08:48:42Z</dcterms:created>
  <dcterms:modified xsi:type="dcterms:W3CDTF">2019-01-30T06:56:16Z</dcterms:modified>
</cp:coreProperties>
</file>