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9" r:id="rId17"/>
    <p:sldId id="310" r:id="rId18"/>
    <p:sldId id="311" r:id="rId19"/>
    <p:sldId id="312" r:id="rId20"/>
    <p:sldId id="313" r:id="rId21"/>
    <p:sldId id="314" r:id="rId22"/>
    <p:sldId id="315" r:id="rId23"/>
    <p:sldId id="29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39" autoAdjust="0"/>
  </p:normalViewPr>
  <p:slideViewPr>
    <p:cSldViewPr>
      <p:cViewPr varScale="1">
        <p:scale>
          <a:sx n="62" d="100"/>
          <a:sy n="62" d="100"/>
        </p:scale>
        <p:origin x="157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9/5/2015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90391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Unless you understand your firm, you may not be able to design new</a:t>
            </a:r>
            <a:r>
              <a:rPr lang="en-US" baseline="0" dirty="0" smtClean="0"/>
              <a:t> systems or understand new systems. </a:t>
            </a:r>
          </a:p>
          <a:p>
            <a:pPr marL="228600" indent="-228600">
              <a:buAutoNum type="arabicPeriod"/>
            </a:pPr>
            <a:r>
              <a:rPr lang="en-US" baseline="0" dirty="0" smtClean="0"/>
              <a:t>As a manager, you have to decide which systems will be built, what they will do and how they will be implemented.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the relationship between these two and its effects on the future of a business are difficult to predict. For example, very few people could have predicted the prominence of e-mail and instant messaging in business communication 15 years ago.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347674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b="0" dirty="0" smtClean="0"/>
              <a:t>Marginal cost of adding new participant almost zero, with much greater marginal gain</a:t>
            </a:r>
          </a:p>
          <a:p>
            <a:pPr lvl="1"/>
            <a:r>
              <a:rPr lang="en-US" sz="2400" b="0" dirty="0" smtClean="0"/>
              <a:t>Value of community grows with size</a:t>
            </a:r>
          </a:p>
          <a:p>
            <a:pPr lvl="1"/>
            <a:r>
              <a:rPr lang="en-US" sz="2400" b="0" dirty="0" smtClean="0"/>
              <a:t>Value of software grows as installed customer base grows</a:t>
            </a:r>
          </a:p>
          <a:p>
            <a:pPr lvl="1"/>
            <a:r>
              <a:rPr lang="en-US" sz="2400" b="0" dirty="0" smtClean="0"/>
              <a:t>Law</a:t>
            </a:r>
            <a:r>
              <a:rPr lang="en-US" sz="2400" b="0" baseline="0" dirty="0" smtClean="0"/>
              <a:t> of diminishing value not work for Internet. The larger the numbers the larger </a:t>
            </a:r>
            <a:r>
              <a:rPr lang="en-US" sz="2400" b="0" baseline="0" smtClean="0"/>
              <a:t>the value.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extLst>
      <p:ext uri="{BB962C8B-B14F-4D97-AF65-F5344CB8AC3E}">
        <p14:creationId xmlns:p14="http://schemas.microsoft.com/office/powerpoint/2010/main" val="4143206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Difficult to sustain competitive</a:t>
            </a:r>
            <a:r>
              <a:rPr lang="en-US" baseline="0" dirty="0" smtClean="0"/>
              <a:t> adv. Amazon.com is pioneer in e-commerce but now facing competition from eBay, </a:t>
            </a:r>
            <a:r>
              <a:rPr lang="en-US" baseline="0" dirty="0" err="1" smtClean="0"/>
              <a:t>Rediffbooks</a:t>
            </a:r>
            <a:r>
              <a:rPr lang="en-US" baseline="0" dirty="0" smtClean="0"/>
              <a:t>, </a:t>
            </a:r>
            <a:r>
              <a:rPr lang="en-US" baseline="0" dirty="0" err="1" smtClean="0"/>
              <a:t>Alibaba</a:t>
            </a:r>
            <a:r>
              <a:rPr lang="en-US" baseline="0" dirty="0" smtClean="0"/>
              <a:t>, </a:t>
            </a:r>
            <a:r>
              <a:rPr lang="en-US" baseline="0" dirty="0" err="1" smtClean="0"/>
              <a:t>Taobao</a:t>
            </a:r>
            <a:r>
              <a:rPr lang="en-US" baseline="0" dirty="0" smtClean="0"/>
              <a:t>, </a:t>
            </a:r>
            <a:r>
              <a:rPr lang="en-US" baseline="0" dirty="0" err="1" smtClean="0"/>
              <a:t>Baidu</a:t>
            </a:r>
            <a:r>
              <a:rPr lang="en-US" baseline="0" dirty="0" smtClean="0"/>
              <a:t>. </a:t>
            </a:r>
          </a:p>
          <a:p>
            <a:pPr marL="228600" indent="-228600">
              <a:buAutoNum type="arabicPeriod"/>
            </a:pPr>
            <a:r>
              <a:rPr lang="en-US" baseline="0" dirty="0" smtClean="0"/>
              <a:t>Other competitive IT: American Airlines SABRE computerized reservation system, Citibank’s ATM system, FedEx’s package tracking system. Indian railway reservation system,</a:t>
            </a:r>
          </a:p>
          <a:p>
            <a:pPr marL="228600" indent="-228600">
              <a:buAutoNum type="arabicPeriod"/>
            </a:pPr>
            <a:r>
              <a:rPr lang="en-US" baseline="0" dirty="0" smtClean="0"/>
              <a:t>Alignment: only one-quarter firms succeed. Employee find it difficult and ultimately </a:t>
            </a:r>
            <a:r>
              <a:rPr lang="en-US" baseline="0" smtClean="0"/>
              <a:t>find workaround.</a:t>
            </a:r>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22</a:t>
            </a:fld>
            <a:endParaRPr lang="en-US"/>
          </a:p>
        </p:txBody>
      </p:sp>
    </p:spTree>
    <p:extLst>
      <p:ext uri="{BB962C8B-B14F-4D97-AF65-F5344CB8AC3E}">
        <p14:creationId xmlns:p14="http://schemas.microsoft.com/office/powerpoint/2010/main" val="145793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So, which view is perfect?</a:t>
            </a:r>
          </a:p>
          <a:p>
            <a:pPr marL="228600" indent="-228600">
              <a:buAutoNum type="arabicPeriod"/>
            </a:pPr>
            <a:r>
              <a:rPr lang="en-US" dirty="0" smtClean="0"/>
              <a:t>In</a:t>
            </a:r>
            <a:r>
              <a:rPr lang="en-US" baseline="0" dirty="0" smtClean="0"/>
              <a:t> fact, both the views are not contradictory rather complementary. </a:t>
            </a:r>
          </a:p>
          <a:p>
            <a:pPr marL="228600" indent="-228600">
              <a:buAutoNum type="arabicPeriod"/>
            </a:pPr>
            <a:r>
              <a:rPr lang="en-US" baseline="0" dirty="0" smtClean="0"/>
              <a:t>Technical view tells how thousand of firms in competitive markets combine capital, labor &amp; IT. While behavioral view shows how that technologies affect </a:t>
            </a:r>
            <a:r>
              <a:rPr lang="en-US" baseline="0" dirty="0" err="1" smtClean="0"/>
              <a:t>org’s</a:t>
            </a:r>
            <a:r>
              <a:rPr lang="en-US" baseline="0" dirty="0" smtClean="0"/>
              <a:t> inner workings.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extLst>
      <p:ext uri="{BB962C8B-B14F-4D97-AF65-F5344CB8AC3E}">
        <p14:creationId xmlns:p14="http://schemas.microsoft.com/office/powerpoint/2010/main" val="331908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7</a:t>
            </a:fld>
            <a:endParaRPr lang="en-US"/>
          </a:p>
        </p:txBody>
      </p:sp>
    </p:spTree>
    <p:extLst>
      <p:ext uri="{BB962C8B-B14F-4D97-AF65-F5344CB8AC3E}">
        <p14:creationId xmlns:p14="http://schemas.microsoft.com/office/powerpoint/2010/main" val="1501298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Transaction</a:t>
            </a:r>
            <a:r>
              <a:rPr lang="en-US" baseline="0" dirty="0" smtClean="0"/>
              <a:t> cost: search cost, information cost, or bargaining cost</a:t>
            </a:r>
          </a:p>
          <a:p>
            <a:pPr marL="228600" indent="-228600">
              <a:buFont typeface="+mj-lt"/>
              <a:buAutoNum type="arabicPeriod"/>
            </a:pPr>
            <a:r>
              <a:rPr lang="en-US" baseline="0" dirty="0" smtClean="0"/>
              <a:t>Agency cost: Principle (CEO)- Agent (Manager) problem, Arises due to the ‘conflict of interest between shareholders </a:t>
            </a:r>
            <a:r>
              <a:rPr lang="en-US" baseline="0" smtClean="0"/>
              <a:t>and managers’.</a:t>
            </a:r>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extLst>
      <p:ext uri="{BB962C8B-B14F-4D97-AF65-F5344CB8AC3E}">
        <p14:creationId xmlns:p14="http://schemas.microsoft.com/office/powerpoint/2010/main" val="354179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EA0B0B7-BD53-4925-B875-7418AE23A78F}" type="slidenum">
              <a:rPr lang="en-US"/>
              <a:pPr/>
              <a:t>13</a:t>
            </a:fld>
            <a:endParaRPr lang="en-US"/>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smtClean="0">
                <a:latin typeface="Arial" charset="0"/>
              </a:rPr>
              <a:t>Information systems can reduce the number of levels in an organization by providing managers with information to supervise larger numbers of workers and by giving lower-level employees more decision-making authority.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smtClean="0">
                <a:latin typeface="Arial" charset="0"/>
              </a:rPr>
              <a:t>Managers</a:t>
            </a:r>
            <a:r>
              <a:rPr lang="en-CA" sz="1200" b="0" baseline="0" dirty="0" smtClean="0">
                <a:latin typeface="Arial" charset="0"/>
              </a:rPr>
              <a:t> receive so much more accurate information on time, become much faster at making decisions, so fewer managers are required. </a:t>
            </a:r>
            <a:endParaRPr lang="en-CA" sz="1200" b="0" dirty="0" smtClean="0">
              <a:latin typeface="Arial" charset="0"/>
            </a:endParaRPr>
          </a:p>
          <a:p>
            <a:endParaRPr lang="en-US" dirty="0"/>
          </a:p>
        </p:txBody>
      </p:sp>
    </p:spTree>
    <p:extLst>
      <p:ext uri="{BB962C8B-B14F-4D97-AF65-F5344CB8AC3E}">
        <p14:creationId xmlns:p14="http://schemas.microsoft.com/office/powerpoint/2010/main" val="13704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Substitute</a:t>
            </a:r>
            <a:r>
              <a:rPr lang="en-US" baseline="0" dirty="0" smtClean="0"/>
              <a:t> products/service: Gas replace oil, </a:t>
            </a:r>
            <a:r>
              <a:rPr lang="en-US" baseline="0" dirty="0" err="1" smtClean="0"/>
              <a:t>iTune</a:t>
            </a:r>
            <a:r>
              <a:rPr lang="en-US" baseline="0" dirty="0" smtClean="0"/>
              <a:t> replaces CD rooms. Etc.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extLst>
      <p:ext uri="{BB962C8B-B14F-4D97-AF65-F5344CB8AC3E}">
        <p14:creationId xmlns:p14="http://schemas.microsoft.com/office/powerpoint/2010/main" val="17735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a:t>
            </a:r>
            <a:r>
              <a:rPr lang="en-US" dirty="0" err="1" smtClean="0"/>
              <a:t>NIKEid</a:t>
            </a:r>
            <a:r>
              <a:rPr lang="en-US" dirty="0" smtClean="0"/>
              <a:t>:</a:t>
            </a:r>
            <a:r>
              <a:rPr lang="en-US" baseline="0" dirty="0" smtClean="0"/>
              <a:t> customized products. Customers can select the type of shoe, colors, material, outsoles,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17591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smtClean="0"/>
              <a:t> Porter model vs. Value chain model: Porter model is very helpful for identifying competitive forces and suggest generic strategies. It not very specific what exactly to do and how? While, to achieve operational excellence, business value chain model is helpful.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397626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 Performance depends</a:t>
            </a:r>
            <a:r>
              <a:rPr lang="en-US" baseline="0" dirty="0" smtClean="0"/>
              <a:t> not only on what goes on inside a firm but also on how well the firm coordinates with direct and indirect suppliers, delivery firms, and customers.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19</a:t>
            </a:fld>
            <a:endParaRPr lang="en-US"/>
          </a:p>
        </p:txBody>
      </p:sp>
    </p:spTree>
    <p:extLst>
      <p:ext uri="{BB962C8B-B14F-4D97-AF65-F5344CB8AC3E}">
        <p14:creationId xmlns:p14="http://schemas.microsoft.com/office/powerpoint/2010/main" val="334723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01000" cy="3276599"/>
          </a:xfrm>
        </p:spPr>
        <p:txBody>
          <a:bodyPr rtlCol="0">
            <a:noAutofit/>
          </a:bodyPr>
          <a:lstStyle/>
          <a:p>
            <a:pPr algn="ctr" eaLnBrk="1" fontAlgn="auto" hangingPunct="1">
              <a:spcAft>
                <a:spcPts val="0"/>
              </a:spcAft>
              <a:defRPr/>
            </a:pPr>
            <a:r>
              <a:rPr lang="en-US" sz="2000" dirty="0" smtClean="0">
                <a:solidFill>
                  <a:schemeClr val="accent1">
                    <a:lumMod val="50000"/>
                  </a:schemeClr>
                </a:solidFill>
              </a:rPr>
              <a:t>MAFI 419</a:t>
            </a:r>
            <a:r>
              <a:rPr lang="en-US" sz="2000" smtClean="0">
                <a:solidFill>
                  <a:schemeClr val="accent1">
                    <a:lumMod val="50000"/>
                  </a:schemeClr>
                </a:solidFill>
              </a:rPr>
              <a:t>: Management </a:t>
            </a:r>
            <a:r>
              <a:rPr lang="en-US" sz="2000" dirty="0" smtClean="0">
                <a:solidFill>
                  <a:schemeClr val="accent1">
                    <a:lumMod val="50000"/>
                  </a:schemeClr>
                </a:solidFill>
              </a:rPr>
              <a:t>Information Systems</a:t>
            </a:r>
            <a:br>
              <a:rPr lang="en-US" sz="20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800" dirty="0" smtClean="0">
                <a:solidFill>
                  <a:schemeClr val="accent1">
                    <a:lumMod val="50000"/>
                  </a:schemeClr>
                </a:solidFill>
              </a:rPr>
              <a:t>Lecture 3: </a:t>
            </a:r>
            <a:br>
              <a:rPr lang="en-US" sz="2800" dirty="0" smtClean="0">
                <a:solidFill>
                  <a:schemeClr val="accent1">
                    <a:lumMod val="50000"/>
                  </a:schemeClr>
                </a:solidFill>
              </a:rPr>
            </a:br>
            <a:r>
              <a:rPr lang="en-US" sz="2800" dirty="0" smtClean="0">
                <a:solidFill>
                  <a:schemeClr val="accent1">
                    <a:lumMod val="50000"/>
                  </a:schemeClr>
                </a:solidFill>
              </a:rPr>
              <a:t>Information Systems, Organizations, and Strategy</a:t>
            </a:r>
            <a:br>
              <a:rPr lang="en-US" sz="2800" dirty="0" smtClean="0">
                <a:solidFill>
                  <a:schemeClr val="accent1">
                    <a:lumMod val="50000"/>
                  </a:schemeClr>
                </a:solidFill>
              </a:rPr>
            </a:br>
            <a:r>
              <a:rPr lang="en-US" sz="2800" dirty="0" smtClean="0">
                <a:solidFill>
                  <a:schemeClr val="accent1">
                    <a:lumMod val="50000"/>
                  </a:schemeClr>
                </a:solidFill>
              </a:rPr>
              <a:t/>
            </a:r>
            <a:br>
              <a:rPr lang="en-US" sz="2800" dirty="0" smtClean="0">
                <a:solidFill>
                  <a:schemeClr val="accent1">
                    <a:lumMod val="50000"/>
                  </a:schemeClr>
                </a:solidFill>
              </a:rPr>
            </a:br>
            <a:r>
              <a:rPr lang="en-US" sz="2000" dirty="0" smtClean="0">
                <a:solidFill>
                  <a:schemeClr val="accent1">
                    <a:lumMod val="50000"/>
                  </a:schemeClr>
                </a:solidFill>
              </a:rPr>
              <a:t>by</a:t>
            </a:r>
            <a:br>
              <a:rPr lang="en-US" sz="2000" dirty="0" smtClean="0">
                <a:solidFill>
                  <a:schemeClr val="accent1">
                    <a:lumMod val="50000"/>
                  </a:schemeClr>
                </a:solidFill>
              </a:rPr>
            </a:br>
            <a:r>
              <a:rPr lang="en-US" sz="2000" dirty="0" smtClean="0">
                <a:solidFill>
                  <a:schemeClr val="accent1">
                    <a:lumMod val="50000"/>
                  </a:schemeClr>
                </a:solidFill>
              </a:rPr>
              <a:t>Md. </a:t>
            </a:r>
            <a:r>
              <a:rPr lang="en-US" sz="2000" dirty="0" err="1" smtClean="0">
                <a:solidFill>
                  <a:schemeClr val="accent1">
                    <a:lumMod val="50000"/>
                  </a:schemeClr>
                </a:solidFill>
              </a:rPr>
              <a:t>Mahbubul</a:t>
            </a:r>
            <a:r>
              <a:rPr lang="en-US" sz="2000" dirty="0" smtClean="0">
                <a:solidFill>
                  <a:schemeClr val="accent1">
                    <a:lumMod val="50000"/>
                  </a:schemeClr>
                </a:solidFill>
              </a:rPr>
              <a:t> </a:t>
            </a:r>
            <a:r>
              <a:rPr lang="en-US" sz="2000" dirty="0" err="1" smtClean="0">
                <a:solidFill>
                  <a:schemeClr val="accent1">
                    <a:lumMod val="50000"/>
                  </a:schemeClr>
                </a:solidFill>
              </a:rPr>
              <a:t>Alam</a:t>
            </a:r>
            <a:r>
              <a:rPr lang="en-US" sz="2000" dirty="0" smtClean="0">
                <a:solidFill>
                  <a:schemeClr val="accent1">
                    <a:lumMod val="50000"/>
                  </a:schemeClr>
                </a:solidFill>
              </a:rPr>
              <a:t>, PhD</a:t>
            </a:r>
            <a:r>
              <a:rPr lang="en-US" sz="2800" dirty="0" smtClean="0">
                <a:solidFill>
                  <a:schemeClr val="accent1">
                    <a:lumMod val="50000"/>
                  </a:schemeClr>
                </a:solidFill>
              </a:rPr>
              <a:t/>
            </a:r>
            <a:br>
              <a:rPr lang="en-US" sz="2800" dirty="0" smtClean="0">
                <a:solidFill>
                  <a:schemeClr val="accent1">
                    <a:lumMod val="50000"/>
                  </a:schemeClr>
                </a:solidFill>
              </a:rPr>
            </a:br>
            <a:endParaRPr lang="en-US"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Goals</a:t>
            </a:r>
          </a:p>
          <a:p>
            <a:pPr lvl="1"/>
            <a:r>
              <a:rPr lang="en-US" sz="1600" dirty="0" smtClean="0"/>
              <a:t>Coercive goal (e.g., prison)</a:t>
            </a:r>
          </a:p>
          <a:p>
            <a:pPr lvl="1"/>
            <a:r>
              <a:rPr lang="en-US" sz="1600" dirty="0" smtClean="0"/>
              <a:t>Utilitarian goal (e.g., businesses)</a:t>
            </a:r>
          </a:p>
          <a:p>
            <a:pPr lvl="1"/>
            <a:r>
              <a:rPr lang="en-US" sz="1600" dirty="0" smtClean="0"/>
              <a:t>Normative goal (e.g., universities, religious groups)</a:t>
            </a:r>
          </a:p>
          <a:p>
            <a:r>
              <a:rPr lang="en-US" sz="2000" b="1" dirty="0" smtClean="0"/>
              <a:t>Constituency</a:t>
            </a:r>
          </a:p>
          <a:p>
            <a:pPr lvl="1"/>
            <a:r>
              <a:rPr lang="en-US" sz="1600" dirty="0" smtClean="0"/>
              <a:t>e.g., some benefitting members, clients, stockholders, or the public.</a:t>
            </a:r>
          </a:p>
          <a:p>
            <a:r>
              <a:rPr lang="en-US" sz="2000" b="1" dirty="0" smtClean="0"/>
              <a:t>Leadership styles</a:t>
            </a:r>
          </a:p>
          <a:p>
            <a:pPr lvl="1"/>
            <a:r>
              <a:rPr lang="en-US" sz="1600" dirty="0" smtClean="0"/>
              <a:t>Democratic. Autocratic, Laissez-faire leadership</a:t>
            </a:r>
          </a:p>
          <a:p>
            <a:r>
              <a:rPr lang="en-US" sz="2000" b="1" dirty="0" smtClean="0"/>
              <a:t>Tasks</a:t>
            </a:r>
          </a:p>
          <a:p>
            <a:pPr lvl="1"/>
            <a:r>
              <a:rPr lang="en-US" sz="1600" dirty="0" smtClean="0"/>
              <a:t>Routine (e.g., manufacturing auto parts)</a:t>
            </a:r>
          </a:p>
          <a:p>
            <a:pPr lvl="1"/>
            <a:r>
              <a:rPr lang="en-US" sz="1600" dirty="0" smtClean="0"/>
              <a:t>Non-routine (e.g., consulting firms)</a:t>
            </a:r>
          </a:p>
          <a:p>
            <a:r>
              <a:rPr lang="en-US" sz="2000" b="1" dirty="0" smtClean="0"/>
              <a:t>Technology</a:t>
            </a:r>
            <a:endParaRPr lang="en-US" sz="2000" b="1" dirty="0"/>
          </a:p>
        </p:txBody>
      </p:sp>
      <p:sp>
        <p:nvSpPr>
          <p:cNvPr id="3" name="Title 2"/>
          <p:cNvSpPr>
            <a:spLocks noGrp="1"/>
          </p:cNvSpPr>
          <p:nvPr>
            <p:ph type="title"/>
          </p:nvPr>
        </p:nvSpPr>
        <p:spPr/>
        <p:txBody>
          <a:bodyPr/>
          <a:lstStyle/>
          <a:p>
            <a:r>
              <a:rPr lang="en-US" dirty="0" smtClean="0"/>
              <a:t>Others Organizational Features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Disruptive Technologies: Winners Vs. Losers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pic>
        <p:nvPicPr>
          <p:cNvPr id="5" name="Picture 2"/>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1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600200"/>
            <a:ext cx="8763000" cy="4724400"/>
          </a:xfrm>
        </p:spPr>
        <p:txBody>
          <a:bodyPr/>
          <a:lstStyle/>
          <a:p>
            <a:r>
              <a:rPr lang="en-CA" sz="1800" b="1" dirty="0" smtClean="0"/>
              <a:t>Economic impacts</a:t>
            </a:r>
          </a:p>
          <a:p>
            <a:pPr lvl="1"/>
            <a:r>
              <a:rPr lang="en-US" sz="1600" dirty="0" smtClean="0"/>
              <a:t>Transaction costs, agency costs</a:t>
            </a:r>
          </a:p>
          <a:p>
            <a:pPr lvl="1"/>
            <a:r>
              <a:rPr lang="en-US" sz="1600" dirty="0" smtClean="0"/>
              <a:t>Shrink in size</a:t>
            </a:r>
            <a:endParaRPr lang="en-CA" sz="1600" dirty="0" smtClean="0"/>
          </a:p>
          <a:p>
            <a:r>
              <a:rPr lang="en-CA" sz="1800" b="1" dirty="0" smtClean="0"/>
              <a:t>Organizational and behavioral impacts</a:t>
            </a:r>
          </a:p>
          <a:p>
            <a:pPr lvl="1"/>
            <a:r>
              <a:rPr lang="en-CA" sz="1600" dirty="0" smtClean="0"/>
              <a:t>IT flattens organizations</a:t>
            </a:r>
          </a:p>
          <a:p>
            <a:r>
              <a:rPr lang="en-CA" sz="1800" b="1" dirty="0" smtClean="0"/>
              <a:t>Post-industrial organizations</a:t>
            </a:r>
          </a:p>
          <a:p>
            <a:pPr lvl="1"/>
            <a:r>
              <a:rPr lang="en-CA" sz="1600" dirty="0" smtClean="0"/>
              <a:t>Flattens shape of organization or fattens hierarchies</a:t>
            </a:r>
          </a:p>
          <a:p>
            <a:pPr lvl="1"/>
            <a:r>
              <a:rPr lang="en-CA" sz="1600" dirty="0" smtClean="0"/>
              <a:t>Rely on knowledge &amp; competencies rather formal positions</a:t>
            </a:r>
          </a:p>
          <a:p>
            <a:pPr lvl="1"/>
            <a:r>
              <a:rPr lang="en-CA" sz="1600" dirty="0" smtClean="0"/>
              <a:t>e.g., Accenture, where employee move location to location assigned for specific tasks</a:t>
            </a:r>
          </a:p>
          <a:p>
            <a:r>
              <a:rPr lang="en-CA" sz="1800" b="1" dirty="0" smtClean="0"/>
              <a:t>Organizational resistance to change</a:t>
            </a:r>
          </a:p>
          <a:p>
            <a:pPr lvl="1"/>
            <a:r>
              <a:rPr lang="en-CA" sz="1600" dirty="0" smtClean="0"/>
              <a:t>IT requires change in personal, individual routine, increases switching cost</a:t>
            </a:r>
          </a:p>
          <a:p>
            <a:r>
              <a:rPr lang="en-CA" sz="1800" b="1" dirty="0" smtClean="0"/>
              <a:t>The Internet and organizations</a:t>
            </a:r>
          </a:p>
          <a:p>
            <a:pPr lvl="1"/>
            <a:r>
              <a:rPr lang="en-CA" sz="1600" dirty="0" smtClean="0"/>
              <a:t>Increases communication efficiency, reduces distribution cost</a:t>
            </a:r>
          </a:p>
          <a:p>
            <a:r>
              <a:rPr lang="en-CA" sz="1800" b="1" dirty="0" smtClean="0"/>
              <a:t>Implications for the design and understanding of information systems</a:t>
            </a:r>
          </a:p>
          <a:p>
            <a:pPr lvl="1"/>
            <a:r>
              <a:rPr lang="en-CA" sz="1600" b="1" dirty="0" smtClean="0"/>
              <a:t>Matching between IS design and business process</a:t>
            </a:r>
            <a:endParaRPr lang="en-CA" sz="1400" b="1" dirty="0" smtClean="0"/>
          </a:p>
          <a:p>
            <a:endParaRPr lang="en-US" dirty="0"/>
          </a:p>
        </p:txBody>
      </p:sp>
      <p:sp>
        <p:nvSpPr>
          <p:cNvPr id="3" name="Title 2"/>
          <p:cNvSpPr>
            <a:spLocks noGrp="1"/>
          </p:cNvSpPr>
          <p:nvPr>
            <p:ph type="title"/>
          </p:nvPr>
        </p:nvSpPr>
        <p:spPr/>
        <p:txBody>
          <a:bodyPr/>
          <a:lstStyle/>
          <a:p>
            <a:r>
              <a:rPr lang="en-US" dirty="0" smtClean="0"/>
              <a:t>IS impact on Business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00400"/>
            <a:ext cx="3382402" cy="2535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648200" y="2667000"/>
            <a:ext cx="3657600" cy="584775"/>
          </a:xfrm>
          <a:prstGeom prst="rect">
            <a:avLst/>
          </a:prstGeom>
        </p:spPr>
        <p:txBody>
          <a:bodyPr wrap="square">
            <a:spAutoFit/>
          </a:bodyPr>
          <a:lstStyle/>
          <a:p>
            <a:r>
              <a:rPr lang="en-US" sz="1600" b="1" dirty="0" smtClean="0">
                <a:latin typeface="Candara" pitchFamily="34" charset="0"/>
              </a:rPr>
              <a:t>IT reduces transaction costs as well as shrinks firm size</a:t>
            </a:r>
            <a:endParaRPr lang="en-US" sz="1600" b="1" dirty="0">
              <a:latin typeface="Candara" pitchFamily="34" charset="0"/>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
            <a:ext cx="4754880" cy="2625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81000" y="2667000"/>
            <a:ext cx="3657600" cy="584775"/>
          </a:xfrm>
          <a:prstGeom prst="rect">
            <a:avLst/>
          </a:prstGeom>
        </p:spPr>
        <p:txBody>
          <a:bodyPr wrap="square">
            <a:spAutoFit/>
          </a:bodyPr>
          <a:lstStyle/>
          <a:p>
            <a:r>
              <a:rPr lang="en-US" sz="1600" b="1" dirty="0" smtClean="0">
                <a:latin typeface="Candara" pitchFamily="34" charset="0"/>
              </a:rPr>
              <a:t>IT reduces internal management (supervision &amp; monitoring) cost</a:t>
            </a:r>
            <a:endParaRPr lang="en-US" sz="1600" b="1" dirty="0">
              <a:latin typeface="Candara" pitchFamily="34" charset="0"/>
            </a:endParaRP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343400" cy="259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81000" y="5791200"/>
            <a:ext cx="3733800" cy="584775"/>
          </a:xfrm>
          <a:prstGeom prst="rect">
            <a:avLst/>
          </a:prstGeom>
        </p:spPr>
        <p:txBody>
          <a:bodyPr wrap="square">
            <a:spAutoFit/>
          </a:bodyPr>
          <a:lstStyle/>
          <a:p>
            <a:r>
              <a:rPr lang="en-US" sz="1600" b="1" dirty="0">
                <a:latin typeface="Candara" pitchFamily="34" charset="0"/>
              </a:rPr>
              <a:t>IT </a:t>
            </a:r>
            <a:r>
              <a:rPr lang="en-US" sz="1600" b="1" dirty="0" smtClean="0">
                <a:latin typeface="Candara" pitchFamily="34" charset="0"/>
              </a:rPr>
              <a:t>makes </a:t>
            </a:r>
            <a:r>
              <a:rPr lang="en-US" sz="1600" b="1" dirty="0">
                <a:latin typeface="Candara" pitchFamily="34" charset="0"/>
              </a:rPr>
              <a:t>an </a:t>
            </a:r>
            <a:r>
              <a:rPr lang="en-US" sz="1600" b="1" dirty="0" smtClean="0">
                <a:latin typeface="Candara" pitchFamily="34" charset="0"/>
              </a:rPr>
              <a:t>organization flat by reducing levels  in an organization</a:t>
            </a:r>
            <a:r>
              <a:rPr lang="en-US" sz="1600" dirty="0" smtClean="0">
                <a:latin typeface="Candara" pitchFamily="34" charset="0"/>
              </a:rPr>
              <a:t>.</a:t>
            </a:r>
            <a:endParaRPr lang="en-US" sz="1600" dirty="0">
              <a:latin typeface="Candara" pitchFamily="34" charset="0"/>
            </a:endParaRPr>
          </a:p>
        </p:txBody>
      </p:sp>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2848" y="3352800"/>
            <a:ext cx="2592777"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724400" y="5867400"/>
            <a:ext cx="3946380" cy="338554"/>
          </a:xfrm>
          <a:prstGeom prst="rect">
            <a:avLst/>
          </a:prstGeom>
        </p:spPr>
        <p:txBody>
          <a:bodyPr wrap="square">
            <a:spAutoFit/>
          </a:bodyPr>
          <a:lstStyle/>
          <a:p>
            <a:r>
              <a:rPr lang="en-US" sz="1600" b="1" dirty="0" smtClean="0">
                <a:latin typeface="Candara" pitchFamily="34" charset="0"/>
              </a:rPr>
              <a:t>Balance all 4!</a:t>
            </a:r>
            <a:endParaRPr lang="en-US" sz="1600" b="1" dirty="0">
              <a:latin typeface="Candara" pitchFamily="34" charset="0"/>
            </a:endParaRPr>
          </a:p>
        </p:txBody>
      </p:sp>
      <p:sp>
        <p:nvSpPr>
          <p:cNvPr id="15" name="Rectangle 14"/>
          <p:cNvSpPr/>
          <p:nvPr/>
        </p:nvSpPr>
        <p:spPr>
          <a:xfrm>
            <a:off x="7018410" y="3352800"/>
            <a:ext cx="1973190" cy="1323439"/>
          </a:xfrm>
          <a:prstGeom prst="rect">
            <a:avLst/>
          </a:prstGeom>
        </p:spPr>
        <p:txBody>
          <a:bodyPr wrap="square">
            <a:spAutoFit/>
          </a:bodyPr>
          <a:lstStyle/>
          <a:p>
            <a:r>
              <a:rPr lang="en-US" sz="1600" b="1" dirty="0" smtClean="0">
                <a:latin typeface="Candara" pitchFamily="34" charset="0"/>
              </a:rPr>
              <a:t>To implement change, all these 4 components must be changed simultaneously.</a:t>
            </a:r>
            <a:endParaRPr lang="en-US" sz="1600" b="1" dirty="0">
              <a:latin typeface="Candara" pitchFamily="34" charset="0"/>
            </a:endParaRPr>
          </a:p>
        </p:txBody>
      </p:sp>
    </p:spTree>
    <p:extLst>
      <p:ext uri="{BB962C8B-B14F-4D97-AF65-F5344CB8AC3E}">
        <p14:creationId xmlns:p14="http://schemas.microsoft.com/office/powerpoint/2010/main" val="413815802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sz="2000" b="1" i="1" dirty="0" smtClean="0"/>
              <a:t>Why do some firms become leaders in their industry?</a:t>
            </a:r>
          </a:p>
          <a:p>
            <a:pPr lvl="1"/>
            <a:r>
              <a:rPr lang="en-US" sz="1600" dirty="0" smtClean="0"/>
              <a:t>Automobile: Toyota</a:t>
            </a:r>
          </a:p>
          <a:p>
            <a:pPr lvl="1"/>
            <a:r>
              <a:rPr lang="en-US" sz="1600" dirty="0" smtClean="0"/>
              <a:t>Offline retail: </a:t>
            </a:r>
            <a:r>
              <a:rPr lang="en-US" sz="1600" dirty="0" err="1" smtClean="0"/>
              <a:t>Walmart</a:t>
            </a:r>
            <a:endParaRPr lang="en-US" sz="1600" dirty="0" smtClean="0"/>
          </a:p>
          <a:p>
            <a:pPr lvl="1"/>
            <a:r>
              <a:rPr lang="en-US" sz="1600" dirty="0" smtClean="0"/>
              <a:t>Online retail: </a:t>
            </a:r>
            <a:r>
              <a:rPr lang="en-US" sz="1600" dirty="0" err="1" smtClean="0"/>
              <a:t>Alibaba</a:t>
            </a:r>
            <a:r>
              <a:rPr lang="en-US" sz="1600" dirty="0" smtClean="0"/>
              <a:t>, </a:t>
            </a:r>
            <a:r>
              <a:rPr lang="en-US" sz="1600" dirty="0" err="1" smtClean="0"/>
              <a:t>Taobao</a:t>
            </a:r>
            <a:endParaRPr lang="en-US" sz="1600" dirty="0" smtClean="0"/>
          </a:p>
          <a:p>
            <a:pPr lvl="1"/>
            <a:r>
              <a:rPr lang="en-US" sz="1600" dirty="0" smtClean="0"/>
              <a:t>Web search: Google (worldwide), </a:t>
            </a:r>
            <a:r>
              <a:rPr lang="en-US" sz="1600" dirty="0" err="1" smtClean="0"/>
              <a:t>Baidu</a:t>
            </a:r>
            <a:r>
              <a:rPr lang="en-US" sz="1600" dirty="0" smtClean="0"/>
              <a:t> (China), Yahoo (Japan)</a:t>
            </a:r>
          </a:p>
          <a:p>
            <a:pPr lvl="1"/>
            <a:endParaRPr lang="en-US" sz="1600" dirty="0" smtClean="0"/>
          </a:p>
          <a:p>
            <a:r>
              <a:rPr lang="en-US" sz="2000" dirty="0" smtClean="0"/>
              <a:t>They either have </a:t>
            </a:r>
            <a:r>
              <a:rPr lang="en-US" sz="2000" b="1" dirty="0" smtClean="0"/>
              <a:t>access to special resources </a:t>
            </a:r>
            <a:r>
              <a:rPr lang="en-US" sz="2000" dirty="0" smtClean="0"/>
              <a:t>that others do not have, or</a:t>
            </a:r>
          </a:p>
          <a:p>
            <a:r>
              <a:rPr lang="en-US" sz="2000" dirty="0" smtClean="0"/>
              <a:t>They are able to </a:t>
            </a:r>
            <a:r>
              <a:rPr lang="en-US" sz="2000" b="1" dirty="0" smtClean="0"/>
              <a:t>use commonly available resources more efficiently</a:t>
            </a:r>
            <a:r>
              <a:rPr lang="en-US" sz="2000" dirty="0" smtClean="0"/>
              <a:t>-usually have </a:t>
            </a:r>
            <a:r>
              <a:rPr lang="en-US" sz="2000" b="1" dirty="0" smtClean="0"/>
              <a:t>superior knowledge and information assets.</a:t>
            </a:r>
          </a:p>
          <a:p>
            <a:endParaRPr lang="en-US" sz="2000" dirty="0" smtClean="0"/>
          </a:p>
          <a:p>
            <a:r>
              <a:rPr lang="en-US" sz="2000" b="1" i="1" dirty="0" smtClean="0"/>
              <a:t> BUT, how do you assess a business and identify its strategic advantage?</a:t>
            </a:r>
          </a:p>
          <a:p>
            <a:pPr lvl="1"/>
            <a:r>
              <a:rPr lang="en-US" sz="1600" b="1" dirty="0" smtClean="0"/>
              <a:t>Porter’s Competitive Forces Model</a:t>
            </a:r>
            <a:endParaRPr lang="en-US" sz="1600" b="1" dirty="0"/>
          </a:p>
        </p:txBody>
      </p:sp>
      <p:sp>
        <p:nvSpPr>
          <p:cNvPr id="3" name="Title 2"/>
          <p:cNvSpPr>
            <a:spLocks noGrp="1"/>
          </p:cNvSpPr>
          <p:nvPr>
            <p:ph type="title"/>
          </p:nvPr>
        </p:nvSpPr>
        <p:spPr/>
        <p:txBody>
          <a:bodyPr/>
          <a:lstStyle/>
          <a:p>
            <a:r>
              <a:rPr lang="en-US" dirty="0" smtClean="0"/>
              <a:t>IS &amp; Competitive Advantage</a:t>
            </a:r>
            <a:endParaRPr lang="en-US" dirty="0"/>
          </a:p>
        </p:txBody>
      </p:sp>
      <p:sp>
        <p:nvSpPr>
          <p:cNvPr id="2" name="Slide Number Placeholder 1"/>
          <p:cNvSpPr>
            <a:spLocks noGrp="1"/>
          </p:cNvSpPr>
          <p:nvPr>
            <p:ph type="sldNum" sz="quarter" idx="13"/>
          </p:nvPr>
        </p:nvSpPr>
        <p:spPr/>
        <p:txBody>
          <a:bodyPr/>
          <a:lstStyle/>
          <a:p>
            <a:pPr>
              <a:defRPr/>
            </a:pPr>
            <a:fld id="{7028CBFB-061B-4F28-8830-74BC3F889B03}" type="slidenum">
              <a:rPr lang="es-ES" smtClean="0"/>
              <a:pPr>
                <a:defRPr/>
              </a:pPr>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ox(in)">
                                      <p:cBhvr>
                                        <p:cTn id="7" dur="500"/>
                                        <p:tgtEl>
                                          <p:spTgt spid="4">
                                            <p:txEl>
                                              <p:pRg st="6" end="6"/>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box(in)">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box(in)">
                                      <p:cBhvr>
                                        <p:cTn id="15" dur="500"/>
                                        <p:tgtEl>
                                          <p:spTgt spid="4">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fade">
                                      <p:cBhvr>
                                        <p:cTn id="20" dur="1000"/>
                                        <p:tgtEl>
                                          <p:spTgt spid="4">
                                            <p:txEl>
                                              <p:pRg st="10" end="10"/>
                                            </p:txEl>
                                          </p:spTgt>
                                        </p:tgtEl>
                                      </p:cBhvr>
                                    </p:animEffect>
                                    <p:anim calcmode="lin" valueType="num">
                                      <p:cBhvr>
                                        <p:cTn id="2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Porter’s Competitive Forces Model</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1295400" y="1524000"/>
            <a:ext cx="6400800" cy="2971800"/>
          </a:xfrm>
        </p:spPr>
      </p:pic>
      <p:sp>
        <p:nvSpPr>
          <p:cNvPr id="6" name="Text Placeholder 4"/>
          <p:cNvSpPr txBox="1">
            <a:spLocks/>
          </p:cNvSpPr>
          <p:nvPr/>
        </p:nvSpPr>
        <p:spPr>
          <a:xfrm>
            <a:off x="1676400" y="4648200"/>
            <a:ext cx="5638800" cy="160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600" i="0" u="none" strike="noStrike" kern="1200" cap="none" spc="0" normalizeH="0" baseline="0" noProof="0" dirty="0" smtClean="0">
                <a:ln>
                  <a:noFill/>
                </a:ln>
                <a:solidFill>
                  <a:schemeClr val="tx1"/>
                </a:solidFill>
                <a:effectLst/>
                <a:uLnTx/>
                <a:uFillTx/>
                <a:latin typeface="Candara" pitchFamily="34" charset="0"/>
              </a:rPr>
              <a:t>In Porter’s competitive forces model, the strategic position of the firm and its </a:t>
            </a:r>
            <a:r>
              <a:rPr kumimoji="0" lang="en-US" sz="1600" b="1" i="0" u="none" strike="noStrike" kern="1200" cap="none" spc="0" normalizeH="0" baseline="0" noProof="0" dirty="0" smtClean="0">
                <a:ln>
                  <a:noFill/>
                </a:ln>
                <a:solidFill>
                  <a:schemeClr val="tx1"/>
                </a:solidFill>
                <a:effectLst/>
                <a:uLnTx/>
                <a:uFillTx/>
                <a:latin typeface="Candara" pitchFamily="34" charset="0"/>
              </a:rPr>
              <a:t>strategies are determined not only by competition with its traditional direct competitors but also by four other forces </a:t>
            </a:r>
            <a:r>
              <a:rPr kumimoji="0" lang="en-US" sz="1600" i="0" u="none" strike="noStrike" kern="1200" cap="none" spc="0" normalizeH="0" baseline="0" noProof="0" dirty="0" smtClean="0">
                <a:ln>
                  <a:noFill/>
                </a:ln>
                <a:solidFill>
                  <a:schemeClr val="tx1"/>
                </a:solidFill>
                <a:effectLst/>
                <a:uLnTx/>
                <a:uFillTx/>
                <a:latin typeface="Candara" pitchFamily="34" charset="0"/>
              </a:rPr>
              <a:t>in the industry’s environment: </a:t>
            </a:r>
            <a:r>
              <a:rPr kumimoji="0" lang="en-US" sz="1600" b="1" i="0" u="none" strike="noStrike" kern="1200" cap="none" spc="0" normalizeH="0" baseline="0" noProof="0" dirty="0" smtClean="0">
                <a:ln>
                  <a:noFill/>
                </a:ln>
                <a:solidFill>
                  <a:schemeClr val="tx1"/>
                </a:solidFill>
                <a:effectLst/>
                <a:uLnTx/>
                <a:uFillTx/>
                <a:latin typeface="Candara" pitchFamily="34" charset="0"/>
              </a:rPr>
              <a:t>new market entrants, substitute products, customers, and suppliers.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nvPr>
        </p:nvGraphicFramePr>
        <p:xfrm>
          <a:off x="228600" y="1600200"/>
          <a:ext cx="8763000" cy="3418840"/>
        </p:xfrm>
        <a:graphic>
          <a:graphicData uri="http://schemas.openxmlformats.org/drawingml/2006/table">
            <a:tbl>
              <a:tblPr firstRow="1" bandRow="1">
                <a:tableStyleId>{5C22544A-7EE6-4342-B048-85BDC9FD1C3A}</a:tableStyleId>
              </a:tblPr>
              <a:tblGrid>
                <a:gridCol w="2133600"/>
                <a:gridCol w="4648200"/>
                <a:gridCol w="1981200"/>
              </a:tblGrid>
              <a:tr h="370840">
                <a:tc>
                  <a:txBody>
                    <a:bodyPr/>
                    <a:lstStyle/>
                    <a:p>
                      <a:r>
                        <a:rPr lang="en-US" sz="1600" dirty="0" smtClean="0">
                          <a:solidFill>
                            <a:schemeClr val="tx1"/>
                          </a:solidFill>
                          <a:latin typeface="Candara" pitchFamily="34" charset="0"/>
                        </a:rPr>
                        <a:t>Strategy</a:t>
                      </a:r>
                      <a:endParaRPr lang="en-US" sz="1600"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Description</a:t>
                      </a:r>
                      <a:endParaRPr lang="en-US" sz="1600"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Example</a:t>
                      </a:r>
                      <a:endParaRPr lang="en-US" sz="1600" dirty="0">
                        <a:solidFill>
                          <a:schemeClr val="tx1"/>
                        </a:solidFill>
                        <a:latin typeface="Candara" pitchFamily="34" charset="0"/>
                      </a:endParaRPr>
                    </a:p>
                  </a:txBody>
                  <a:tcPr/>
                </a:tc>
              </a:tr>
              <a:tr h="370840">
                <a:tc>
                  <a:txBody>
                    <a:bodyPr/>
                    <a:lstStyle/>
                    <a:p>
                      <a:r>
                        <a:rPr lang="en-US" sz="1600" b="1" dirty="0" smtClean="0">
                          <a:solidFill>
                            <a:schemeClr val="tx1"/>
                          </a:solidFill>
                          <a:latin typeface="Candara" pitchFamily="34" charset="0"/>
                        </a:rPr>
                        <a:t>Low-cost leadership</a:t>
                      </a:r>
                      <a:endParaRPr lang="en-US" sz="1600" b="1"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Use information systems </a:t>
                      </a:r>
                      <a:r>
                        <a:rPr lang="en-US" sz="1600" b="1" dirty="0" smtClean="0">
                          <a:solidFill>
                            <a:schemeClr val="tx1"/>
                          </a:solidFill>
                          <a:latin typeface="Candara" pitchFamily="34" charset="0"/>
                        </a:rPr>
                        <a:t>to produce &amp; services at a lower price than competitors</a:t>
                      </a:r>
                      <a:r>
                        <a:rPr lang="en-US" sz="1600" b="1" baseline="0" dirty="0" smtClean="0">
                          <a:solidFill>
                            <a:schemeClr val="tx1"/>
                          </a:solidFill>
                          <a:latin typeface="Candara" pitchFamily="34" charset="0"/>
                        </a:rPr>
                        <a:t> </a:t>
                      </a:r>
                      <a:r>
                        <a:rPr lang="en-US" sz="1600" baseline="0" dirty="0" smtClean="0">
                          <a:solidFill>
                            <a:schemeClr val="tx1"/>
                          </a:solidFill>
                          <a:latin typeface="Candara" pitchFamily="34" charset="0"/>
                        </a:rPr>
                        <a:t>while enabling quality &amp; level of service.</a:t>
                      </a:r>
                      <a:endParaRPr lang="en-US" sz="1600"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Big Bazaar</a:t>
                      </a:r>
                      <a:endParaRPr lang="en-US" sz="1600" dirty="0">
                        <a:solidFill>
                          <a:schemeClr val="tx1"/>
                        </a:solidFill>
                        <a:latin typeface="Candara" pitchFamily="34" charset="0"/>
                      </a:endParaRPr>
                    </a:p>
                  </a:txBody>
                  <a:tcPr/>
                </a:tc>
              </a:tr>
              <a:tr h="370840">
                <a:tc>
                  <a:txBody>
                    <a:bodyPr/>
                    <a:lstStyle/>
                    <a:p>
                      <a:r>
                        <a:rPr lang="en-US" sz="1600" b="1" dirty="0" smtClean="0">
                          <a:solidFill>
                            <a:schemeClr val="tx1"/>
                          </a:solidFill>
                          <a:latin typeface="Candara" pitchFamily="34" charset="0"/>
                        </a:rPr>
                        <a:t>Product differentiation</a:t>
                      </a:r>
                      <a:endParaRPr lang="en-US" sz="1600" b="1"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Use information systems to </a:t>
                      </a:r>
                      <a:r>
                        <a:rPr lang="en-US" sz="1600" b="1" dirty="0" smtClean="0">
                          <a:solidFill>
                            <a:schemeClr val="tx1"/>
                          </a:solidFill>
                          <a:latin typeface="Candara" pitchFamily="34" charset="0"/>
                        </a:rPr>
                        <a:t>differentiate</a:t>
                      </a:r>
                      <a:r>
                        <a:rPr lang="en-US" sz="1600" b="1" baseline="0" dirty="0" smtClean="0">
                          <a:solidFill>
                            <a:schemeClr val="tx1"/>
                          </a:solidFill>
                          <a:latin typeface="Candara" pitchFamily="34" charset="0"/>
                        </a:rPr>
                        <a:t> products, &amp; enable new services &amp; products</a:t>
                      </a:r>
                      <a:r>
                        <a:rPr lang="en-US" sz="1600" baseline="0" dirty="0" smtClean="0">
                          <a:solidFill>
                            <a:schemeClr val="tx1"/>
                          </a:solidFill>
                          <a:latin typeface="Candara" pitchFamily="34" charset="0"/>
                        </a:rPr>
                        <a:t>.</a:t>
                      </a:r>
                      <a:endParaRPr lang="en-US" sz="1600"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Nike (</a:t>
                      </a:r>
                      <a:r>
                        <a:rPr lang="en-US" sz="1600" dirty="0" err="1" smtClean="0">
                          <a:solidFill>
                            <a:schemeClr val="tx1"/>
                          </a:solidFill>
                          <a:latin typeface="Candara" pitchFamily="34" charset="0"/>
                        </a:rPr>
                        <a:t>NIKEid</a:t>
                      </a:r>
                      <a:r>
                        <a:rPr lang="en-US" sz="1600" dirty="0" smtClean="0">
                          <a:solidFill>
                            <a:schemeClr val="tx1"/>
                          </a:solidFill>
                          <a:latin typeface="Candara" pitchFamily="34" charset="0"/>
                        </a:rPr>
                        <a:t>),</a:t>
                      </a:r>
                      <a:r>
                        <a:rPr lang="en-US" sz="1600" baseline="0" dirty="0" smtClean="0">
                          <a:solidFill>
                            <a:schemeClr val="tx1"/>
                          </a:solidFill>
                          <a:latin typeface="Candara" pitchFamily="34" charset="0"/>
                        </a:rPr>
                        <a:t> Apple, eBay</a:t>
                      </a:r>
                      <a:endParaRPr lang="en-US" sz="1600" dirty="0">
                        <a:solidFill>
                          <a:schemeClr val="tx1"/>
                        </a:solidFill>
                        <a:latin typeface="Candara" pitchFamily="34" charset="0"/>
                      </a:endParaRPr>
                    </a:p>
                  </a:txBody>
                  <a:tcPr/>
                </a:tc>
              </a:tr>
              <a:tr h="370840">
                <a:tc>
                  <a:txBody>
                    <a:bodyPr/>
                    <a:lstStyle/>
                    <a:p>
                      <a:r>
                        <a:rPr lang="en-US" sz="1600" b="1" dirty="0" smtClean="0">
                          <a:solidFill>
                            <a:schemeClr val="tx1"/>
                          </a:solidFill>
                          <a:latin typeface="Candara" pitchFamily="34" charset="0"/>
                        </a:rPr>
                        <a:t>Focus on market niche</a:t>
                      </a:r>
                      <a:endParaRPr lang="en-US" sz="1600" b="1"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Use information</a:t>
                      </a:r>
                      <a:r>
                        <a:rPr lang="en-US" sz="1600" baseline="0" dirty="0" smtClean="0">
                          <a:solidFill>
                            <a:schemeClr val="tx1"/>
                          </a:solidFill>
                          <a:latin typeface="Candara" pitchFamily="34" charset="0"/>
                        </a:rPr>
                        <a:t> systems to enable </a:t>
                      </a:r>
                      <a:r>
                        <a:rPr lang="en-US" sz="1600" b="1" baseline="0" dirty="0" smtClean="0">
                          <a:solidFill>
                            <a:schemeClr val="tx1"/>
                          </a:solidFill>
                          <a:latin typeface="Candara" pitchFamily="34" charset="0"/>
                        </a:rPr>
                        <a:t>a focused strategy</a:t>
                      </a:r>
                      <a:r>
                        <a:rPr lang="en-US" sz="1600" baseline="0" dirty="0" smtClean="0">
                          <a:solidFill>
                            <a:schemeClr val="tx1"/>
                          </a:solidFill>
                          <a:latin typeface="Candara" pitchFamily="34" charset="0"/>
                        </a:rPr>
                        <a:t> on a single market niche, </a:t>
                      </a:r>
                      <a:r>
                        <a:rPr lang="en-US" sz="1600" b="1" baseline="0" dirty="0" smtClean="0">
                          <a:solidFill>
                            <a:schemeClr val="tx1"/>
                          </a:solidFill>
                          <a:latin typeface="Candara" pitchFamily="34" charset="0"/>
                        </a:rPr>
                        <a:t>specialize service.</a:t>
                      </a:r>
                      <a:endParaRPr lang="en-US" sz="1600" b="1"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Hilton Hotels,</a:t>
                      </a:r>
                      <a:r>
                        <a:rPr lang="en-US" sz="1600" baseline="0" dirty="0" smtClean="0">
                          <a:solidFill>
                            <a:schemeClr val="tx1"/>
                          </a:solidFill>
                          <a:latin typeface="Candara" pitchFamily="34" charset="0"/>
                        </a:rPr>
                        <a:t> </a:t>
                      </a:r>
                      <a:r>
                        <a:rPr lang="en-US" sz="1600" baseline="0" dirty="0" err="1" smtClean="0">
                          <a:solidFill>
                            <a:schemeClr val="tx1"/>
                          </a:solidFill>
                          <a:latin typeface="Candara" pitchFamily="34" charset="0"/>
                        </a:rPr>
                        <a:t>Taj</a:t>
                      </a:r>
                      <a:r>
                        <a:rPr lang="en-US" sz="1600" baseline="0" dirty="0" smtClean="0">
                          <a:solidFill>
                            <a:schemeClr val="tx1"/>
                          </a:solidFill>
                          <a:latin typeface="Candara" pitchFamily="34" charset="0"/>
                        </a:rPr>
                        <a:t> Hotels (CRM)</a:t>
                      </a:r>
                      <a:endParaRPr lang="en-US" sz="1600" dirty="0">
                        <a:solidFill>
                          <a:schemeClr val="tx1"/>
                        </a:solidFill>
                        <a:latin typeface="Candara" pitchFamily="34" charset="0"/>
                      </a:endParaRPr>
                    </a:p>
                  </a:txBody>
                  <a:tcPr/>
                </a:tc>
              </a:tr>
              <a:tr h="370840">
                <a:tc>
                  <a:txBody>
                    <a:bodyPr/>
                    <a:lstStyle/>
                    <a:p>
                      <a:r>
                        <a:rPr lang="en-US" sz="1600" b="1" dirty="0" smtClean="0">
                          <a:solidFill>
                            <a:schemeClr val="tx1"/>
                          </a:solidFill>
                          <a:latin typeface="Candara" pitchFamily="34" charset="0"/>
                        </a:rPr>
                        <a:t>Customer &amp; supplier intimacy</a:t>
                      </a:r>
                      <a:endParaRPr lang="en-US" sz="1600" b="1"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Use information</a:t>
                      </a:r>
                      <a:r>
                        <a:rPr lang="en-US" sz="1600" baseline="0" dirty="0" smtClean="0">
                          <a:solidFill>
                            <a:schemeClr val="tx1"/>
                          </a:solidFill>
                          <a:latin typeface="Candara" pitchFamily="34" charset="0"/>
                        </a:rPr>
                        <a:t> systems to </a:t>
                      </a:r>
                      <a:r>
                        <a:rPr lang="en-US" sz="1600" b="1" baseline="0" dirty="0" smtClean="0">
                          <a:solidFill>
                            <a:schemeClr val="tx1"/>
                          </a:solidFill>
                          <a:latin typeface="Candara" pitchFamily="34" charset="0"/>
                        </a:rPr>
                        <a:t>develop strong ties &amp; loyalty </a:t>
                      </a:r>
                      <a:r>
                        <a:rPr lang="en-US" sz="1600" baseline="0" dirty="0" smtClean="0">
                          <a:solidFill>
                            <a:schemeClr val="tx1"/>
                          </a:solidFill>
                          <a:latin typeface="Candara" pitchFamily="34" charset="0"/>
                        </a:rPr>
                        <a:t>with customers and suppliers.</a:t>
                      </a:r>
                      <a:endParaRPr lang="en-US" sz="1600" dirty="0">
                        <a:solidFill>
                          <a:schemeClr val="tx1"/>
                        </a:solidFill>
                        <a:latin typeface="Candara" pitchFamily="34" charset="0"/>
                      </a:endParaRPr>
                    </a:p>
                  </a:txBody>
                  <a:tcPr/>
                </a:tc>
                <a:tc>
                  <a:txBody>
                    <a:bodyPr/>
                    <a:lstStyle/>
                    <a:p>
                      <a:r>
                        <a:rPr lang="en-US" sz="1600" dirty="0" smtClean="0">
                          <a:solidFill>
                            <a:schemeClr val="tx1"/>
                          </a:solidFill>
                          <a:latin typeface="Candara" pitchFamily="34" charset="0"/>
                        </a:rPr>
                        <a:t>Tata Motors , Amazon.com,</a:t>
                      </a:r>
                      <a:r>
                        <a:rPr lang="en-US" sz="1600" baseline="0" dirty="0" smtClean="0">
                          <a:solidFill>
                            <a:schemeClr val="tx1"/>
                          </a:solidFill>
                          <a:latin typeface="Candara" pitchFamily="34" charset="0"/>
                        </a:rPr>
                        <a:t> rediffbooks.com </a:t>
                      </a:r>
                      <a:endParaRPr lang="en-US" sz="1600" dirty="0">
                        <a:solidFill>
                          <a:schemeClr val="tx1"/>
                        </a:solidFill>
                        <a:latin typeface="Candara" pitchFamily="34" charset="0"/>
                      </a:endParaRPr>
                    </a:p>
                  </a:txBody>
                  <a:tcPr/>
                </a:tc>
              </a:tr>
            </a:tbl>
          </a:graphicData>
        </a:graphic>
      </p:graphicFrame>
      <p:sp>
        <p:nvSpPr>
          <p:cNvPr id="3" name="Title 2"/>
          <p:cNvSpPr>
            <a:spLocks noGrp="1"/>
          </p:cNvSpPr>
          <p:nvPr>
            <p:ph type="title"/>
          </p:nvPr>
        </p:nvSpPr>
        <p:spPr/>
        <p:txBody>
          <a:bodyPr/>
          <a:lstStyle/>
          <a:p>
            <a:r>
              <a:rPr lang="en-US" dirty="0" smtClean="0"/>
              <a:t>IT enabled competitive strategies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458200" cy="685800"/>
          </a:xfrm>
        </p:spPr>
        <p:txBody>
          <a:bodyPr/>
          <a:lstStyle/>
          <a:p>
            <a:r>
              <a:rPr lang="en-US" sz="2800" dirty="0" smtClean="0"/>
              <a:t>How much do credit card companies know about you?</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sp>
        <p:nvSpPr>
          <p:cNvPr id="5" name="Content Placeholder 1"/>
          <p:cNvSpPr>
            <a:spLocks noGrp="1"/>
          </p:cNvSpPr>
          <p:nvPr>
            <p:ph sz="quarter" idx="12"/>
          </p:nvPr>
        </p:nvSpPr>
        <p:spPr/>
        <p:txBody>
          <a:bodyPr/>
          <a:lstStyle/>
          <a:p>
            <a:r>
              <a:rPr lang="en-US" sz="2400" dirty="0" smtClean="0"/>
              <a:t>What competitive strategy are the credit card companies pursuing? How do information systems support that strategy?</a:t>
            </a:r>
          </a:p>
          <a:p>
            <a:r>
              <a:rPr lang="en-US" sz="2400" dirty="0" smtClean="0"/>
              <a:t>What are the business benefits of analyzing customer purchase data and constructing behavioral profiles?</a:t>
            </a:r>
          </a:p>
          <a:p>
            <a:r>
              <a:rPr lang="en-US" sz="2400" dirty="0" smtClean="0"/>
              <a:t>Are these practices by credit card companies ethical? Are they an invasion of privacy? Why or why not?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Business Value Chain Model</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152400" y="1447800"/>
            <a:ext cx="6934200" cy="3788128"/>
          </a:xfrm>
        </p:spPr>
      </p:pic>
      <p:sp>
        <p:nvSpPr>
          <p:cNvPr id="6" name="Rounded Rectangle 5"/>
          <p:cNvSpPr/>
          <p:nvPr/>
        </p:nvSpPr>
        <p:spPr>
          <a:xfrm>
            <a:off x="304800" y="5257800"/>
            <a:ext cx="84582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smtClean="0">
                <a:solidFill>
                  <a:schemeClr val="tx1"/>
                </a:solidFill>
                <a:latin typeface="Candara" pitchFamily="34" charset="0"/>
              </a:rPr>
              <a:t> Emphasize the </a:t>
            </a:r>
            <a:r>
              <a:rPr lang="en-US" sz="1600" b="1" dirty="0" smtClean="0">
                <a:solidFill>
                  <a:schemeClr val="tx1"/>
                </a:solidFill>
                <a:latin typeface="Candara" pitchFamily="34" charset="0"/>
              </a:rPr>
              <a:t>relationship between the primary and support activities </a:t>
            </a:r>
            <a:r>
              <a:rPr lang="en-US" sz="1600" dirty="0" smtClean="0">
                <a:solidFill>
                  <a:schemeClr val="tx1"/>
                </a:solidFill>
                <a:latin typeface="Candara" pitchFamily="34" charset="0"/>
              </a:rPr>
              <a:t>of this firm and </a:t>
            </a:r>
            <a:r>
              <a:rPr lang="en-US" sz="1600" b="1" dirty="0" smtClean="0">
                <a:solidFill>
                  <a:schemeClr val="tx1"/>
                </a:solidFill>
                <a:latin typeface="Candara" pitchFamily="34" charset="0"/>
              </a:rPr>
              <a:t>explain how information systems are critical to the success </a:t>
            </a:r>
            <a:r>
              <a:rPr lang="en-US" sz="1600" dirty="0" smtClean="0">
                <a:solidFill>
                  <a:schemeClr val="tx1"/>
                </a:solidFill>
                <a:latin typeface="Candara" pitchFamily="34" charset="0"/>
              </a:rPr>
              <a:t>of each activity.</a:t>
            </a:r>
          </a:p>
          <a:p>
            <a:pPr>
              <a:buFont typeface="Arial" pitchFamily="34" charset="0"/>
              <a:buChar char="•"/>
            </a:pPr>
            <a:r>
              <a:rPr lang="en-US" sz="1600" dirty="0" smtClean="0">
                <a:solidFill>
                  <a:schemeClr val="tx1"/>
                </a:solidFill>
                <a:latin typeface="Candara" pitchFamily="34" charset="0"/>
              </a:rPr>
              <a:t> </a:t>
            </a:r>
            <a:r>
              <a:rPr lang="en-US" sz="1600" b="1" dirty="0" smtClean="0">
                <a:solidFill>
                  <a:schemeClr val="tx1"/>
                </a:solidFill>
                <a:latin typeface="Candara" pitchFamily="34" charset="0"/>
              </a:rPr>
              <a:t>Highlights specific activities</a:t>
            </a:r>
            <a:r>
              <a:rPr lang="en-US" sz="1600" dirty="0" smtClean="0">
                <a:solidFill>
                  <a:schemeClr val="tx1"/>
                </a:solidFill>
                <a:latin typeface="Candara" pitchFamily="34" charset="0"/>
              </a:rPr>
              <a:t> in the business where competitive strategies can best be applied.</a:t>
            </a:r>
          </a:p>
        </p:txBody>
      </p:sp>
      <p:sp>
        <p:nvSpPr>
          <p:cNvPr id="7" name="TextBox 6"/>
          <p:cNvSpPr txBox="1"/>
          <p:nvPr/>
        </p:nvSpPr>
        <p:spPr>
          <a:xfrm>
            <a:off x="7086600" y="1752600"/>
            <a:ext cx="1828800" cy="2554545"/>
          </a:xfrm>
          <a:prstGeom prst="rect">
            <a:avLst/>
          </a:prstGeom>
          <a:noFill/>
        </p:spPr>
        <p:txBody>
          <a:bodyPr wrap="square" rtlCol="0">
            <a:spAutoFit/>
          </a:bodyPr>
          <a:lstStyle/>
          <a:p>
            <a:pPr>
              <a:buFont typeface="Arial" pitchFamily="34" charset="0"/>
              <a:buChar char="•"/>
            </a:pPr>
            <a:r>
              <a:rPr lang="en-US" sz="1600" dirty="0" smtClean="0">
                <a:latin typeface="Candara" pitchFamily="34" charset="0"/>
              </a:rPr>
              <a:t> </a:t>
            </a:r>
            <a:r>
              <a:rPr lang="en-US" sz="1600" b="1" dirty="0" smtClean="0">
                <a:latin typeface="Candara" pitchFamily="34" charset="0"/>
              </a:rPr>
              <a:t>Primary activities</a:t>
            </a:r>
            <a:r>
              <a:rPr lang="en-US" sz="1600" dirty="0" smtClean="0">
                <a:latin typeface="Candara" pitchFamily="34" charset="0"/>
              </a:rPr>
              <a:t>: directly related to production &amp; distribution.</a:t>
            </a:r>
          </a:p>
          <a:p>
            <a:pPr>
              <a:buFont typeface="Arial" pitchFamily="34" charset="0"/>
              <a:buChar char="•"/>
            </a:pPr>
            <a:endParaRPr lang="en-US" sz="1600" dirty="0" smtClean="0">
              <a:latin typeface="Candara" pitchFamily="34" charset="0"/>
            </a:endParaRPr>
          </a:p>
          <a:p>
            <a:pPr>
              <a:buFont typeface="Arial" pitchFamily="34" charset="0"/>
              <a:buChar char="•"/>
            </a:pPr>
            <a:r>
              <a:rPr lang="en-US" sz="1600" dirty="0" smtClean="0">
                <a:latin typeface="Candara" pitchFamily="34" charset="0"/>
              </a:rPr>
              <a:t> </a:t>
            </a:r>
            <a:r>
              <a:rPr lang="en-US" sz="1600" b="1" dirty="0" smtClean="0">
                <a:latin typeface="Candara" pitchFamily="34" charset="0"/>
              </a:rPr>
              <a:t>Support activities: </a:t>
            </a:r>
            <a:r>
              <a:rPr lang="en-US" sz="1600" dirty="0" smtClean="0">
                <a:latin typeface="Candara" pitchFamily="34" charset="0"/>
              </a:rPr>
              <a:t>make the primary activities possible.</a:t>
            </a:r>
            <a:endParaRPr lang="en-US" sz="1600" dirty="0">
              <a:latin typeface="Candar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Value Web</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3962400" y="1371600"/>
            <a:ext cx="4829881" cy="4572000"/>
          </a:xfrm>
        </p:spPr>
      </p:pic>
      <p:sp>
        <p:nvSpPr>
          <p:cNvPr id="6" name="TextBox 5"/>
          <p:cNvSpPr txBox="1"/>
          <p:nvPr/>
        </p:nvSpPr>
        <p:spPr>
          <a:xfrm>
            <a:off x="304800" y="1524000"/>
            <a:ext cx="3657600" cy="2800767"/>
          </a:xfrm>
          <a:prstGeom prst="rect">
            <a:avLst/>
          </a:prstGeom>
          <a:noFill/>
        </p:spPr>
        <p:txBody>
          <a:bodyPr wrap="square" rtlCol="0">
            <a:spAutoFit/>
          </a:bodyPr>
          <a:lstStyle/>
          <a:p>
            <a:pPr marL="0" lvl="1">
              <a:buFont typeface="Arial" pitchFamily="34" charset="0"/>
              <a:buChar char="•"/>
            </a:pPr>
            <a:r>
              <a:rPr lang="en-US" sz="1400" dirty="0" smtClean="0">
                <a:latin typeface="Candara" pitchFamily="34" charset="0"/>
              </a:rPr>
              <a:t> </a:t>
            </a:r>
            <a:r>
              <a:rPr lang="en-US" sz="1600" b="1" dirty="0" smtClean="0">
                <a:latin typeface="Candara" pitchFamily="34" charset="0"/>
              </a:rPr>
              <a:t>Collection of independent firms </a:t>
            </a:r>
            <a:r>
              <a:rPr lang="en-US" sz="1600" dirty="0" smtClean="0">
                <a:latin typeface="Candara" pitchFamily="34" charset="0"/>
              </a:rPr>
              <a:t>using highly </a:t>
            </a:r>
            <a:r>
              <a:rPr lang="en-US" sz="1600" b="1" dirty="0" smtClean="0">
                <a:latin typeface="Candara" pitchFamily="34" charset="0"/>
              </a:rPr>
              <a:t>synchronized</a:t>
            </a:r>
            <a:r>
              <a:rPr lang="en-US" sz="1600" dirty="0" smtClean="0">
                <a:latin typeface="Candara" pitchFamily="34" charset="0"/>
              </a:rPr>
              <a:t> IT to coordinate value chains to produce product or service collectively.</a:t>
            </a:r>
          </a:p>
          <a:p>
            <a:pPr marL="0" lvl="1">
              <a:buFont typeface="Arial" pitchFamily="34" charset="0"/>
              <a:buChar char="•"/>
            </a:pPr>
            <a:endParaRPr lang="en-US" sz="1600" dirty="0" smtClean="0">
              <a:latin typeface="Candara" pitchFamily="34" charset="0"/>
            </a:endParaRPr>
          </a:p>
          <a:p>
            <a:pPr marL="0" lvl="1">
              <a:buFont typeface="Arial" pitchFamily="34" charset="0"/>
              <a:buChar char="•"/>
            </a:pPr>
            <a:r>
              <a:rPr lang="en-US" sz="1600" dirty="0" smtClean="0">
                <a:latin typeface="Candara" pitchFamily="34" charset="0"/>
              </a:rPr>
              <a:t> </a:t>
            </a:r>
            <a:r>
              <a:rPr lang="en-US" sz="1600" b="1" dirty="0" smtClean="0">
                <a:latin typeface="Candara" pitchFamily="34" charset="0"/>
              </a:rPr>
              <a:t>More customer driven, less linear operation </a:t>
            </a:r>
            <a:r>
              <a:rPr lang="en-US" sz="1600" dirty="0" smtClean="0">
                <a:latin typeface="Candara" pitchFamily="34" charset="0"/>
              </a:rPr>
              <a:t>than traditional value chain.</a:t>
            </a:r>
          </a:p>
          <a:p>
            <a:pPr marL="0" lvl="1">
              <a:buFont typeface="Arial" pitchFamily="34" charset="0"/>
              <a:buChar char="•"/>
            </a:pPr>
            <a:endParaRPr lang="en-US" sz="1600" dirty="0" smtClean="0">
              <a:latin typeface="Candara" pitchFamily="34" charset="0"/>
            </a:endParaRPr>
          </a:p>
          <a:p>
            <a:pPr marL="0" lvl="1">
              <a:buFont typeface="Arial" pitchFamily="34" charset="0"/>
              <a:buChar char="•"/>
            </a:pPr>
            <a:r>
              <a:rPr lang="en-US" sz="1600" b="1" dirty="0" smtClean="0">
                <a:latin typeface="Candara" pitchFamily="34" charset="0"/>
              </a:rPr>
              <a:t> A value web is flexible and adapts to changes </a:t>
            </a:r>
            <a:r>
              <a:rPr lang="en-US" sz="1600" dirty="0" smtClean="0">
                <a:latin typeface="Candara" pitchFamily="34" charset="0"/>
              </a:rPr>
              <a:t>in supply and demand and changing market conditions.</a:t>
            </a:r>
          </a:p>
        </p:txBody>
      </p:sp>
      <p:sp>
        <p:nvSpPr>
          <p:cNvPr id="7" name="TextBox 6"/>
          <p:cNvSpPr txBox="1"/>
          <p:nvPr/>
        </p:nvSpPr>
        <p:spPr>
          <a:xfrm>
            <a:off x="381000" y="5715000"/>
            <a:ext cx="8305800" cy="523220"/>
          </a:xfrm>
          <a:prstGeom prst="rect">
            <a:avLst/>
          </a:prstGeom>
          <a:noFill/>
        </p:spPr>
        <p:txBody>
          <a:bodyPr wrap="square" rtlCol="0">
            <a:spAutoFit/>
          </a:bodyPr>
          <a:lstStyle/>
          <a:p>
            <a:pPr marL="0" lvl="1"/>
            <a:r>
              <a:rPr lang="en-US" sz="1400" b="1" dirty="0" smtClean="0">
                <a:latin typeface="Candara" pitchFamily="34" charset="0"/>
              </a:rPr>
              <a:t>The value web is a </a:t>
            </a:r>
            <a:r>
              <a:rPr lang="en-US" sz="1400" b="1" u="sng" dirty="0" smtClean="0">
                <a:latin typeface="Candara" pitchFamily="34" charset="0"/>
              </a:rPr>
              <a:t>networked system </a:t>
            </a:r>
            <a:r>
              <a:rPr lang="en-US" sz="1400" b="1" dirty="0" smtClean="0">
                <a:latin typeface="Candara" pitchFamily="34" charset="0"/>
              </a:rPr>
              <a:t>that can </a:t>
            </a:r>
            <a:r>
              <a:rPr lang="en-US" sz="1400" b="1" u="sng" dirty="0" smtClean="0">
                <a:latin typeface="Candara" pitchFamily="34" charset="0"/>
              </a:rPr>
              <a:t>synchronize the value chains </a:t>
            </a:r>
            <a:r>
              <a:rPr lang="en-US" sz="1400" b="1" dirty="0" smtClean="0">
                <a:latin typeface="Candara" pitchFamily="34" charset="0"/>
              </a:rPr>
              <a:t>of business partners within an industry to respond rapidly to changes in supply and demand.  </a:t>
            </a:r>
            <a:endParaRPr lang="en-US" sz="1600" b="1" dirty="0" smtClean="0">
              <a:latin typeface="Candar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pPr>
              <a:spcBef>
                <a:spcPts val="600"/>
              </a:spcBef>
            </a:pPr>
            <a:r>
              <a:rPr lang="en-US" sz="1800" b="1" dirty="0" smtClean="0">
                <a:solidFill>
                  <a:srgbClr val="0D0D0D"/>
                </a:solidFill>
              </a:rPr>
              <a:t>Identify and describe important features of organizations </a:t>
            </a:r>
            <a:r>
              <a:rPr lang="en-US" sz="1800" dirty="0" smtClean="0">
                <a:solidFill>
                  <a:srgbClr val="0D0D0D"/>
                </a:solidFill>
              </a:rPr>
              <a:t>that managers need to know about in order to build and use information systems successfully.</a:t>
            </a:r>
          </a:p>
          <a:p>
            <a:pPr>
              <a:spcBef>
                <a:spcPts val="600"/>
              </a:spcBef>
            </a:pPr>
            <a:r>
              <a:rPr lang="en-US" sz="1800" dirty="0" smtClean="0">
                <a:solidFill>
                  <a:srgbClr val="0D0D0D"/>
                </a:solidFill>
              </a:rPr>
              <a:t>Demonstrate </a:t>
            </a:r>
            <a:r>
              <a:rPr lang="en-US" sz="1800" b="1" dirty="0" smtClean="0">
                <a:solidFill>
                  <a:srgbClr val="0D0D0D"/>
                </a:solidFill>
              </a:rPr>
              <a:t>how Porter’s competitive forces model helps companies develop competitive strategies </a:t>
            </a:r>
            <a:r>
              <a:rPr lang="en-US" sz="1800" dirty="0" smtClean="0">
                <a:solidFill>
                  <a:srgbClr val="0D0D0D"/>
                </a:solidFill>
              </a:rPr>
              <a:t>using information systems.</a:t>
            </a:r>
          </a:p>
          <a:p>
            <a:pPr>
              <a:spcBef>
                <a:spcPts val="600"/>
              </a:spcBef>
            </a:pPr>
            <a:r>
              <a:rPr lang="en-US" sz="1800" dirty="0" smtClean="0">
                <a:solidFill>
                  <a:srgbClr val="0D0D0D"/>
                </a:solidFill>
              </a:rPr>
              <a:t>Explain </a:t>
            </a:r>
            <a:r>
              <a:rPr lang="en-US" sz="1800" b="1" dirty="0" smtClean="0">
                <a:solidFill>
                  <a:srgbClr val="0D0D0D"/>
                </a:solidFill>
              </a:rPr>
              <a:t>how the value chain and value web models help businesses identify opportunities </a:t>
            </a:r>
            <a:r>
              <a:rPr lang="en-US" sz="1800" dirty="0" smtClean="0">
                <a:solidFill>
                  <a:srgbClr val="0D0D0D"/>
                </a:solidFill>
              </a:rPr>
              <a:t>for strategic information system applications.</a:t>
            </a:r>
          </a:p>
          <a:p>
            <a:pPr>
              <a:spcBef>
                <a:spcPts val="600"/>
              </a:spcBef>
            </a:pPr>
            <a:r>
              <a:rPr lang="en-US" sz="1800" dirty="0" smtClean="0">
                <a:solidFill>
                  <a:srgbClr val="0D0D0D"/>
                </a:solidFill>
              </a:rPr>
              <a:t>Demonstrate </a:t>
            </a:r>
            <a:r>
              <a:rPr lang="en-US" sz="1800" b="1" dirty="0" smtClean="0">
                <a:solidFill>
                  <a:srgbClr val="0D0D0D"/>
                </a:solidFill>
              </a:rPr>
              <a:t>how information systems help businesses use synergies, core competencies, and network-based strategies </a:t>
            </a:r>
            <a:r>
              <a:rPr lang="en-US" sz="1800" dirty="0" smtClean="0">
                <a:solidFill>
                  <a:srgbClr val="0D0D0D"/>
                </a:solidFill>
              </a:rPr>
              <a:t>to achieve competitive advantage.</a:t>
            </a:r>
          </a:p>
          <a:p>
            <a:pPr>
              <a:spcBef>
                <a:spcPts val="600"/>
              </a:spcBef>
            </a:pPr>
            <a:r>
              <a:rPr lang="en-US" sz="1800" b="1" dirty="0" smtClean="0">
                <a:solidFill>
                  <a:srgbClr val="0D0D0D"/>
                </a:solidFill>
              </a:rPr>
              <a:t>Assess the challenges </a:t>
            </a:r>
            <a:r>
              <a:rPr lang="en-US" sz="1800" dirty="0" smtClean="0">
                <a:solidFill>
                  <a:srgbClr val="0D0D0D"/>
                </a:solidFill>
              </a:rPr>
              <a:t>posed by strategic information systems and management solutions.</a:t>
            </a:r>
          </a:p>
          <a:p>
            <a:endParaRPr lang="en-US" sz="2000" dirty="0" smtClean="0">
              <a:solidFill>
                <a:srgbClr val="0D0D0D"/>
              </a:solidFill>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r>
              <a:rPr lang="en-US" sz="1800" b="1" dirty="0" smtClean="0"/>
              <a:t>Synergies, </a:t>
            </a:r>
            <a:r>
              <a:rPr lang="en-US" sz="1800" dirty="0" smtClean="0"/>
              <a:t>output of some units can be used as inputs to other units.</a:t>
            </a:r>
          </a:p>
          <a:p>
            <a:pPr lvl="1"/>
            <a:r>
              <a:rPr lang="en-US" sz="1600" dirty="0" smtClean="0"/>
              <a:t>Merger of Bank of NY and JP Morgan Chase</a:t>
            </a:r>
          </a:p>
          <a:p>
            <a:pPr lvl="1"/>
            <a:r>
              <a:rPr lang="en-US" sz="1600" dirty="0" smtClean="0"/>
              <a:t>Purchase of YouTube by Google</a:t>
            </a:r>
          </a:p>
          <a:p>
            <a:r>
              <a:rPr lang="en-US" sz="1800" b="1" dirty="0" smtClean="0"/>
              <a:t>Enhancing core competencies</a:t>
            </a:r>
          </a:p>
          <a:p>
            <a:pPr lvl="1"/>
            <a:r>
              <a:rPr lang="en-US" sz="1600" dirty="0" smtClean="0"/>
              <a:t>P&amp;G’s </a:t>
            </a:r>
            <a:r>
              <a:rPr lang="en-US" sz="1600" dirty="0" err="1" smtClean="0"/>
              <a:t>InnovationNet</a:t>
            </a:r>
            <a:r>
              <a:rPr lang="en-US" sz="1600" dirty="0" smtClean="0"/>
              <a:t> (a KMS), working on similar problems, share ideas &amp; expertise.</a:t>
            </a:r>
          </a:p>
          <a:p>
            <a:r>
              <a:rPr lang="en-US" sz="1800" b="1" dirty="0" smtClean="0"/>
              <a:t>Network-based strategies</a:t>
            </a:r>
          </a:p>
          <a:p>
            <a:pPr lvl="1"/>
            <a:r>
              <a:rPr lang="en-US" sz="1600" b="1" dirty="0" smtClean="0"/>
              <a:t>Network Economics</a:t>
            </a:r>
          </a:p>
          <a:p>
            <a:pPr lvl="2"/>
            <a:r>
              <a:rPr lang="en-US" sz="1400" b="1" dirty="0" smtClean="0"/>
              <a:t>Law of diminishing return</a:t>
            </a:r>
            <a:r>
              <a:rPr lang="en-US" sz="1400" dirty="0" smtClean="0"/>
              <a:t>:  The more any given resource is applied to production, the lower the marginal gain in output, until a point is reached where the additional inputs produce no additional outputs. </a:t>
            </a:r>
          </a:p>
          <a:p>
            <a:pPr lvl="2"/>
            <a:r>
              <a:rPr lang="en-US" sz="1400" dirty="0" smtClean="0"/>
              <a:t>TV subscribers, The Social Networking effect</a:t>
            </a:r>
          </a:p>
          <a:p>
            <a:pPr lvl="1"/>
            <a:r>
              <a:rPr lang="en-US" sz="1600" b="1" dirty="0" smtClean="0"/>
              <a:t>Virtual Company Model</a:t>
            </a:r>
          </a:p>
          <a:p>
            <a:pPr lvl="2"/>
            <a:r>
              <a:rPr lang="en-US" sz="1400" dirty="0" smtClean="0"/>
              <a:t>Hong Kong-based Li &amp; Fung, manages production, shipment of garments , outsourcing all work to over 7500 suppliers</a:t>
            </a:r>
          </a:p>
          <a:p>
            <a:pPr lvl="1"/>
            <a:r>
              <a:rPr lang="en-US" sz="1600" b="1" dirty="0" smtClean="0"/>
              <a:t>Business Ecosystem</a:t>
            </a:r>
          </a:p>
          <a:p>
            <a:pPr lvl="2"/>
            <a:r>
              <a:rPr lang="en-US" sz="1400" b="1" dirty="0" smtClean="0"/>
              <a:t>Keystone</a:t>
            </a:r>
            <a:r>
              <a:rPr lang="en-US" sz="1400" dirty="0" smtClean="0"/>
              <a:t> (dominate ecosystem and create platform, e.g., Microsoft)</a:t>
            </a:r>
          </a:p>
          <a:p>
            <a:pPr lvl="2"/>
            <a:r>
              <a:rPr lang="en-US" sz="1400" b="1" dirty="0" smtClean="0"/>
              <a:t>Niche Firms </a:t>
            </a:r>
            <a:r>
              <a:rPr lang="en-US" sz="1400" dirty="0" smtClean="0"/>
              <a:t>(rely on platform developed by keystone firm, e.g., software developers)</a:t>
            </a:r>
            <a:endParaRPr lang="en-US" sz="1400" dirty="0"/>
          </a:p>
        </p:txBody>
      </p:sp>
      <p:sp>
        <p:nvSpPr>
          <p:cNvPr id="3" name="Title 2"/>
          <p:cNvSpPr>
            <a:spLocks noGrp="1"/>
          </p:cNvSpPr>
          <p:nvPr>
            <p:ph type="title"/>
          </p:nvPr>
        </p:nvSpPr>
        <p:spPr/>
        <p:txBody>
          <a:bodyPr/>
          <a:lstStyle/>
          <a:p>
            <a:r>
              <a:rPr lang="en-US" dirty="0" smtClean="0"/>
              <a:t>IS and Organizational Performance</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Ecosystem Strategic Model</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21</a:t>
            </a:fld>
            <a:endParaRPr lang="en-US" dirty="0"/>
          </a:p>
        </p:txBody>
      </p:sp>
      <p:pic>
        <p:nvPicPr>
          <p:cNvPr id="5" name="Picture Placeholder 21" descr="Fig-3-03.png"/>
          <p:cNvPicPr>
            <a:picLocks noGrp="1" noChangeAspect="1"/>
          </p:cNvPicPr>
          <p:nvPr>
            <p:ph sz="quarter" idx="12"/>
          </p:nvPr>
        </p:nvPicPr>
        <p:blipFill>
          <a:blip r:embed="rId2" cstate="print"/>
          <a:stretch>
            <a:fillRect/>
          </a:stretch>
        </p:blipFill>
        <p:spPr>
          <a:xfrm>
            <a:off x="152400" y="1371600"/>
            <a:ext cx="6781800" cy="3471049"/>
          </a:xfrm>
        </p:spPr>
      </p:pic>
      <p:sp>
        <p:nvSpPr>
          <p:cNvPr id="6" name="Text Placeholder 4"/>
          <p:cNvSpPr txBox="1">
            <a:spLocks/>
          </p:cNvSpPr>
          <p:nvPr/>
        </p:nvSpPr>
        <p:spPr>
          <a:xfrm>
            <a:off x="304800" y="4876800"/>
            <a:ext cx="7848600" cy="1371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Candara" pitchFamily="34" charset="0"/>
              </a:rPr>
              <a:t>The digital firm era requires a more dynamic view of the boundaries among industries, firms, customers, and suppliers, with competition occurring among industry sets in a business ecosystem.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Candara" pitchFamily="34" charset="0"/>
              </a:rPr>
              <a:t>In the ecosystem model, </a:t>
            </a:r>
            <a:r>
              <a:rPr kumimoji="0" lang="en-US" sz="1400" b="1" i="0" u="none" strike="noStrike" kern="1200" cap="none" spc="0" normalizeH="0" baseline="0" noProof="0" dirty="0" smtClean="0">
                <a:ln>
                  <a:noFill/>
                </a:ln>
                <a:solidFill>
                  <a:schemeClr val="tx1"/>
                </a:solidFill>
                <a:effectLst/>
                <a:uLnTx/>
                <a:uFillTx/>
                <a:latin typeface="Candara" pitchFamily="34" charset="0"/>
              </a:rPr>
              <a:t>multiple industries work together to deliver value to the customer</a:t>
            </a:r>
            <a:r>
              <a:rPr kumimoji="0" lang="en-US" sz="1400" b="0" i="0" u="none" strike="noStrike" kern="1200" cap="none" spc="0" normalizeH="0" baseline="0" noProof="0" dirty="0" smtClean="0">
                <a:ln>
                  <a:noFill/>
                </a:ln>
                <a:solidFill>
                  <a:schemeClr val="tx1"/>
                </a:solidFill>
                <a:effectLst/>
                <a:uLnTx/>
                <a:uFillTx/>
                <a:latin typeface="Candara" pitchFamily="34" charset="0"/>
              </a:rPr>
              <a:t>. IT plays an important role in enabling a dense network of interactions among the participating firms.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smtClean="0"/>
              <a:t>Sustaining Competitive Advantage </a:t>
            </a:r>
          </a:p>
          <a:p>
            <a:r>
              <a:rPr lang="en-US" sz="2000" b="1" dirty="0" smtClean="0"/>
              <a:t>Aligning IT With Business Objectives</a:t>
            </a:r>
          </a:p>
          <a:p>
            <a:r>
              <a:rPr lang="en-US" sz="2000" b="1" dirty="0" smtClean="0"/>
              <a:t>Management Checklist</a:t>
            </a:r>
          </a:p>
          <a:p>
            <a:pPr lvl="1"/>
            <a:r>
              <a:rPr lang="en-US" sz="1800" dirty="0" smtClean="0"/>
              <a:t>Details in the textbook, page 114</a:t>
            </a:r>
          </a:p>
          <a:p>
            <a:r>
              <a:rPr lang="en-US" sz="2000" b="1" dirty="0" smtClean="0"/>
              <a:t>Managing Strategic Transitions</a:t>
            </a:r>
          </a:p>
          <a:p>
            <a:pPr lvl="1"/>
            <a:r>
              <a:rPr lang="en-US" sz="1600" dirty="0" smtClean="0"/>
              <a:t>Change in business goals, relationships with customers &amp; suppliers, business processes.</a:t>
            </a:r>
          </a:p>
          <a:p>
            <a:pPr lvl="1"/>
            <a:r>
              <a:rPr lang="en-US" sz="1600" dirty="0" smtClean="0"/>
              <a:t>A movement between levels of sociotechnical systems.</a:t>
            </a:r>
          </a:p>
          <a:p>
            <a:pPr lvl="1"/>
            <a:r>
              <a:rPr lang="en-US" sz="1600" dirty="0" smtClean="0"/>
              <a:t>Affect both social and technical elements of the organization. </a:t>
            </a:r>
          </a:p>
          <a:p>
            <a:endParaRPr lang="en-US" dirty="0"/>
          </a:p>
        </p:txBody>
      </p:sp>
      <p:sp>
        <p:nvSpPr>
          <p:cNvPr id="3" name="Title 2"/>
          <p:cNvSpPr>
            <a:spLocks noGrp="1"/>
          </p:cNvSpPr>
          <p:nvPr>
            <p:ph type="title"/>
          </p:nvPr>
        </p:nvSpPr>
        <p:spPr/>
        <p:txBody>
          <a:bodyPr/>
          <a:lstStyle/>
          <a:p>
            <a:r>
              <a:rPr lang="en-US" sz="2800" dirty="0" smtClean="0"/>
              <a:t>IS for Competitive Advantage: Management Issues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smtClean="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Relationships between Organizations &amp; IT</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228600" y="1524000"/>
            <a:ext cx="5979085" cy="4343400"/>
          </a:xfrm>
        </p:spPr>
      </p:pic>
      <p:sp>
        <p:nvSpPr>
          <p:cNvPr id="6" name="Text Placeholder 4"/>
          <p:cNvSpPr txBox="1">
            <a:spLocks/>
          </p:cNvSpPr>
          <p:nvPr/>
        </p:nvSpPr>
        <p:spPr>
          <a:xfrm>
            <a:off x="6248400" y="1524000"/>
            <a:ext cx="26670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Candara" pitchFamily="34" charset="0"/>
              </a:rPr>
              <a:t>This complex two-way relationship is mediated by many factors.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1" i="0" u="none" strike="noStrike" kern="120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Candara" pitchFamily="34" charset="0"/>
              </a:rPr>
              <a:t> Other factors mediating the relationship include the </a:t>
            </a:r>
            <a:r>
              <a:rPr kumimoji="0" lang="en-US" sz="1600" b="1" i="0" u="none" strike="noStrike" kern="1200" cap="none" spc="0" normalizeH="0" baseline="0" noProof="0" dirty="0" smtClean="0">
                <a:ln>
                  <a:noFill/>
                </a:ln>
                <a:solidFill>
                  <a:schemeClr val="tx1"/>
                </a:solidFill>
                <a:effectLst/>
                <a:uLnTx/>
                <a:uFillTx/>
                <a:latin typeface="Candara" pitchFamily="34" charset="0"/>
              </a:rPr>
              <a:t>organizational culture, structure, politics, business processes, and environment.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600" b="1" dirty="0" smtClean="0">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smtClean="0">
                <a:ln>
                  <a:noFill/>
                </a:ln>
                <a:solidFill>
                  <a:schemeClr val="tx1"/>
                </a:solidFill>
                <a:effectLst/>
                <a:uLnTx/>
                <a:uFillTx/>
                <a:latin typeface="Candara" pitchFamily="34" charset="0"/>
              </a:rPr>
              <a:t>Need to</a:t>
            </a:r>
            <a:r>
              <a:rPr kumimoji="0" lang="en-US" sz="1600" i="0" u="none" strike="noStrike" kern="1200" cap="none" spc="0" normalizeH="0" noProof="0" dirty="0" smtClean="0">
                <a:ln>
                  <a:noFill/>
                </a:ln>
                <a:solidFill>
                  <a:schemeClr val="tx1"/>
                </a:solidFill>
                <a:effectLst/>
                <a:uLnTx/>
                <a:uFillTx/>
                <a:latin typeface="Candara" pitchFamily="34" charset="0"/>
              </a:rPr>
              <a:t> understand how IS can change social &amp; work life in the firm.</a:t>
            </a:r>
            <a:endParaRPr kumimoji="0" lang="en-US" sz="1600" i="0" u="none" strike="noStrike" kern="1200" cap="none" spc="0" normalizeH="0" baseline="0" noProof="0" dirty="0" smtClean="0">
              <a:ln>
                <a:noFill/>
              </a:ln>
              <a:solidFill>
                <a:schemeClr val="tx1"/>
              </a:solidFill>
              <a:effectLst/>
              <a:uLnTx/>
              <a:uFillTx/>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65760" lvl="1">
              <a:spcBef>
                <a:spcPts val="600"/>
              </a:spcBef>
              <a:buFont typeface="Arial" pitchFamily="34" charset="0"/>
              <a:buChar char="•"/>
            </a:pPr>
            <a:r>
              <a:rPr lang="en-US" sz="2000" b="1" dirty="0" smtClean="0"/>
              <a:t>Technical definition</a:t>
            </a:r>
          </a:p>
          <a:p>
            <a:pPr marL="365760" lvl="2">
              <a:spcBef>
                <a:spcPts val="600"/>
              </a:spcBef>
              <a:buFont typeface="Arial" pitchFamily="34" charset="0"/>
              <a:buChar char="•"/>
            </a:pPr>
            <a:r>
              <a:rPr lang="en-US" sz="2000" b="1" dirty="0" smtClean="0"/>
              <a:t>Stable, formal social structure </a:t>
            </a:r>
            <a:r>
              <a:rPr lang="en-US" sz="2000" dirty="0" smtClean="0"/>
              <a:t>that takes resources from environment and processes them to produce outputs.</a:t>
            </a:r>
          </a:p>
          <a:p>
            <a:pPr marL="365760" lvl="2">
              <a:spcBef>
                <a:spcPts val="600"/>
              </a:spcBef>
              <a:buFont typeface="Arial" pitchFamily="34" charset="0"/>
              <a:buChar char="•"/>
            </a:pPr>
            <a:r>
              <a:rPr lang="en-US" sz="2000" dirty="0" smtClean="0"/>
              <a:t>A formal legal entity with internal rules and procedures, as well as a social structure.</a:t>
            </a:r>
          </a:p>
          <a:p>
            <a:pPr marL="365760" lvl="2">
              <a:spcBef>
                <a:spcPts val="600"/>
              </a:spcBef>
              <a:buNone/>
            </a:pPr>
            <a:endParaRPr lang="en-US" sz="2000" dirty="0" smtClean="0"/>
          </a:p>
          <a:p>
            <a:pPr marL="365760" lvl="1">
              <a:spcBef>
                <a:spcPts val="600"/>
              </a:spcBef>
              <a:buFont typeface="Arial" pitchFamily="34" charset="0"/>
              <a:buChar char="•"/>
            </a:pPr>
            <a:r>
              <a:rPr lang="en-US" sz="2000" b="1" dirty="0" smtClean="0"/>
              <a:t>Behavioral definition</a:t>
            </a:r>
          </a:p>
          <a:p>
            <a:pPr marL="365760" lvl="2">
              <a:spcBef>
                <a:spcPts val="600"/>
              </a:spcBef>
              <a:buFont typeface="Arial" pitchFamily="34" charset="0"/>
              <a:buChar char="•"/>
            </a:pPr>
            <a:r>
              <a:rPr lang="en-US" sz="2000" b="1" dirty="0" smtClean="0"/>
              <a:t>A collection of rights, privileges, obligations, and responsibilities </a:t>
            </a:r>
            <a:r>
              <a:rPr lang="en-US" sz="2000" dirty="0" smtClean="0"/>
              <a:t>that is delicately balanced over a period of time through conflict and conflict resolution.</a:t>
            </a:r>
          </a:p>
          <a:p>
            <a:endParaRPr lang="en-US" dirty="0"/>
          </a:p>
        </p:txBody>
      </p:sp>
      <p:sp>
        <p:nvSpPr>
          <p:cNvPr id="3" name="Title 2"/>
          <p:cNvSpPr>
            <a:spLocks noGrp="1"/>
          </p:cNvSpPr>
          <p:nvPr>
            <p:ph type="title"/>
          </p:nvPr>
        </p:nvSpPr>
        <p:spPr/>
        <p:txBody>
          <a:bodyPr/>
          <a:lstStyle/>
          <a:p>
            <a:r>
              <a:rPr lang="en-US" dirty="0" smtClean="0"/>
              <a:t>What is an organization?</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view of organization</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8" descr="Fig-3-02.png"/>
          <p:cNvPicPr>
            <a:picLocks noGrp="1" noChangeAspect="1"/>
          </p:cNvPicPr>
          <p:nvPr>
            <p:ph sz="quarter" idx="12"/>
          </p:nvPr>
        </p:nvPicPr>
        <p:blipFill>
          <a:blip r:embed="rId2" cstate="print"/>
          <a:stretch>
            <a:fillRect/>
          </a:stretch>
        </p:blipFill>
        <p:spPr>
          <a:xfrm>
            <a:off x="152400" y="1524000"/>
            <a:ext cx="8763000" cy="2628900"/>
          </a:xfrm>
        </p:spPr>
      </p:pic>
      <p:sp>
        <p:nvSpPr>
          <p:cNvPr id="6" name="Rectangle 5"/>
          <p:cNvSpPr/>
          <p:nvPr/>
        </p:nvSpPr>
        <p:spPr>
          <a:xfrm>
            <a:off x="381000" y="4495800"/>
            <a:ext cx="8229600" cy="1077218"/>
          </a:xfrm>
          <a:prstGeom prst="rect">
            <a:avLst/>
          </a:prstGeom>
        </p:spPr>
        <p:txBody>
          <a:bodyPr wrap="square">
            <a:spAutoFit/>
          </a:bodyPr>
          <a:lstStyle/>
          <a:p>
            <a:pPr>
              <a:buFont typeface="Arial" charset="0"/>
              <a:buNone/>
            </a:pPr>
            <a:r>
              <a:rPr lang="en-US" sz="1600" b="1" dirty="0" smtClean="0">
                <a:latin typeface="Candara" pitchFamily="34" charset="0"/>
              </a:rPr>
              <a:t>Inputs (capital and labor, the primary production factors</a:t>
            </a:r>
            <a:r>
              <a:rPr lang="en-US" sz="1600" dirty="0" smtClean="0">
                <a:latin typeface="Candara" pitchFamily="34" charset="0"/>
              </a:rPr>
              <a:t> provided by the environment) are transformed by the firm through the </a:t>
            </a:r>
            <a:r>
              <a:rPr lang="en-US" sz="1600" b="1" dirty="0" smtClean="0">
                <a:latin typeface="Candara" pitchFamily="34" charset="0"/>
              </a:rPr>
              <a:t>production process</a:t>
            </a:r>
            <a:r>
              <a:rPr lang="en-US" sz="1600" dirty="0" smtClean="0">
                <a:latin typeface="Candara" pitchFamily="34" charset="0"/>
              </a:rPr>
              <a:t> into </a:t>
            </a:r>
            <a:r>
              <a:rPr lang="en-US" sz="1600" b="1" dirty="0" smtClean="0">
                <a:latin typeface="Candara" pitchFamily="34" charset="0"/>
              </a:rPr>
              <a:t>products and services (outputs</a:t>
            </a:r>
            <a:r>
              <a:rPr lang="en-US" sz="1600" dirty="0" smtClean="0">
                <a:latin typeface="Candara" pitchFamily="34" charset="0"/>
              </a:rPr>
              <a:t> to the environment). The products and services are consumed by the environment, which </a:t>
            </a:r>
            <a:r>
              <a:rPr lang="en-US" sz="1600" b="1" dirty="0" smtClean="0">
                <a:latin typeface="Candara" pitchFamily="34" charset="0"/>
              </a:rPr>
              <a:t>supplies additional capital and labor as inputs</a:t>
            </a:r>
            <a:r>
              <a:rPr lang="en-US" sz="1600" dirty="0" smtClean="0">
                <a:latin typeface="Candara" pitchFamily="34" charset="0"/>
              </a:rPr>
              <a:t> in the feedback loop.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Behavioral view of organization</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228600" y="1600200"/>
            <a:ext cx="5906249" cy="4572000"/>
          </a:xfrm>
        </p:spPr>
      </p:pic>
      <p:sp>
        <p:nvSpPr>
          <p:cNvPr id="6" name="Rounded Rectangle 5"/>
          <p:cNvSpPr/>
          <p:nvPr/>
        </p:nvSpPr>
        <p:spPr>
          <a:xfrm>
            <a:off x="6172200" y="1600200"/>
            <a:ext cx="27432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600" dirty="0" smtClean="0">
                <a:solidFill>
                  <a:schemeClr val="tx1"/>
                </a:solidFill>
                <a:latin typeface="Candara" pitchFamily="34" charset="0"/>
              </a:rPr>
              <a:t> </a:t>
            </a:r>
            <a:r>
              <a:rPr lang="en-US" sz="1600" b="1" dirty="0" smtClean="0">
                <a:solidFill>
                  <a:schemeClr val="tx1"/>
                </a:solidFill>
                <a:latin typeface="Candara" pitchFamily="34" charset="0"/>
              </a:rPr>
              <a:t>Firms operate with an existing structure &amp; processes</a:t>
            </a:r>
            <a:r>
              <a:rPr lang="en-US" sz="1600" dirty="0" smtClean="0">
                <a:solidFill>
                  <a:schemeClr val="tx1"/>
                </a:solidFill>
                <a:latin typeface="Candara" pitchFamily="34" charset="0"/>
              </a:rPr>
              <a:t>. Therefore, </a:t>
            </a:r>
            <a:r>
              <a:rPr lang="en-US" sz="1600" b="1" dirty="0" smtClean="0">
                <a:solidFill>
                  <a:schemeClr val="tx1"/>
                </a:solidFill>
                <a:latin typeface="Candara" pitchFamily="34" charset="0"/>
              </a:rPr>
              <a:t>changing any element can take a long time, and will be disruptive, requires more resources </a:t>
            </a:r>
            <a:r>
              <a:rPr lang="en-US" sz="1600" dirty="0" smtClean="0">
                <a:solidFill>
                  <a:schemeClr val="tx1"/>
                </a:solidFill>
                <a:latin typeface="Candara" pitchFamily="34" charset="0"/>
              </a:rPr>
              <a:t>to support training &amp; learning.</a:t>
            </a:r>
          </a:p>
          <a:p>
            <a:pPr algn="ctr"/>
            <a:r>
              <a:rPr lang="en-US" sz="1600" dirty="0" smtClean="0">
                <a:solidFill>
                  <a:schemeClr val="tx1"/>
                </a:solidFill>
                <a:latin typeface="Candara" pitchFamily="34" charset="0"/>
              </a:rPr>
              <a:t> </a:t>
            </a:r>
          </a:p>
          <a:p>
            <a:pPr algn="ctr">
              <a:buFont typeface="Arial" pitchFamily="34" charset="0"/>
              <a:buChar char="•"/>
            </a:pPr>
            <a:r>
              <a:rPr lang="en-US" sz="1600" dirty="0" smtClean="0">
                <a:solidFill>
                  <a:schemeClr val="tx1"/>
                </a:solidFill>
                <a:latin typeface="Candara" pitchFamily="34" charset="0"/>
              </a:rPr>
              <a:t> The view suggests that </a:t>
            </a:r>
            <a:r>
              <a:rPr lang="en-US" sz="1600" b="1" dirty="0" smtClean="0">
                <a:solidFill>
                  <a:schemeClr val="tx1"/>
                </a:solidFill>
                <a:latin typeface="Candara" pitchFamily="34" charset="0"/>
              </a:rPr>
              <a:t>building or re-building a system will be complex since it changes the organizational balance </a:t>
            </a:r>
            <a:r>
              <a:rPr lang="en-US" sz="1600" dirty="0" smtClean="0">
                <a:solidFill>
                  <a:schemeClr val="tx1"/>
                </a:solidFill>
                <a:latin typeface="Candara" pitchFamily="34" charset="0"/>
              </a:rPr>
              <a:t>of rights, privileges, obligations &amp; so 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371600"/>
            <a:ext cx="8763000" cy="4876800"/>
          </a:xfrm>
        </p:spPr>
        <p:txBody>
          <a:bodyPr/>
          <a:lstStyle/>
          <a:p>
            <a:r>
              <a:rPr lang="en-US" sz="1600" b="1" dirty="0" smtClean="0"/>
              <a:t>Routines &amp; business processes</a:t>
            </a:r>
          </a:p>
          <a:p>
            <a:pPr lvl="1"/>
            <a:r>
              <a:rPr lang="en-US" sz="1400" b="1" dirty="0" smtClean="0"/>
              <a:t>Routine: standard operating procedures- </a:t>
            </a:r>
            <a:r>
              <a:rPr lang="en-US" sz="1400" dirty="0" smtClean="0"/>
              <a:t>precise rules, procedures, &amp; practices.</a:t>
            </a:r>
          </a:p>
          <a:p>
            <a:pPr lvl="1"/>
            <a:r>
              <a:rPr lang="en-US" sz="1400" b="1" dirty="0" smtClean="0"/>
              <a:t>Business process</a:t>
            </a:r>
            <a:r>
              <a:rPr lang="en-US" sz="1400" dirty="0" smtClean="0"/>
              <a:t>: collections of routines. </a:t>
            </a:r>
          </a:p>
          <a:p>
            <a:pPr lvl="1"/>
            <a:r>
              <a:rPr lang="en-US" sz="1400" b="1" dirty="0" smtClean="0"/>
              <a:t>Business firms</a:t>
            </a:r>
            <a:r>
              <a:rPr lang="en-US" sz="1400" dirty="0" smtClean="0"/>
              <a:t>: collections of business processes. </a:t>
            </a:r>
          </a:p>
          <a:p>
            <a:r>
              <a:rPr lang="en-US" sz="1600" b="1" dirty="0" smtClean="0"/>
              <a:t>Organizational politics</a:t>
            </a:r>
          </a:p>
          <a:p>
            <a:pPr lvl="1"/>
            <a:r>
              <a:rPr lang="en-US" sz="1400" dirty="0" smtClean="0"/>
              <a:t>Divergent viewpoints lead to political struggle, competition, &amp; conflict.</a:t>
            </a:r>
          </a:p>
          <a:p>
            <a:pPr lvl="1"/>
            <a:r>
              <a:rPr lang="en-US" sz="1400" dirty="0" smtClean="0"/>
              <a:t>Political resistance greatly hampers organizational change. </a:t>
            </a:r>
          </a:p>
          <a:p>
            <a:r>
              <a:rPr lang="en-US" sz="1600" b="1" dirty="0" smtClean="0"/>
              <a:t>Organizational culture</a:t>
            </a:r>
          </a:p>
          <a:p>
            <a:pPr lvl="1"/>
            <a:r>
              <a:rPr lang="en-US" sz="1400" dirty="0" smtClean="0"/>
              <a:t>Set of assumptions that define goal &amp; product</a:t>
            </a:r>
          </a:p>
          <a:p>
            <a:pPr lvl="1"/>
            <a:r>
              <a:rPr lang="en-US" sz="1400" dirty="0" smtClean="0"/>
              <a:t>What products the organization should produce, how &amp; where it should be produced, for whom the products should be produced?</a:t>
            </a:r>
          </a:p>
          <a:p>
            <a:pPr lvl="1"/>
            <a:r>
              <a:rPr lang="en-US" sz="1400" dirty="0" smtClean="0"/>
              <a:t>It is a </a:t>
            </a:r>
            <a:r>
              <a:rPr lang="en-US" sz="1400" b="1" dirty="0" smtClean="0"/>
              <a:t>powerful unifying force </a:t>
            </a:r>
            <a:r>
              <a:rPr lang="en-US" sz="1400" dirty="0" smtClean="0"/>
              <a:t>that promotes common understanding </a:t>
            </a:r>
            <a:r>
              <a:rPr lang="en-US" sz="1400" b="1" dirty="0" smtClean="0"/>
              <a:t>as well as restraint change</a:t>
            </a:r>
            <a:r>
              <a:rPr lang="en-US" sz="1400" dirty="0" smtClean="0"/>
              <a:t>, especially technological changes. Since, </a:t>
            </a:r>
            <a:r>
              <a:rPr lang="en-US" sz="1400" b="1" dirty="0" smtClean="0"/>
              <a:t>it threatens commonly held cultural assumptions</a:t>
            </a:r>
            <a:r>
              <a:rPr lang="en-US" sz="1400" dirty="0" smtClean="0"/>
              <a:t>. </a:t>
            </a:r>
          </a:p>
          <a:p>
            <a:r>
              <a:rPr lang="en-US" sz="1600" b="1" dirty="0" smtClean="0"/>
              <a:t>Organizational environments</a:t>
            </a:r>
          </a:p>
          <a:p>
            <a:pPr lvl="1"/>
            <a:r>
              <a:rPr lang="en-US" sz="1400" dirty="0" smtClean="0"/>
              <a:t>Organization and environments have a </a:t>
            </a:r>
            <a:r>
              <a:rPr lang="en-US" sz="1400" b="1" dirty="0" smtClean="0"/>
              <a:t>reciprocal relationship</a:t>
            </a:r>
            <a:r>
              <a:rPr lang="en-US" sz="1400" dirty="0" smtClean="0"/>
              <a:t>.</a:t>
            </a:r>
          </a:p>
          <a:p>
            <a:pPr lvl="1"/>
            <a:r>
              <a:rPr lang="en-US" sz="1400" dirty="0" smtClean="0"/>
              <a:t>Organization depends on environments, and also influence their external environments.</a:t>
            </a:r>
          </a:p>
          <a:p>
            <a:pPr lvl="1"/>
            <a:r>
              <a:rPr lang="en-US" sz="1400" b="1" dirty="0" smtClean="0"/>
              <a:t>Organization must respond to legislative &amp; other requirements imposed by Govt. as well as the actions of customers and competitors. </a:t>
            </a:r>
          </a:p>
          <a:p>
            <a:r>
              <a:rPr lang="en-US" sz="1600" b="1" dirty="0" smtClean="0"/>
              <a:t>Organizational structure: five types</a:t>
            </a:r>
            <a:endParaRPr lang="en-US" sz="1800" b="1" dirty="0" smtClean="0"/>
          </a:p>
          <a:p>
            <a:endParaRPr lang="en-US" sz="1800" b="1" dirty="0" smtClean="0"/>
          </a:p>
        </p:txBody>
      </p:sp>
      <p:sp>
        <p:nvSpPr>
          <p:cNvPr id="3" name="Title 2"/>
          <p:cNvSpPr>
            <a:spLocks noGrp="1"/>
          </p:cNvSpPr>
          <p:nvPr>
            <p:ph type="title"/>
          </p:nvPr>
        </p:nvSpPr>
        <p:spPr/>
        <p:txBody>
          <a:bodyPr/>
          <a:lstStyle/>
          <a:p>
            <a:r>
              <a:rPr lang="en-US" dirty="0" smtClean="0"/>
              <a:t>Features of organization	</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ox(in)">
                                      <p:cBhvr>
                                        <p:cTn id="10" dur="500"/>
                                        <p:tgtEl>
                                          <p:spTgt spid="2">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ox(in)">
                                      <p:cBhvr>
                                        <p:cTn id="13" dur="500"/>
                                        <p:tgtEl>
                                          <p:spTgt spid="2">
                                            <p:txEl>
                                              <p:pRg st="7" end="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box(in)">
                                      <p:cBhvr>
                                        <p:cTn id="16" dur="500"/>
                                        <p:tgtEl>
                                          <p:spTgt spid="2">
                                            <p:txEl>
                                              <p:pRg st="11" end="11"/>
                                            </p:txEl>
                                          </p:spTgt>
                                        </p:tgtEl>
                                      </p:cBhvr>
                                    </p:animEffect>
                                  </p:childTnLst>
                                </p:cTn>
                              </p:par>
                              <p:par>
                                <p:cTn id="17" presetID="37"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animEffect transition="in" filter="fade">
                                      <p:cBhvr>
                                        <p:cTn id="19" dur="1000"/>
                                        <p:tgtEl>
                                          <p:spTgt spid="2">
                                            <p:txEl>
                                              <p:pRg st="15" end="15"/>
                                            </p:txEl>
                                          </p:spTgt>
                                        </p:tgtEl>
                                      </p:cBhvr>
                                    </p:animEffect>
                                    <p:anim calcmode="lin" valueType="num">
                                      <p:cBhvr>
                                        <p:cTn id="20"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15" end="1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ox(in)">
                                      <p:cBhvr>
                                        <p:cTn id="27" dur="500"/>
                                        <p:tgtEl>
                                          <p:spTgt spid="2">
                                            <p:txEl>
                                              <p:pRg st="1" end="1"/>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ox(in)">
                                      <p:cBhvr>
                                        <p:cTn id="30" dur="500"/>
                                        <p:tgtEl>
                                          <p:spTgt spid="2">
                                            <p:txEl>
                                              <p:pRg st="2" end="2"/>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box(i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ox(in)">
                                      <p:cBhvr>
                                        <p:cTn id="38" dur="500"/>
                                        <p:tgtEl>
                                          <p:spTgt spid="2">
                                            <p:txEl>
                                              <p:pRg st="5" end="5"/>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ox(in)">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box(in)">
                                      <p:cBhvr>
                                        <p:cTn id="46" dur="500"/>
                                        <p:tgtEl>
                                          <p:spTgt spid="2">
                                            <p:txEl>
                                              <p:pRg st="8" end="8"/>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box(in)">
                                      <p:cBhvr>
                                        <p:cTn id="49" dur="500"/>
                                        <p:tgtEl>
                                          <p:spTgt spid="2">
                                            <p:txEl>
                                              <p:pRg st="9" end="9"/>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ox(in)">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1000"/>
                                        <p:tgtEl>
                                          <p:spTgt spid="2">
                                            <p:txEl>
                                              <p:pRg st="12" end="12"/>
                                            </p:txEl>
                                          </p:spTgt>
                                        </p:tgtEl>
                                      </p:cBhvr>
                                    </p:animEffect>
                                    <p:anim calcmode="lin" valueType="num">
                                      <p:cBhvr>
                                        <p:cTn id="5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
                                            <p:txEl>
                                              <p:pRg st="12" end="1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
                                            <p:txEl>
                                              <p:pRg st="12" end="12"/>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13" end="1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13" end="13"/>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txEl>
                                              <p:pRg st="14" end="1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685800"/>
          </a:xfrm>
        </p:spPr>
        <p:txBody>
          <a:bodyPr/>
          <a:lstStyle/>
          <a:p>
            <a:r>
              <a:rPr lang="en-US" sz="2800" dirty="0" smtClean="0"/>
              <a:t>Relationship between organization &amp; environment </a:t>
            </a:r>
            <a:endParaRPr lang="en-US" sz="28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8</a:t>
            </a:fld>
            <a:endParaRPr lang="en-US" dirty="0"/>
          </a:p>
        </p:txBody>
      </p:sp>
      <p:pic>
        <p:nvPicPr>
          <p:cNvPr id="5" name="Picture Placeholder 21" descr="Fig-3-03.png"/>
          <p:cNvPicPr>
            <a:picLocks noGrp="1" noChangeAspect="1"/>
          </p:cNvPicPr>
          <p:nvPr>
            <p:ph sz="quarter" idx="12"/>
          </p:nvPr>
        </p:nvPicPr>
        <p:blipFill>
          <a:blip r:embed="rId2" cstate="print"/>
          <a:stretch>
            <a:fillRect/>
          </a:stretch>
        </p:blipFill>
        <p:spPr>
          <a:xfrm>
            <a:off x="152401" y="1524000"/>
            <a:ext cx="5509296" cy="3200400"/>
          </a:xfrm>
        </p:spPr>
      </p:pic>
      <p:sp>
        <p:nvSpPr>
          <p:cNvPr id="6" name="Text Placeholder 4"/>
          <p:cNvSpPr txBox="1">
            <a:spLocks/>
          </p:cNvSpPr>
          <p:nvPr/>
        </p:nvSpPr>
        <p:spPr>
          <a:xfrm>
            <a:off x="5791200" y="1524000"/>
            <a:ext cx="2895600" cy="4572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Candara" pitchFamily="34" charset="0"/>
              </a:rPr>
              <a:t>Environments shape what organizations can do, but organizations can influence their environments and decide to change environments altogether.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600" dirty="0" smtClean="0">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Candara" pitchFamily="34" charset="0"/>
              </a:rPr>
              <a:t>Information</a:t>
            </a:r>
            <a:r>
              <a:rPr kumimoji="0" lang="en-US" sz="1600" b="0" i="0" u="none" strike="noStrike" kern="1200" cap="none" spc="0" normalizeH="0" noProof="0" dirty="0" smtClean="0">
                <a:ln>
                  <a:noFill/>
                </a:ln>
                <a:solidFill>
                  <a:schemeClr val="tx1"/>
                </a:solidFill>
                <a:effectLst/>
                <a:uLnTx/>
                <a:uFillTx/>
                <a:latin typeface="Candara" pitchFamily="34" charset="0"/>
              </a:rPr>
              <a:t> system</a:t>
            </a:r>
            <a:r>
              <a:rPr kumimoji="0" lang="en-US" sz="1600" b="0" i="0" u="none" strike="noStrike" kern="1200" cap="none" spc="0" normalizeH="0" baseline="0" noProof="0" dirty="0" smtClean="0">
                <a:ln>
                  <a:noFill/>
                </a:ln>
                <a:solidFill>
                  <a:schemeClr val="tx1"/>
                </a:solidFill>
                <a:effectLst/>
                <a:uLnTx/>
                <a:uFillTx/>
                <a:latin typeface="Candara" pitchFamily="34" charset="0"/>
              </a:rPr>
              <a:t>s</a:t>
            </a:r>
            <a:r>
              <a:rPr kumimoji="0" lang="en-US" sz="1600" b="0" i="0" u="none" strike="noStrike" kern="1200" cap="none" spc="0" normalizeH="0" noProof="0" dirty="0" smtClean="0">
                <a:ln>
                  <a:noFill/>
                </a:ln>
                <a:solidFill>
                  <a:schemeClr val="tx1"/>
                </a:solidFill>
                <a:effectLst/>
                <a:uLnTx/>
                <a:uFillTx/>
                <a:latin typeface="Candara" pitchFamily="34" charset="0"/>
              </a:rPr>
              <a:t> are the key instruments for </a:t>
            </a:r>
            <a:r>
              <a:rPr kumimoji="0" lang="en-US" sz="1600" b="1" i="0" u="none" strike="noStrike" kern="1200" cap="none" spc="0" normalizeH="0" noProof="0" dirty="0" smtClean="0">
                <a:ln>
                  <a:noFill/>
                </a:ln>
                <a:solidFill>
                  <a:schemeClr val="tx1"/>
                </a:solidFill>
                <a:effectLst/>
                <a:uLnTx/>
                <a:uFillTx/>
                <a:latin typeface="Candara" pitchFamily="34" charset="0"/>
              </a:rPr>
              <a:t>environmental scanning</a:t>
            </a:r>
            <a:r>
              <a:rPr kumimoji="0" lang="en-US" sz="1600" b="0" i="0" u="none" strike="noStrike" kern="1200" cap="none" spc="0" normalizeH="0" noProof="0" dirty="0" smtClean="0">
                <a:ln>
                  <a:noFill/>
                </a:ln>
                <a:solidFill>
                  <a:schemeClr val="tx1"/>
                </a:solidFill>
                <a:effectLst/>
                <a:uLnTx/>
                <a:uFillTx/>
                <a:latin typeface="Candara" pitchFamily="34" charset="0"/>
              </a:rPr>
              <a:t>,</a:t>
            </a:r>
            <a:r>
              <a:rPr kumimoji="0" lang="en-US" sz="1600" b="0" i="0" u="none" strike="noStrike" kern="1200" cap="none" spc="0" normalizeH="0" baseline="0" noProof="0" dirty="0" smtClean="0">
                <a:ln>
                  <a:noFill/>
                </a:ln>
                <a:solidFill>
                  <a:schemeClr val="tx1"/>
                </a:solidFill>
                <a:effectLst/>
                <a:uLnTx/>
                <a:uFillTx/>
                <a:latin typeface="Candara" pitchFamily="34" charset="0"/>
              </a:rPr>
              <a:t> play a critical role in helping organizations perceive </a:t>
            </a:r>
            <a:r>
              <a:rPr kumimoji="0" lang="en-US" sz="1600" b="1" i="0" u="none" strike="noStrike" kern="1200" cap="none" spc="0" normalizeH="0" baseline="0" noProof="0" dirty="0" smtClean="0">
                <a:ln>
                  <a:noFill/>
                </a:ln>
                <a:solidFill>
                  <a:schemeClr val="tx1"/>
                </a:solidFill>
                <a:effectLst/>
                <a:uLnTx/>
                <a:uFillTx/>
                <a:latin typeface="Candara" pitchFamily="34" charset="0"/>
              </a:rPr>
              <a:t>environmental change and identify external changes </a:t>
            </a:r>
            <a:r>
              <a:rPr kumimoji="0" lang="en-US" sz="1600" b="0" i="0" u="none" strike="noStrike" kern="1200" cap="none" spc="0" normalizeH="0" baseline="0" noProof="0" dirty="0" smtClean="0">
                <a:ln>
                  <a:noFill/>
                </a:ln>
                <a:solidFill>
                  <a:schemeClr val="tx1"/>
                </a:solidFill>
                <a:effectLst/>
                <a:uLnTx/>
                <a:uFillTx/>
                <a:latin typeface="Candara" pitchFamily="34" charset="0"/>
              </a:rPr>
              <a:t>that might require</a:t>
            </a:r>
            <a:r>
              <a:rPr kumimoji="0" lang="en-US" sz="1600" b="0" i="0" u="none" strike="noStrike" kern="1200" cap="none" spc="0" normalizeH="0" noProof="0" dirty="0" smtClean="0">
                <a:ln>
                  <a:noFill/>
                </a:ln>
                <a:solidFill>
                  <a:schemeClr val="tx1"/>
                </a:solidFill>
                <a:effectLst/>
                <a:uLnTx/>
                <a:uFillTx/>
                <a:latin typeface="Candara" pitchFamily="34" charset="0"/>
              </a:rPr>
              <a:t> an organizational response.</a:t>
            </a:r>
            <a:endParaRPr kumimoji="0" lang="en-US" sz="1600" b="0" i="0" u="none" strike="noStrike" kern="1200" cap="none" spc="0" normalizeH="0" baseline="0" noProof="0" dirty="0" smtClean="0">
              <a:ln>
                <a:noFill/>
              </a:ln>
              <a:solidFill>
                <a:schemeClr val="tx1"/>
              </a:solidFill>
              <a:effectLst/>
              <a:uLnTx/>
              <a:uFillTx/>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1800" b="1" dirty="0" smtClean="0"/>
              <a:t>Entrepreneurial </a:t>
            </a:r>
          </a:p>
          <a:p>
            <a:pPr lvl="1"/>
            <a:r>
              <a:rPr lang="en-US" sz="1400" dirty="0" smtClean="0"/>
              <a:t>Young, small firm, simple structure</a:t>
            </a:r>
            <a:r>
              <a:rPr lang="en-US" sz="1400" b="1" dirty="0" smtClean="0"/>
              <a:t>, first-changing environment</a:t>
            </a:r>
          </a:p>
          <a:p>
            <a:pPr lvl="1"/>
            <a:r>
              <a:rPr lang="en-US" sz="1400" dirty="0" smtClean="0"/>
              <a:t>e.g., small start-up business</a:t>
            </a:r>
          </a:p>
          <a:p>
            <a:r>
              <a:rPr lang="en-US" sz="1800" b="1" dirty="0" smtClean="0"/>
              <a:t>Machine bureaucracy </a:t>
            </a:r>
          </a:p>
          <a:p>
            <a:pPr lvl="1"/>
            <a:r>
              <a:rPr lang="en-US" sz="1400" b="1" dirty="0" smtClean="0"/>
              <a:t>Centralized management &amp; decision-making, slowly changing environment</a:t>
            </a:r>
          </a:p>
          <a:p>
            <a:pPr lvl="1"/>
            <a:r>
              <a:rPr lang="en-US" sz="1400" dirty="0" smtClean="0"/>
              <a:t>e.g., mid-size manufacturing firm</a:t>
            </a:r>
          </a:p>
          <a:p>
            <a:r>
              <a:rPr lang="en-US" sz="1800" b="1" dirty="0" err="1" smtClean="0"/>
              <a:t>Divisionalized</a:t>
            </a:r>
            <a:r>
              <a:rPr lang="en-US" sz="1800" b="1" dirty="0" smtClean="0"/>
              <a:t> bureaucracy </a:t>
            </a:r>
          </a:p>
          <a:p>
            <a:pPr lvl="1"/>
            <a:r>
              <a:rPr lang="en-US" sz="1400" b="1" dirty="0" smtClean="0"/>
              <a:t>Combination of multiple machine bureaucracy</a:t>
            </a:r>
            <a:r>
              <a:rPr lang="en-US" sz="1400" dirty="0" smtClean="0"/>
              <a:t>, multiple products</a:t>
            </a:r>
          </a:p>
          <a:p>
            <a:pPr lvl="1"/>
            <a:r>
              <a:rPr lang="en-US" sz="1400" dirty="0" smtClean="0"/>
              <a:t>e.g., Fortune 500 firms, such as General Motors</a:t>
            </a:r>
          </a:p>
          <a:p>
            <a:r>
              <a:rPr lang="en-US" sz="1800" b="1" dirty="0" smtClean="0"/>
              <a:t>Professional bureaucracy </a:t>
            </a:r>
          </a:p>
          <a:p>
            <a:pPr lvl="1"/>
            <a:r>
              <a:rPr lang="en-US" sz="1400" b="1" dirty="0" smtClean="0"/>
              <a:t>Knowledge-based organization</a:t>
            </a:r>
            <a:r>
              <a:rPr lang="en-US" sz="1400" dirty="0" smtClean="0"/>
              <a:t>, depend on expertise &amp; knowledge</a:t>
            </a:r>
          </a:p>
          <a:p>
            <a:pPr lvl="1"/>
            <a:r>
              <a:rPr lang="en-US" sz="1400" dirty="0" smtClean="0"/>
              <a:t>e.g., Law firms, school systems, hospital</a:t>
            </a:r>
          </a:p>
          <a:p>
            <a:r>
              <a:rPr lang="en-US" sz="1800" b="1" dirty="0" smtClean="0"/>
              <a:t>Adhocracy </a:t>
            </a:r>
          </a:p>
          <a:p>
            <a:pPr lvl="1"/>
            <a:r>
              <a:rPr lang="en-US" sz="1400" b="1" dirty="0" smtClean="0"/>
              <a:t>Groups of specialist </a:t>
            </a:r>
            <a:r>
              <a:rPr lang="en-US" sz="1400" dirty="0" smtClean="0"/>
              <a:t>organized into short-lived multidisciplinary teams, </a:t>
            </a:r>
            <a:r>
              <a:rPr lang="en-US" sz="1400" b="1" dirty="0" smtClean="0"/>
              <a:t>weak central management</a:t>
            </a:r>
            <a:r>
              <a:rPr lang="en-US" sz="1400" dirty="0" smtClean="0"/>
              <a:t>. </a:t>
            </a:r>
          </a:p>
          <a:p>
            <a:pPr lvl="1"/>
            <a:r>
              <a:rPr lang="en-US" sz="1400" dirty="0" smtClean="0"/>
              <a:t>e.g., consulting firm</a:t>
            </a:r>
          </a:p>
          <a:p>
            <a:endParaRPr lang="en-US" dirty="0"/>
          </a:p>
        </p:txBody>
      </p:sp>
      <p:sp>
        <p:nvSpPr>
          <p:cNvPr id="3" name="Title 2"/>
          <p:cNvSpPr>
            <a:spLocks noGrp="1"/>
          </p:cNvSpPr>
          <p:nvPr>
            <p:ph type="title"/>
          </p:nvPr>
        </p:nvSpPr>
        <p:spPr/>
        <p:txBody>
          <a:bodyPr/>
          <a:lstStyle/>
          <a:p>
            <a:r>
              <a:rPr lang="en-US" dirty="0" smtClean="0"/>
              <a:t>Organizational structures: Types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11650</TotalTime>
  <Words>2122</Words>
  <Application>Microsoft Office PowerPoint</Application>
  <PresentationFormat>On-screen Show (4:3)</PresentationFormat>
  <Paragraphs>226</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Candara</vt:lpstr>
      <vt:lpstr>DejaVu Sans</vt:lpstr>
      <vt:lpstr>Office Theme</vt:lpstr>
      <vt:lpstr>MAFI 419: Management Information Systems  Lecture 3:  Information Systems, Organizations, and Strategy  by Md. Mahbubul Alam, PhD </vt:lpstr>
      <vt:lpstr>Learning Objectives</vt:lpstr>
      <vt:lpstr>Relationships between Organizations &amp; IT</vt:lpstr>
      <vt:lpstr>What is an organization?</vt:lpstr>
      <vt:lpstr>Technical view of organization</vt:lpstr>
      <vt:lpstr>Behavioral view of organization</vt:lpstr>
      <vt:lpstr>Features of organization </vt:lpstr>
      <vt:lpstr>Relationship between organization &amp; environment </vt:lpstr>
      <vt:lpstr>Organizational structures: Types</vt:lpstr>
      <vt:lpstr>Others Organizational Features</vt:lpstr>
      <vt:lpstr>Disruptive Technologies: Winners Vs. Losers</vt:lpstr>
      <vt:lpstr>IS impact on Business</vt:lpstr>
      <vt:lpstr>PowerPoint Presentation</vt:lpstr>
      <vt:lpstr>IS &amp; Competitive Advantage</vt:lpstr>
      <vt:lpstr>Porter’s Competitive Forces Model</vt:lpstr>
      <vt:lpstr>IT enabled competitive strategies</vt:lpstr>
      <vt:lpstr>How much do credit card companies know about you?</vt:lpstr>
      <vt:lpstr>The Business Value Chain Model</vt:lpstr>
      <vt:lpstr>The Value Web</vt:lpstr>
      <vt:lpstr>IS and Organizational Performance</vt:lpstr>
      <vt:lpstr>An Ecosystem Strategic Model</vt:lpstr>
      <vt:lpstr>IS for Competitive Advantage: Management Issues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mmalam</cp:lastModifiedBy>
  <cp:revision>512</cp:revision>
  <dcterms:created xsi:type="dcterms:W3CDTF">2006-08-16T00:00:00Z</dcterms:created>
  <dcterms:modified xsi:type="dcterms:W3CDTF">2015-09-05T17:55:22Z</dcterms:modified>
</cp:coreProperties>
</file>