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288" r:id="rId3"/>
    <p:sldId id="289" r:id="rId4"/>
    <p:sldId id="290" r:id="rId5"/>
    <p:sldId id="291" r:id="rId6"/>
    <p:sldId id="292" r:id="rId7"/>
    <p:sldId id="293" r:id="rId8"/>
    <p:sldId id="294" r:id="rId9"/>
    <p:sldId id="295" r:id="rId10"/>
    <p:sldId id="298" r:id="rId11"/>
    <p:sldId id="297" r:id="rId12"/>
    <p:sldId id="296" r:id="rId13"/>
    <p:sldId id="299" r:id="rId14"/>
    <p:sldId id="300" r:id="rId15"/>
    <p:sldId id="301" r:id="rId16"/>
    <p:sldId id="302" r:id="rId17"/>
    <p:sldId id="287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9228" autoAdjust="0"/>
  </p:normalViewPr>
  <p:slideViewPr>
    <p:cSldViewPr>
      <p:cViewPr varScale="1">
        <p:scale>
          <a:sx n="66" d="100"/>
          <a:sy n="66" d="100"/>
        </p:scale>
        <p:origin x="153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A36CED-2846-416A-B6C0-17FBCC6F6CEC}" type="datetimeFigureOut">
              <a:rPr lang="en-US"/>
              <a:pPr>
                <a:defRPr/>
              </a:pPr>
              <a:t>4/21/2015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56E3389-DFC2-4CEA-9CF4-D328FE722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200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e.g.,</a:t>
            </a:r>
            <a:r>
              <a:rPr lang="en-US" baseline="0" dirty="0" smtClean="0"/>
              <a:t> Commanding officer of Submarine.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56E3389-DFC2-4CEA-9CF4-D328FE72215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368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Candar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5BC104-065F-4170-8400-9F6B34556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9BDE4-2BB0-487A-88B6-8B444CD417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/>
          </p:nvPr>
        </p:nvSpPr>
        <p:spPr>
          <a:xfrm>
            <a:off x="228600" y="1600200"/>
            <a:ext cx="3962400" cy="4495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419600" y="1600200"/>
            <a:ext cx="4572000" cy="44958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C25DA-4B20-42E0-9D81-DE0A0CABE5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228600" y="1600200"/>
            <a:ext cx="8763000" cy="45720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defRPr>
                <a:latin typeface="Candara" pitchFamily="34" charset="0"/>
              </a:defRPr>
            </a:lvl4pPr>
            <a:lvl5pPr>
              <a:defRPr>
                <a:latin typeface="Candara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AE502-2422-4063-8EC1-7F0C64754F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Table Placeholder 5"/>
          <p:cNvSpPr>
            <a:spLocks noGrp="1"/>
          </p:cNvSpPr>
          <p:nvPr>
            <p:ph type="tbl" sz="quarter" idx="12"/>
          </p:nvPr>
        </p:nvSpPr>
        <p:spPr>
          <a:xfrm>
            <a:off x="304800" y="1600200"/>
            <a:ext cx="8610600" cy="25146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304800" y="4419600"/>
            <a:ext cx="8839200" cy="1752600"/>
          </a:xfrm>
          <a:prstGeom prst="rect">
            <a:avLst/>
          </a:prstGeom>
        </p:spPr>
        <p:txBody>
          <a:bodyPr/>
          <a:lstStyle>
            <a:lvl1pPr>
              <a:defRPr>
                <a:latin typeface="Candara" pitchFamily="34" charset="0"/>
              </a:defRPr>
            </a:lvl1pPr>
            <a:lvl2pPr>
              <a:defRPr>
                <a:latin typeface="Candara" pitchFamily="34" charset="0"/>
              </a:defRPr>
            </a:lvl2pPr>
            <a:lvl3pPr>
              <a:defRPr>
                <a:latin typeface="Candara" pitchFamily="34" charset="0"/>
              </a:defRPr>
            </a:lvl3pPr>
            <a:lvl4pPr>
              <a:buNone/>
              <a:defRPr>
                <a:latin typeface="Candara" pitchFamily="34" charset="0"/>
              </a:defRPr>
            </a:lvl4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endParaRPr lang="en-US" dirty="0" smtClean="0"/>
          </a:p>
        </p:txBody>
      </p:sp>
      <p:sp>
        <p:nvSpPr>
          <p:cNvPr id="5" name="Slide Number Placeholder 1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0E534C-1231-4197-A4B5-7004AE2207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1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FD750-97BF-408F-8EEB-3D1C74C083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F1DD14B-600F-4692-8C0F-C386A6549C76}" type="datetime1">
              <a:rPr lang="zh-CN" altLang="en-US"/>
              <a:pPr/>
              <a:t>2015/4/21</a:t>
            </a:fld>
            <a:endParaRPr lang="zh-CN" altLang="en-US"/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RM / ECM &lt;-&gt; KM   Dickson Chiu, 2010 Fall</a:t>
            </a:r>
            <a:endParaRPr lang="zh-CN" altLang="en-US"/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2A2CAB-C7DC-46BA-8B72-2909F625CAA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alpha val="5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324600"/>
            <a:ext cx="9144000" cy="5334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ounded Rectangle 9"/>
          <p:cNvSpPr/>
          <p:nvPr userDrawn="1"/>
        </p:nvSpPr>
        <p:spPr>
          <a:xfrm>
            <a:off x="0" y="1143000"/>
            <a:ext cx="9144000" cy="228600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2" name="Title Placeholder 13"/>
          <p:cNvSpPr>
            <a:spLocks noGrp="1"/>
          </p:cNvSpPr>
          <p:nvPr>
            <p:ph type="title"/>
          </p:nvPr>
        </p:nvSpPr>
        <p:spPr bwMode="auto">
          <a:xfrm>
            <a:off x="228600" y="381000"/>
            <a:ext cx="7924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4"/>
          </p:nvPr>
        </p:nvSpPr>
        <p:spPr>
          <a:xfrm>
            <a:off x="8610600" y="6400800"/>
            <a:ext cx="381000" cy="381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cap="none" spc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andara" pitchFamily="34" charset="0"/>
              </a:defRPr>
            </a:lvl1pPr>
          </a:lstStyle>
          <a:p>
            <a:pPr>
              <a:defRPr/>
            </a:pPr>
            <a:fld id="{836A597A-83D0-43BD-9ADD-97AA148F91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6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Candara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ndar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Lecture 7:</a:t>
            </a:r>
            <a:b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Knowledge Capture Systems</a:t>
            </a:r>
            <a:endParaRPr lang="en-US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Md.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Mahbubul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Alam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, PhD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Associate Professor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Dept. of AEIS</a:t>
            </a:r>
            <a:b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Sher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-e-</a:t>
            </a:r>
            <a:r>
              <a:rPr lang="en-US" sz="2000" dirty="0" err="1" smtClean="0">
                <a:solidFill>
                  <a:schemeClr val="accent1">
                    <a:lumMod val="50000"/>
                  </a:schemeClr>
                </a:solidFill>
              </a:rPr>
              <a:t>Bangla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</a:rPr>
              <a:t> Agricultural University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4000"/>
            <a:ext cx="8763000" cy="46482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48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u="sng" dirty="0" smtClean="0"/>
              <a:t>To capture and formalize knowledge resulting in context rich knowledge </a:t>
            </a:r>
            <a:r>
              <a:rPr lang="en-US" sz="2000" dirty="0" smtClean="0"/>
              <a:t>representation models to be </a:t>
            </a:r>
            <a:r>
              <a:rPr lang="en-US" sz="2000" u="sng" dirty="0" smtClean="0"/>
              <a:t>viewed and shared through the Internet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Alleviates navigation problem with concept maps.</a:t>
            </a:r>
          </a:p>
          <a:p>
            <a:r>
              <a:rPr lang="en-US" sz="2000" u="sng" dirty="0" smtClean="0"/>
              <a:t>Serve as the browsing interface to a domain of knowledge.</a:t>
            </a:r>
          </a:p>
          <a:p>
            <a:r>
              <a:rPr lang="en-US" sz="2000" dirty="0" smtClean="0"/>
              <a:t>Icons below the </a:t>
            </a:r>
            <a:r>
              <a:rPr lang="en-US" sz="2000" u="sng" dirty="0" smtClean="0"/>
              <a:t>concept nodes provide access to auxiliary information</a:t>
            </a:r>
            <a:r>
              <a:rPr lang="en-US" sz="2000" dirty="0" smtClean="0"/>
              <a:t>. </a:t>
            </a:r>
          </a:p>
          <a:p>
            <a:r>
              <a:rPr lang="en-US" sz="2000" dirty="0" smtClean="0"/>
              <a:t>Linked media resources and concept maps can be located anywhere on the Internet.</a:t>
            </a:r>
          </a:p>
          <a:p>
            <a:r>
              <a:rPr lang="en-US" sz="2000" u="sng" dirty="0" smtClean="0"/>
              <a:t>Browser provides a window showing the hierarchical ordering of maps.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capture systems: </a:t>
            </a:r>
            <a:r>
              <a:rPr lang="en-US" dirty="0" err="1" smtClean="0"/>
              <a:t>CmapTools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81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b="1" dirty="0" smtClean="0"/>
              <a:t>Tactical </a:t>
            </a:r>
            <a:r>
              <a:rPr lang="en-US" sz="2400" b="1" dirty="0"/>
              <a:t>knowledge</a:t>
            </a:r>
          </a:p>
          <a:p>
            <a:r>
              <a:rPr lang="en-US" sz="2000" u="sng" dirty="0"/>
              <a:t>H</a:t>
            </a:r>
            <a:r>
              <a:rPr lang="en-US" sz="2000" u="sng" dirty="0" smtClean="0"/>
              <a:t>uman </a:t>
            </a:r>
            <a:r>
              <a:rPr lang="en-US" sz="2000" u="sng" dirty="0"/>
              <a:t>ability </a:t>
            </a:r>
            <a:r>
              <a:rPr lang="en-US" sz="2000" dirty="0"/>
              <a:t>that enables domain experts </a:t>
            </a:r>
            <a:r>
              <a:rPr lang="en-US" sz="2000" u="sng" dirty="0"/>
              <a:t>to assess the situation</a:t>
            </a:r>
            <a:r>
              <a:rPr lang="en-US" sz="2000" dirty="0"/>
              <a:t> </a:t>
            </a:r>
            <a:r>
              <a:rPr lang="en-US" sz="2000" i="1" dirty="0"/>
              <a:t>at </a:t>
            </a:r>
            <a:r>
              <a:rPr lang="en-US" sz="2000" i="1" dirty="0" smtClean="0"/>
              <a:t>hand </a:t>
            </a:r>
            <a:r>
              <a:rPr lang="en-US" sz="2000" dirty="0" smtClean="0"/>
              <a:t>(</a:t>
            </a:r>
            <a:r>
              <a:rPr lang="en-US" sz="2000" dirty="0"/>
              <a:t>therefore short-term</a:t>
            </a:r>
            <a:r>
              <a:rPr lang="en-US" sz="2000" dirty="0" smtClean="0"/>
              <a:t>) among a myriad of inputs.  </a:t>
            </a:r>
            <a:endParaRPr lang="en-US" sz="2000" dirty="0"/>
          </a:p>
          <a:p>
            <a:r>
              <a:rPr lang="en-US" sz="2000" u="sng" dirty="0"/>
              <a:t>S</a:t>
            </a:r>
            <a:r>
              <a:rPr lang="en-US" sz="2000" u="sng" dirty="0" smtClean="0"/>
              <a:t>elect </a:t>
            </a:r>
            <a:r>
              <a:rPr lang="en-US" sz="2000" u="sng" dirty="0"/>
              <a:t>a plan that best fits current situation, and executing plan</a:t>
            </a:r>
          </a:p>
          <a:p>
            <a:r>
              <a:rPr lang="en-US" sz="2000" u="sng" dirty="0"/>
              <a:t>R</a:t>
            </a:r>
            <a:r>
              <a:rPr lang="en-US" sz="2000" u="sng" dirty="0" smtClean="0"/>
              <a:t>ecognize </a:t>
            </a:r>
            <a:r>
              <a:rPr lang="en-US" sz="2000" u="sng" dirty="0"/>
              <a:t>and treat only the salient features</a:t>
            </a:r>
            <a:r>
              <a:rPr lang="en-US" sz="2000" dirty="0"/>
              <a:t> of the situation</a:t>
            </a:r>
          </a:p>
          <a:p>
            <a:r>
              <a:rPr lang="en-US" sz="2000" dirty="0"/>
              <a:t>G</a:t>
            </a:r>
            <a:r>
              <a:rPr lang="en-US" sz="2000" dirty="0" smtClean="0"/>
              <a:t>ain </a:t>
            </a:r>
            <a:r>
              <a:rPr lang="en-US" sz="2000" dirty="0"/>
              <a:t>a small, but important portion of the available inputs for general </a:t>
            </a:r>
            <a:r>
              <a:rPr lang="en-US" sz="2000" dirty="0" smtClean="0"/>
              <a:t>knowledge.</a:t>
            </a:r>
          </a:p>
          <a:p>
            <a:r>
              <a:rPr lang="en-US" sz="2000" dirty="0" smtClean="0"/>
              <a:t>Therefore, tactical knowledge can be defined as </a:t>
            </a:r>
            <a:r>
              <a:rPr lang="en-US" sz="2000" b="1" dirty="0" smtClean="0"/>
              <a:t>“the continuous and dynamic process of decision making by a performing agent (human or otherwise) who interacts with his/its environment while attempting to carry out a mission in that environment.”. </a:t>
            </a:r>
            <a:endParaRPr lang="en-US" sz="2000" b="1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685800"/>
          </a:xfrm>
        </p:spPr>
        <p:txBody>
          <a:bodyPr/>
          <a:lstStyle/>
          <a:p>
            <a:r>
              <a:rPr lang="en-US" sz="2800" dirty="0" smtClean="0"/>
              <a:t>Knowledge Representation: Context-based Reasoning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19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600200"/>
            <a:ext cx="8763000" cy="45720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1800" i="1" u="sng" dirty="0" smtClean="0"/>
              <a:t>Context</a:t>
            </a:r>
            <a:r>
              <a:rPr lang="en-US" sz="1800" u="sng" dirty="0" smtClean="0"/>
              <a:t>-set </a:t>
            </a:r>
            <a:r>
              <a:rPr lang="en-US" sz="1800" u="sng" dirty="0"/>
              <a:t>of actions and procedures</a:t>
            </a:r>
            <a:r>
              <a:rPr lang="en-US" sz="1800" dirty="0"/>
              <a:t> that properly address the current </a:t>
            </a:r>
            <a:r>
              <a:rPr lang="en-US" sz="1800" dirty="0" smtClean="0"/>
              <a:t>situation.</a:t>
            </a:r>
            <a:endParaRPr lang="en-US" sz="1800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As </a:t>
            </a:r>
            <a:r>
              <a:rPr lang="en-US" sz="1800" dirty="0"/>
              <a:t>mission evolves</a:t>
            </a:r>
            <a:r>
              <a:rPr lang="en-US" sz="1800" u="sng" dirty="0"/>
              <a:t>, transition to other context may be required to address the new </a:t>
            </a:r>
            <a:r>
              <a:rPr lang="en-US" sz="1800" u="sng" dirty="0" smtClean="0"/>
              <a:t>situation.</a:t>
            </a:r>
            <a:endParaRPr lang="en-US" sz="1800" u="sng" dirty="0"/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What </a:t>
            </a:r>
            <a:r>
              <a:rPr lang="en-US" sz="1800" dirty="0"/>
              <a:t>is likely to happen in a context is limited by the context </a:t>
            </a:r>
            <a:r>
              <a:rPr lang="en-US" sz="1800" dirty="0" smtClean="0"/>
              <a:t>itself. </a:t>
            </a:r>
          </a:p>
          <a:p>
            <a:pPr marL="0" indent="0">
              <a:buNone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Mission </a:t>
            </a:r>
            <a:r>
              <a:rPr lang="en-US" sz="1600" b="1" i="1" dirty="0"/>
              <a:t>Context</a:t>
            </a:r>
            <a:r>
              <a:rPr lang="en-US" sz="1600" dirty="0"/>
              <a:t>-defines the scope of the mission, its goals, the plan, and the constraints </a:t>
            </a:r>
            <a:r>
              <a:rPr lang="en-US" sz="1600" dirty="0" smtClean="0"/>
              <a:t>imposed.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Main </a:t>
            </a:r>
            <a:r>
              <a:rPr lang="en-US" sz="1600" b="1" i="1" dirty="0"/>
              <a:t>Context</a:t>
            </a:r>
            <a:r>
              <a:rPr lang="en-US" sz="1600" dirty="0"/>
              <a:t>-contains functions, rules and a list of compatible subsequent Main </a:t>
            </a:r>
            <a:r>
              <a:rPr lang="en-US" sz="1600" dirty="0" smtClean="0"/>
              <a:t>Contexts.</a:t>
            </a:r>
            <a:endParaRPr lang="en-US" sz="16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600" b="1" i="1" dirty="0" smtClean="0"/>
              <a:t>Sub-Contexts</a:t>
            </a:r>
            <a:r>
              <a:rPr lang="en-US" sz="1600" dirty="0" smtClean="0"/>
              <a:t>-abstractions </a:t>
            </a:r>
            <a:r>
              <a:rPr lang="en-US" sz="1600" dirty="0"/>
              <a:t>of functions performed by the Main Context which may be too complex for one </a:t>
            </a:r>
            <a:r>
              <a:rPr lang="en-US" sz="1600" dirty="0" smtClean="0"/>
              <a:t>function.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b="1" dirty="0" smtClean="0"/>
              <a:t>Tool:</a:t>
            </a:r>
            <a:r>
              <a:rPr lang="en-US" sz="1800" dirty="0" smtClean="0"/>
              <a:t> Context-based Intelligent Tactical Knowledge Acquisition (CITKA)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1600" dirty="0" smtClean="0"/>
              <a:t>Uses its own knowledge base to compose a set of intelligent queries to elicit the tactical knowledge of the expert.</a:t>
            </a:r>
            <a:endParaRPr lang="en-US" sz="16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382000" cy="685800"/>
          </a:xfrm>
        </p:spPr>
        <p:txBody>
          <a:bodyPr/>
          <a:lstStyle/>
          <a:p>
            <a:r>
              <a:rPr lang="en-US" sz="2800" dirty="0" smtClean="0"/>
              <a:t>Context-based Reasoning (</a:t>
            </a:r>
            <a:r>
              <a:rPr lang="en-US" sz="2800" dirty="0" err="1" smtClean="0"/>
              <a:t>CxBR</a:t>
            </a:r>
            <a:r>
              <a:rPr lang="en-US" sz="2800" dirty="0" smtClean="0"/>
              <a:t>): Principles &amp; Tool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23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/>
          <a:stretch>
            <a:fillRect/>
          </a:stretch>
        </p:blipFill>
        <p:spPr>
          <a:xfrm>
            <a:off x="368323" y="1600200"/>
            <a:ext cx="8242277" cy="4441969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Context Hierarchy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76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Two perspectives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Knowledge Engineer </a:t>
            </a:r>
            <a:r>
              <a:rPr lang="en-US" sz="2000" dirty="0" smtClean="0"/>
              <a:t>(who seeks to build such systems)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Requires </a:t>
            </a:r>
            <a:r>
              <a:rPr lang="en-US" sz="1800" u="sng" dirty="0" smtClean="0"/>
              <a:t>developing some idea of the nature and structure of the knowledge </a:t>
            </a:r>
            <a:r>
              <a:rPr lang="en-US" sz="1800" dirty="0" smtClean="0"/>
              <a:t>very early in the process. 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Must attempt to </a:t>
            </a:r>
            <a:r>
              <a:rPr lang="en-US" sz="1800" u="sng" dirty="0" smtClean="0"/>
              <a:t>become versed in the subject matter, or the nature of knowledge</a:t>
            </a:r>
            <a:r>
              <a:rPr lang="en-US" sz="1800" dirty="0" smtClean="0"/>
              <a:t>. 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An automate system for knowledge capture without </a:t>
            </a:r>
            <a:r>
              <a:rPr lang="en-US" sz="1800" b="1" dirty="0" smtClean="0"/>
              <a:t>a-priori knowledge</a:t>
            </a:r>
            <a:r>
              <a:rPr lang="en-US" sz="1800" dirty="0" smtClean="0"/>
              <a:t> of the nature, is essentially not possible.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Subject matter expert </a:t>
            </a:r>
            <a:r>
              <a:rPr lang="en-US" sz="2000" dirty="0" smtClean="0"/>
              <a:t>(who would interact with an automated knowledge capture system to preserve his knowledge) 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Need to take the initiative of </a:t>
            </a:r>
            <a:r>
              <a:rPr lang="en-US" sz="1800" u="sng" dirty="0" smtClean="0"/>
              <a:t>learning how to interact with the system.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Some people may be </a:t>
            </a:r>
            <a:r>
              <a:rPr lang="en-US" sz="1800" u="sng" dirty="0" smtClean="0"/>
              <a:t>resistant to trying new things.</a:t>
            </a:r>
          </a:p>
          <a:p>
            <a:pPr marL="857250" lvl="1" indent="-457200">
              <a:buFont typeface="Wingdings" panose="05000000000000000000" pitchFamily="2" charset="2"/>
              <a:buChar char="ü"/>
            </a:pPr>
            <a:r>
              <a:rPr lang="en-US" sz="1800" dirty="0" smtClean="0"/>
              <a:t>Can be overcome, with </a:t>
            </a:r>
            <a:r>
              <a:rPr lang="en-US" sz="1800" u="sng" dirty="0" smtClean="0"/>
              <a:t>adequate training and the utilization of user-friendly interfaces. </a:t>
            </a:r>
            <a:endParaRPr lang="en-US" sz="1800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Barriers to Use of Knowledge Capture Systems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724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Research </a:t>
            </a:r>
            <a:r>
              <a:rPr lang="en-US" sz="2000" dirty="0"/>
              <a:t>on how </a:t>
            </a:r>
            <a:r>
              <a:rPr lang="en-US" sz="2000" u="sng" dirty="0"/>
              <a:t>humans and animals learn through </a:t>
            </a:r>
            <a:r>
              <a:rPr lang="en-US" sz="2000" u="sng" dirty="0" smtClean="0"/>
              <a:t>observation</a:t>
            </a:r>
            <a:r>
              <a:rPr lang="en-US" sz="2000" dirty="0" smtClean="0"/>
              <a:t>.</a:t>
            </a:r>
            <a:endParaRPr lang="en-US" sz="2000" dirty="0"/>
          </a:p>
          <a:p>
            <a:r>
              <a:rPr lang="en-US" sz="2000" u="sng" dirty="0" smtClean="0"/>
              <a:t>Use </a:t>
            </a:r>
            <a:r>
              <a:rPr lang="en-US" sz="2000" u="sng" dirty="0"/>
              <a:t>of learning through observation</a:t>
            </a:r>
            <a:r>
              <a:rPr lang="en-US" sz="2000" dirty="0"/>
              <a:t> to automate the knowledge acquisition </a:t>
            </a:r>
            <a:r>
              <a:rPr lang="en-US" sz="2000" dirty="0" smtClean="0"/>
              <a:t>task.</a:t>
            </a:r>
            <a:endParaRPr lang="en-US" sz="2000" dirty="0"/>
          </a:p>
          <a:p>
            <a:r>
              <a:rPr lang="en-US" sz="2000" u="sng" dirty="0" smtClean="0"/>
              <a:t>Learning </a:t>
            </a:r>
            <a:r>
              <a:rPr lang="en-US" sz="2000" u="sng" dirty="0"/>
              <a:t>by observation shows promise as a technique for automatic capture of expert’s knowledge</a:t>
            </a:r>
            <a:r>
              <a:rPr lang="en-US" sz="2000" dirty="0"/>
              <a:t>, and enable computers to automatically “learn</a:t>
            </a:r>
            <a:r>
              <a:rPr lang="en-US" sz="2000" dirty="0" smtClean="0"/>
              <a:t>”.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by observation capture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8764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362200" y="2057400"/>
            <a:ext cx="411479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Question Please</a:t>
            </a:r>
          </a:p>
          <a:p>
            <a:pPr algn="ctr"/>
            <a:r>
              <a:rPr lang="en-US" sz="5400" b="1" i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Candara" pitchFamily="34" charset="0"/>
              </a:rPr>
              <a:t>?</a:t>
            </a:r>
            <a:endParaRPr lang="en-US" sz="5400" b="1" i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Candar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438912">
              <a:lnSpc>
                <a:spcPts val="2975"/>
              </a:lnSpc>
              <a:spcBef>
                <a:spcPts val="600"/>
              </a:spcBef>
            </a:pPr>
            <a:r>
              <a:rPr lang="en-US" sz="2000" spc="4" dirty="0" smtClean="0">
                <a:cs typeface="Arial"/>
              </a:rPr>
              <a:t>Describe what are knowledge capture systems</a:t>
            </a:r>
            <a:endParaRPr lang="en-US" sz="2000" i="1" spc="4" dirty="0" smtClean="0">
              <a:cs typeface="Arial"/>
            </a:endParaRPr>
          </a:p>
          <a:p>
            <a:pPr marL="438912" marR="53679">
              <a:lnSpc>
                <a:spcPct val="9582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Explain how to elicit and store organizational and individual knowledge</a:t>
            </a:r>
          </a:p>
          <a:p>
            <a:pPr marL="438912" marR="53679">
              <a:lnSpc>
                <a:spcPct val="95825"/>
              </a:lnSpc>
              <a:spcBef>
                <a:spcPts val="600"/>
              </a:spcBef>
            </a:pPr>
            <a:r>
              <a:rPr lang="en-US" sz="2000" dirty="0" smtClean="0">
                <a:cs typeface="Arial"/>
              </a:rPr>
              <a:t>Explain the two types of knowledge capture systems</a:t>
            </a:r>
            <a:endParaRPr lang="en-US" sz="2000" dirty="0">
              <a:cs typeface="Arial"/>
            </a:endParaRPr>
          </a:p>
          <a:p>
            <a:pPr marL="838962" marR="45720" lvl="1">
              <a:lnSpc>
                <a:spcPts val="2555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To capture knowledge in educational settings</a:t>
            </a:r>
            <a:endParaRPr lang="en-US" sz="1800" dirty="0">
              <a:cs typeface="Arial"/>
            </a:endParaRPr>
          </a:p>
          <a:p>
            <a:pPr marL="838962" marR="3665305" lvl="1">
              <a:lnSpc>
                <a:spcPts val="2759"/>
              </a:lnSpc>
              <a:spcBef>
                <a:spcPts val="600"/>
              </a:spcBef>
            </a:pPr>
            <a:r>
              <a:rPr lang="en-US" sz="1800" dirty="0" smtClean="0">
                <a:cs typeface="Arial"/>
              </a:rPr>
              <a:t>To capture tactical knowledge</a:t>
            </a:r>
            <a:endParaRPr lang="en-US" sz="1800" dirty="0">
              <a:cs typeface="Arial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Highlights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55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A process of eliciting explicit or tacit knowledge from people, artifacts or organizational entities.</a:t>
            </a:r>
          </a:p>
          <a:p>
            <a:r>
              <a:rPr lang="en-US" sz="2000" dirty="0" smtClean="0"/>
              <a:t>Rely on </a:t>
            </a:r>
            <a:r>
              <a:rPr lang="en-US" sz="2000" b="1" dirty="0" smtClean="0"/>
              <a:t>mechanism and technologies to support externalization and internalization.</a:t>
            </a:r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knowledge capture systems?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4447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b="1" dirty="0" smtClean="0"/>
              <a:t>Organizational stories:</a:t>
            </a:r>
          </a:p>
          <a:p>
            <a:pPr lvl="1"/>
            <a:r>
              <a:rPr lang="en-US" sz="1800" dirty="0" smtClean="0"/>
              <a:t>A detailed narrative of past management actions, employee interactions, or other intra-  or </a:t>
            </a:r>
            <a:r>
              <a:rPr lang="en-US" sz="1800" dirty="0" err="1" smtClean="0"/>
              <a:t>extraorganizational</a:t>
            </a:r>
            <a:r>
              <a:rPr lang="en-US" sz="1800" dirty="0" smtClean="0"/>
              <a:t> events that are communication informally within organizations.</a:t>
            </a:r>
          </a:p>
          <a:p>
            <a:r>
              <a:rPr lang="en-US" sz="2000" dirty="0" smtClean="0"/>
              <a:t>Typically includes </a:t>
            </a:r>
            <a:r>
              <a:rPr lang="en-US" sz="2000" b="1" dirty="0" smtClean="0"/>
              <a:t>a plot, major characters, an outcome, and an implied moral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Originated within organization </a:t>
            </a:r>
            <a:r>
              <a:rPr lang="en-US" sz="2000" dirty="0" smtClean="0"/>
              <a:t>and typically </a:t>
            </a:r>
            <a:r>
              <a:rPr lang="en-US" sz="2000" b="1" dirty="0" smtClean="0"/>
              <a:t>reflect organizational norms, values, and culture. </a:t>
            </a:r>
          </a:p>
          <a:p>
            <a:r>
              <a:rPr lang="en-US" sz="2000" dirty="0" smtClean="0"/>
              <a:t>Stories make information </a:t>
            </a:r>
            <a:r>
              <a:rPr lang="en-US" sz="2000" b="1" dirty="0" smtClean="0"/>
              <a:t>more vivid,, engaging, entertaining</a:t>
            </a:r>
            <a:r>
              <a:rPr lang="en-US" sz="2000" dirty="0" smtClean="0"/>
              <a:t>, and easily </a:t>
            </a:r>
            <a:r>
              <a:rPr lang="en-US" sz="2000" b="1" dirty="0" smtClean="0"/>
              <a:t>related to personal experience</a:t>
            </a:r>
            <a:r>
              <a:rPr lang="en-US" sz="2000" dirty="0" smtClean="0"/>
              <a:t>.</a:t>
            </a:r>
          </a:p>
          <a:p>
            <a:r>
              <a:rPr lang="en-US" sz="2000" b="1" dirty="0" smtClean="0"/>
              <a:t>Contains rich contextual details</a:t>
            </a:r>
            <a:r>
              <a:rPr lang="en-US" sz="2000" dirty="0" smtClean="0"/>
              <a:t>, therefore, </a:t>
            </a:r>
            <a:r>
              <a:rPr lang="en-US" sz="2000" b="1" dirty="0" smtClean="0"/>
              <a:t>ideal for capturing tacit knowledge. </a:t>
            </a:r>
          </a:p>
          <a:p>
            <a:endParaRPr lang="en-US" sz="2000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Capturing Tacit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535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Stimulate </a:t>
            </a:r>
            <a:r>
              <a:rPr lang="en-US" sz="2000" dirty="0"/>
              <a:t>the </a:t>
            </a:r>
            <a:r>
              <a:rPr lang="en-US" sz="2000" b="1" dirty="0"/>
              <a:t>natural telling and writing of </a:t>
            </a:r>
            <a:r>
              <a:rPr lang="en-US" sz="2000" b="1" dirty="0" smtClean="0"/>
              <a:t>stories.</a:t>
            </a:r>
            <a:endParaRPr lang="en-US" sz="2000" b="1" dirty="0"/>
          </a:p>
          <a:p>
            <a:r>
              <a:rPr lang="en-US" sz="2000" dirty="0" smtClean="0"/>
              <a:t>Rooted </a:t>
            </a:r>
            <a:r>
              <a:rPr lang="en-US" sz="2000" dirty="0"/>
              <a:t>in anecdotal material reflective of the community in </a:t>
            </a:r>
            <a:r>
              <a:rPr lang="en-US" sz="2000" dirty="0" smtClean="0"/>
              <a:t>question. </a:t>
            </a:r>
            <a:endParaRPr lang="en-US" sz="2000" dirty="0"/>
          </a:p>
          <a:p>
            <a:r>
              <a:rPr lang="en-US" sz="2000" dirty="0" smtClean="0"/>
              <a:t>Should </a:t>
            </a:r>
            <a:r>
              <a:rPr lang="en-US" sz="2000" dirty="0"/>
              <a:t>not represent </a:t>
            </a:r>
            <a:r>
              <a:rPr lang="en-US" sz="2000" u="sng" dirty="0"/>
              <a:t>idealized </a:t>
            </a:r>
            <a:r>
              <a:rPr lang="en-US" sz="2000" u="sng" dirty="0" smtClean="0"/>
              <a:t>behavior</a:t>
            </a:r>
            <a:r>
              <a:rPr lang="en-US" sz="2000" dirty="0" smtClean="0"/>
              <a:t>. </a:t>
            </a:r>
            <a:endParaRPr lang="en-US" sz="2000" dirty="0"/>
          </a:p>
          <a:p>
            <a:r>
              <a:rPr lang="en-US" sz="2000" dirty="0" smtClean="0"/>
              <a:t>An </a:t>
            </a:r>
            <a:r>
              <a:rPr lang="en-US" sz="2000" dirty="0"/>
              <a:t>organizational program to support storytelling should not depend on external experts for its </a:t>
            </a:r>
            <a:r>
              <a:rPr lang="en-US" sz="2000" dirty="0" smtClean="0"/>
              <a:t>sustenance.</a:t>
            </a:r>
            <a:endParaRPr lang="en-US" sz="2000" dirty="0"/>
          </a:p>
          <a:p>
            <a:r>
              <a:rPr lang="en-US" sz="2000" dirty="0" smtClean="0"/>
              <a:t>Organizational </a:t>
            </a:r>
            <a:r>
              <a:rPr lang="en-US" sz="2000" dirty="0"/>
              <a:t>stories are about </a:t>
            </a:r>
            <a:r>
              <a:rPr lang="en-US" sz="2000" u="sng" dirty="0"/>
              <a:t>achieving a purpose, not </a:t>
            </a:r>
            <a:r>
              <a:rPr lang="en-US" sz="2000" u="sng" dirty="0" smtClean="0"/>
              <a:t>entertainment.</a:t>
            </a:r>
            <a:endParaRPr lang="en-US" sz="2000" u="sng" dirty="0"/>
          </a:p>
          <a:p>
            <a:r>
              <a:rPr lang="en-US" sz="2000" u="sng" dirty="0" smtClean="0"/>
              <a:t>Be </a:t>
            </a:r>
            <a:r>
              <a:rPr lang="en-US" sz="2000" u="sng" dirty="0"/>
              <a:t>cautious of over-generalizing and forgetting the </a:t>
            </a:r>
            <a:r>
              <a:rPr lang="en-US" sz="2000" u="sng" dirty="0" smtClean="0"/>
              <a:t>particulars.</a:t>
            </a:r>
            <a:endParaRPr lang="en-US" sz="2000" u="sng" dirty="0"/>
          </a:p>
          <a:p>
            <a:r>
              <a:rPr lang="en-US" sz="2000" dirty="0" smtClean="0"/>
              <a:t>Adhere </a:t>
            </a:r>
            <a:r>
              <a:rPr lang="en-US" sz="2000" dirty="0"/>
              <a:t>to the highest ethical standards and </a:t>
            </a:r>
            <a:r>
              <a:rPr lang="en-US" sz="2000" dirty="0" smtClean="0"/>
              <a:t>rules.</a:t>
            </a:r>
            <a:endParaRPr lang="en-US" sz="20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Storytelling: Guidelines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02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Effective </a:t>
            </a:r>
            <a:r>
              <a:rPr lang="en-US" sz="2000" dirty="0"/>
              <a:t>means of </a:t>
            </a:r>
            <a:r>
              <a:rPr lang="en-US" sz="2000" u="sng" dirty="0"/>
              <a:t>capturing and transferring</a:t>
            </a:r>
            <a:r>
              <a:rPr lang="en-US" sz="2000" dirty="0"/>
              <a:t> tacit organizational </a:t>
            </a:r>
            <a:r>
              <a:rPr lang="en-US" sz="2000" dirty="0" smtClean="0"/>
              <a:t>knowledge.</a:t>
            </a:r>
            <a:endParaRPr lang="en-US" sz="2000" dirty="0"/>
          </a:p>
          <a:p>
            <a:r>
              <a:rPr lang="en-US" sz="2000" b="1" dirty="0" smtClean="0"/>
              <a:t>Identify </a:t>
            </a:r>
            <a:r>
              <a:rPr lang="en-US" sz="2000" b="1" dirty="0"/>
              <a:t>people in the organization willing to share </a:t>
            </a:r>
            <a:r>
              <a:rPr lang="en-US" sz="2000" dirty="0"/>
              <a:t>how they learned from </a:t>
            </a:r>
            <a:r>
              <a:rPr lang="en-US" sz="2000" dirty="0" smtClean="0"/>
              <a:t>others.</a:t>
            </a:r>
            <a:endParaRPr lang="en-US" sz="2000" dirty="0"/>
          </a:p>
          <a:p>
            <a:r>
              <a:rPr lang="en-US" sz="2000" dirty="0" smtClean="0"/>
              <a:t>Use </a:t>
            </a:r>
            <a:r>
              <a:rPr lang="en-US" sz="2000" dirty="0"/>
              <a:t>metaphors to confront difficult organizational </a:t>
            </a:r>
            <a:r>
              <a:rPr lang="en-US" sz="2000" dirty="0" smtClean="0"/>
              <a:t>issues. </a:t>
            </a:r>
            <a:endParaRPr lang="en-US" sz="2000" dirty="0"/>
          </a:p>
          <a:p>
            <a:r>
              <a:rPr lang="en-US" sz="2000" dirty="0" smtClean="0"/>
              <a:t>Storytelling </a:t>
            </a:r>
            <a:r>
              <a:rPr lang="en-US" sz="2000" dirty="0"/>
              <a:t>provides a natural methodology for nurturing communities because it:</a:t>
            </a:r>
          </a:p>
          <a:p>
            <a:pPr lvl="1"/>
            <a:r>
              <a:rPr lang="en-US" sz="1800" dirty="0" smtClean="0"/>
              <a:t>builds trust</a:t>
            </a:r>
            <a:r>
              <a:rPr lang="en-US" sz="1800" dirty="0" smtClean="0">
                <a:sym typeface="Wingdings" panose="05000000000000000000" pitchFamily="2" charset="2"/>
              </a:rPr>
              <a:t> knowledge seekers learn from knowledge providers. </a:t>
            </a:r>
            <a:endParaRPr lang="en-US" sz="1800" dirty="0"/>
          </a:p>
          <a:p>
            <a:pPr lvl="1"/>
            <a:r>
              <a:rPr lang="en-US" sz="1800" dirty="0" smtClean="0"/>
              <a:t>unlocks </a:t>
            </a:r>
            <a:r>
              <a:rPr lang="en-US" sz="1800" dirty="0"/>
              <a:t>passion </a:t>
            </a:r>
          </a:p>
          <a:p>
            <a:pPr lvl="1"/>
            <a:r>
              <a:rPr lang="en-US" sz="1800" dirty="0" smtClean="0"/>
              <a:t>is non-hierarchical</a:t>
            </a:r>
            <a:r>
              <a:rPr lang="en-US" sz="1800" dirty="0" smtClean="0">
                <a:sym typeface="Wingdings" panose="05000000000000000000" pitchFamily="2" charset="2"/>
              </a:rPr>
              <a:t> storytelling is collaborative. </a:t>
            </a:r>
            <a:endParaRPr lang="en-US" sz="1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81000"/>
            <a:ext cx="8534400" cy="685800"/>
          </a:xfrm>
        </p:spPr>
        <p:txBody>
          <a:bodyPr/>
          <a:lstStyle/>
          <a:p>
            <a:r>
              <a:rPr lang="en-US" sz="2800" dirty="0"/>
              <a:t>Organizational Storytelling</a:t>
            </a:r>
            <a:r>
              <a:rPr lang="en-US" sz="2800" dirty="0" smtClean="0"/>
              <a:t>: </a:t>
            </a:r>
            <a:r>
              <a:rPr lang="en-US" sz="2800" dirty="0"/>
              <a:t>Important considerations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51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Igniting </a:t>
            </a:r>
            <a:r>
              <a:rPr lang="en-US" sz="2000" dirty="0"/>
              <a:t>action in knowledge-era organizations </a:t>
            </a:r>
          </a:p>
          <a:p>
            <a:r>
              <a:rPr lang="en-US" sz="2000" dirty="0" smtClean="0"/>
              <a:t>Bridging </a:t>
            </a:r>
            <a:r>
              <a:rPr lang="en-US" sz="2000" dirty="0"/>
              <a:t>the knowing-doing gap </a:t>
            </a:r>
          </a:p>
          <a:p>
            <a:r>
              <a:rPr lang="en-US" sz="2000" dirty="0" smtClean="0"/>
              <a:t>Capturing </a:t>
            </a:r>
            <a:r>
              <a:rPr lang="en-US" sz="2000" dirty="0"/>
              <a:t>tacit knowledge 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embody and transfer knowledge</a:t>
            </a:r>
          </a:p>
          <a:p>
            <a:r>
              <a:rPr lang="en-US" sz="2000" dirty="0" smtClean="0"/>
              <a:t>To </a:t>
            </a:r>
            <a:r>
              <a:rPr lang="en-US" sz="2000" dirty="0"/>
              <a:t>foster innovation </a:t>
            </a:r>
          </a:p>
          <a:p>
            <a:r>
              <a:rPr lang="en-US" sz="2000" dirty="0" smtClean="0"/>
              <a:t>Enhancing </a:t>
            </a:r>
            <a:r>
              <a:rPr lang="en-US" sz="2000" dirty="0"/>
              <a:t>technology </a:t>
            </a:r>
          </a:p>
          <a:p>
            <a:r>
              <a:rPr lang="en-US" sz="2000" dirty="0" smtClean="0"/>
              <a:t>Individual </a:t>
            </a:r>
            <a:r>
              <a:rPr lang="en-US" sz="2000" dirty="0"/>
              <a:t>growth</a:t>
            </a:r>
          </a:p>
          <a:p>
            <a:r>
              <a:rPr lang="en-US" sz="2000" dirty="0" smtClean="0"/>
              <a:t>Launching/Nurturing </a:t>
            </a:r>
            <a:r>
              <a:rPr lang="en-US" sz="2000" dirty="0"/>
              <a:t>communities of practice</a:t>
            </a:r>
          </a:p>
          <a:p>
            <a:pPr lvl="1"/>
            <a:r>
              <a:rPr lang="en-US" sz="1800" i="1" dirty="0" smtClean="0"/>
              <a:t>thematic groups </a:t>
            </a:r>
            <a:r>
              <a:rPr lang="en-US" sz="1800" dirty="0" smtClean="0"/>
              <a:t>(</a:t>
            </a:r>
            <a:r>
              <a:rPr lang="en-US" sz="1800" dirty="0"/>
              <a:t>World Bank)</a:t>
            </a:r>
          </a:p>
          <a:p>
            <a:pPr lvl="1"/>
            <a:r>
              <a:rPr lang="en-US" sz="1800" i="1" dirty="0" smtClean="0"/>
              <a:t>learning communities </a:t>
            </a:r>
            <a:r>
              <a:rPr lang="en-US" sz="1800" dirty="0" smtClean="0"/>
              <a:t>or </a:t>
            </a:r>
            <a:r>
              <a:rPr lang="en-US" sz="1800" i="1" dirty="0"/>
              <a:t>learning </a:t>
            </a:r>
            <a:r>
              <a:rPr lang="en-US" sz="1800" i="1" dirty="0" smtClean="0"/>
              <a:t>networks </a:t>
            </a:r>
            <a:r>
              <a:rPr lang="en-US" sz="1800" dirty="0"/>
              <a:t>(</a:t>
            </a:r>
            <a:r>
              <a:rPr lang="en-US" sz="1800" dirty="0" smtClean="0"/>
              <a:t>HP</a:t>
            </a:r>
            <a:r>
              <a:rPr lang="en-US" sz="1800" dirty="0"/>
              <a:t>)</a:t>
            </a:r>
          </a:p>
          <a:p>
            <a:pPr lvl="1"/>
            <a:r>
              <a:rPr lang="en-US" sz="1800" i="1" dirty="0" smtClean="0"/>
              <a:t>best </a:t>
            </a:r>
            <a:r>
              <a:rPr lang="en-US" sz="1800" i="1" dirty="0"/>
              <a:t>practice </a:t>
            </a:r>
            <a:r>
              <a:rPr lang="en-US" sz="1800" i="1" dirty="0" smtClean="0"/>
              <a:t>teams </a:t>
            </a:r>
            <a:r>
              <a:rPr lang="en-US" sz="1800" dirty="0" smtClean="0"/>
              <a:t>(</a:t>
            </a:r>
            <a:r>
              <a:rPr lang="en-US" sz="1800" dirty="0"/>
              <a:t>Chevron)</a:t>
            </a:r>
          </a:p>
          <a:p>
            <a:pPr lvl="1"/>
            <a:r>
              <a:rPr lang="en-US" sz="1800" i="1" dirty="0" smtClean="0"/>
              <a:t>family groups </a:t>
            </a:r>
            <a:r>
              <a:rPr lang="en-US" sz="1800" dirty="0" smtClean="0"/>
              <a:t>(</a:t>
            </a:r>
            <a:r>
              <a:rPr lang="en-US" sz="1800" dirty="0"/>
              <a:t>Xerox)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Areas where storytelling can be effective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364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>
          <a:xfrm>
            <a:off x="228600" y="1447800"/>
            <a:ext cx="8763000" cy="4724400"/>
          </a:xfrm>
        </p:spPr>
        <p:txBody>
          <a:bodyPr/>
          <a:lstStyle/>
          <a:p>
            <a:r>
              <a:rPr lang="en-US" sz="2000" b="1" dirty="0" smtClean="0"/>
              <a:t>Anthropological observation</a:t>
            </a:r>
          </a:p>
          <a:p>
            <a:pPr lvl="1"/>
            <a:r>
              <a:rPr lang="en-US" sz="1800" b="1" dirty="0" smtClean="0"/>
              <a:t>Naïve interviewers</a:t>
            </a:r>
          </a:p>
          <a:p>
            <a:pPr lvl="1"/>
            <a:r>
              <a:rPr lang="en-US" sz="1800" dirty="0" smtClean="0"/>
              <a:t>Caused the subjects to naturally volunteer their anecdotes</a:t>
            </a:r>
          </a:p>
          <a:p>
            <a:pPr lvl="1"/>
            <a:r>
              <a:rPr lang="en-US" sz="1800" b="1" dirty="0" smtClean="0"/>
              <a:t>Curiosity</a:t>
            </a:r>
            <a:r>
              <a:rPr lang="en-US" sz="1800" dirty="0" smtClean="0"/>
              <a:t> resulted in a higher level of knowledge elicitation. </a:t>
            </a:r>
          </a:p>
          <a:p>
            <a:r>
              <a:rPr lang="en-US" sz="2000" b="1" dirty="0" smtClean="0"/>
              <a:t>Storytelling circles</a:t>
            </a:r>
          </a:p>
          <a:p>
            <a:pPr lvl="1"/>
            <a:r>
              <a:rPr lang="en-US" sz="1800" dirty="0" smtClean="0"/>
              <a:t>Formed by groups having a certain degree of coherence and identify.</a:t>
            </a:r>
          </a:p>
          <a:p>
            <a:pPr lvl="1"/>
            <a:r>
              <a:rPr lang="en-US" sz="1800" dirty="0" smtClean="0"/>
              <a:t>Methods: </a:t>
            </a:r>
            <a:endParaRPr lang="en-US" sz="1800" dirty="0"/>
          </a:p>
          <a:p>
            <a:pPr lvl="2"/>
            <a:r>
              <a:rPr lang="en-US" sz="1800" i="1" dirty="0" err="1"/>
              <a:t>Dit</a:t>
            </a:r>
            <a:r>
              <a:rPr lang="en-US" sz="1800" i="1" dirty="0"/>
              <a:t> spinning</a:t>
            </a:r>
            <a:r>
              <a:rPr lang="en-US" sz="1800" dirty="0"/>
              <a:t>(</a:t>
            </a:r>
            <a:r>
              <a:rPr lang="en-US" sz="1800" i="1" dirty="0"/>
              <a:t>fish tales</a:t>
            </a:r>
            <a:r>
              <a:rPr lang="en-US" sz="1800" i="1" dirty="0" smtClean="0"/>
              <a:t>)</a:t>
            </a:r>
            <a:r>
              <a:rPr lang="en-US" sz="1800" i="1" dirty="0" smtClean="0">
                <a:sym typeface="Wingdings" panose="05000000000000000000" pitchFamily="2" charset="2"/>
              </a:rPr>
              <a:t> represents human tendencies to escalate or better the stories previously. </a:t>
            </a:r>
            <a:endParaRPr lang="en-US" sz="1800" dirty="0"/>
          </a:p>
          <a:p>
            <a:pPr lvl="2"/>
            <a:r>
              <a:rPr lang="en-US" sz="1800" i="1" dirty="0" smtClean="0"/>
              <a:t>Alternative histories</a:t>
            </a:r>
            <a:r>
              <a:rPr lang="en-US" sz="1800" i="1" dirty="0" smtClean="0">
                <a:sym typeface="Wingdings" panose="05000000000000000000" pitchFamily="2" charset="2"/>
              </a:rPr>
              <a:t> </a:t>
            </a:r>
            <a:endParaRPr lang="en-US" sz="1800" dirty="0"/>
          </a:p>
          <a:p>
            <a:pPr lvl="2"/>
            <a:r>
              <a:rPr lang="en-US" sz="1800" i="1" dirty="0" smtClean="0"/>
              <a:t>Shifting </a:t>
            </a:r>
            <a:r>
              <a:rPr lang="en-US" sz="1800" i="1" dirty="0"/>
              <a:t>character or </a:t>
            </a:r>
            <a:r>
              <a:rPr lang="en-US" sz="1800" i="1" dirty="0" smtClean="0"/>
              <a:t>context</a:t>
            </a:r>
            <a:endParaRPr lang="en-US" sz="1800" dirty="0"/>
          </a:p>
          <a:p>
            <a:pPr lvl="2"/>
            <a:r>
              <a:rPr lang="en-US" sz="1800" i="1" dirty="0" smtClean="0"/>
              <a:t>Indirect stories</a:t>
            </a:r>
            <a:r>
              <a:rPr lang="en-US" sz="1800" i="1" dirty="0" smtClean="0">
                <a:sym typeface="Wingdings" panose="05000000000000000000" pitchFamily="2" charset="2"/>
              </a:rPr>
              <a:t> character similarities with the real-life character are considered to be pure coincidence. </a:t>
            </a:r>
            <a:endParaRPr lang="en-US" sz="1800" dirty="0"/>
          </a:p>
          <a:p>
            <a:pPr lvl="2"/>
            <a:r>
              <a:rPr lang="en-US" sz="1800" i="1" dirty="0" smtClean="0"/>
              <a:t>Metaphor</a:t>
            </a:r>
            <a:r>
              <a:rPr lang="en-US" sz="1800" i="1" dirty="0" smtClean="0">
                <a:sym typeface="Wingdings" panose="05000000000000000000" pitchFamily="2" charset="2"/>
              </a:rPr>
              <a:t> common reference for the group to a commonly known story, cartoon or movie. </a:t>
            </a:r>
            <a:endParaRPr lang="en-US" sz="1800" dirty="0"/>
          </a:p>
          <a:p>
            <a:pPr lvl="1"/>
            <a:endParaRPr lang="en-US" sz="1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organize &amp; use stories: Techniques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33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sz="2000" dirty="0" smtClean="0"/>
              <a:t>Based </a:t>
            </a:r>
            <a:r>
              <a:rPr lang="en-US" sz="2000" dirty="0"/>
              <a:t>on </a:t>
            </a:r>
            <a:r>
              <a:rPr lang="en-US" sz="2000" u="sng" dirty="0" err="1"/>
              <a:t>Ausubel’s</a:t>
            </a:r>
            <a:r>
              <a:rPr lang="en-US" sz="2000" u="sng" dirty="0"/>
              <a:t> learning psychology </a:t>
            </a:r>
            <a:r>
              <a:rPr lang="en-US" sz="2000" u="sng" dirty="0" smtClean="0"/>
              <a:t>theory.</a:t>
            </a:r>
            <a:endParaRPr lang="en-US" sz="2000" u="sng" dirty="0"/>
          </a:p>
          <a:p>
            <a:r>
              <a:rPr lang="en-US" sz="2000" b="1" dirty="0" smtClean="0"/>
              <a:t>Concepts</a:t>
            </a:r>
            <a:r>
              <a:rPr lang="en-US" sz="2000" b="1" dirty="0"/>
              <a:t>, enclosed in circles or </a:t>
            </a:r>
            <a:r>
              <a:rPr lang="en-US" sz="2000" b="1" dirty="0" smtClean="0"/>
              <a:t>boxes </a:t>
            </a:r>
            <a:r>
              <a:rPr lang="en-US" sz="2000" dirty="0" smtClean="0"/>
              <a:t>are </a:t>
            </a:r>
            <a:r>
              <a:rPr lang="en-US" sz="2000" dirty="0"/>
              <a:t>perceived regularities in events or objects designated by a </a:t>
            </a:r>
            <a:r>
              <a:rPr lang="en-US" sz="2000" dirty="0" smtClean="0"/>
              <a:t>label.</a:t>
            </a:r>
            <a:endParaRPr lang="en-US" sz="2000" dirty="0"/>
          </a:p>
          <a:p>
            <a:r>
              <a:rPr lang="en-US" sz="2000" b="1" dirty="0" smtClean="0"/>
              <a:t>Two </a:t>
            </a:r>
            <a:r>
              <a:rPr lang="en-US" sz="2000" b="1" dirty="0"/>
              <a:t>concepts connected by a linking word to form a </a:t>
            </a:r>
            <a:r>
              <a:rPr lang="en-US" sz="2000" b="1" i="1" dirty="0"/>
              <a:t>proposition</a:t>
            </a:r>
            <a:r>
              <a:rPr lang="en-US" sz="2000" b="1" dirty="0"/>
              <a:t>, </a:t>
            </a:r>
            <a:r>
              <a:rPr lang="en-US" sz="2000" b="1" i="1" dirty="0"/>
              <a:t>semantic </a:t>
            </a:r>
            <a:r>
              <a:rPr lang="en-US" sz="2000" b="1" i="1" dirty="0" smtClean="0"/>
              <a:t>unit </a:t>
            </a:r>
            <a:r>
              <a:rPr lang="en-US" sz="2000" b="1" dirty="0" smtClean="0"/>
              <a:t>or </a:t>
            </a:r>
            <a:r>
              <a:rPr lang="en-US" sz="2000" b="1" i="1" dirty="0"/>
              <a:t>unit of </a:t>
            </a:r>
            <a:r>
              <a:rPr lang="en-US" sz="2000" b="1" i="1" dirty="0" smtClean="0"/>
              <a:t>meaning</a:t>
            </a:r>
            <a:r>
              <a:rPr lang="en-US" sz="2000" i="1" dirty="0" smtClean="0"/>
              <a:t>.</a:t>
            </a:r>
            <a:endParaRPr lang="en-US" sz="2000" dirty="0"/>
          </a:p>
          <a:p>
            <a:r>
              <a:rPr lang="en-US" sz="2000" dirty="0" smtClean="0"/>
              <a:t>Vertical </a:t>
            </a:r>
            <a:r>
              <a:rPr lang="en-US" sz="2000" dirty="0"/>
              <a:t>axis expresses a hierarchical framework for organizing the </a:t>
            </a:r>
            <a:r>
              <a:rPr lang="en-US" sz="2000" dirty="0" smtClean="0"/>
              <a:t>concepts.</a:t>
            </a:r>
            <a:endParaRPr lang="en-US" sz="2000" dirty="0"/>
          </a:p>
          <a:p>
            <a:r>
              <a:rPr lang="en-US" sz="2000" b="1" dirty="0"/>
              <a:t>I</a:t>
            </a:r>
            <a:r>
              <a:rPr lang="en-US" sz="2000" b="1" dirty="0" smtClean="0"/>
              <a:t>nclusive </a:t>
            </a:r>
            <a:r>
              <a:rPr lang="en-US" sz="2000" b="1" dirty="0"/>
              <a:t>concepts are found at the top, progressively more specific</a:t>
            </a:r>
            <a:r>
              <a:rPr lang="en-US" sz="2000" dirty="0"/>
              <a:t>, less inclusive concepts arranged </a:t>
            </a:r>
            <a:r>
              <a:rPr lang="en-US" sz="2000" dirty="0" smtClean="0"/>
              <a:t>below.</a:t>
            </a:r>
            <a:endParaRPr lang="en-US" sz="2000" dirty="0"/>
          </a:p>
          <a:p>
            <a:r>
              <a:rPr lang="en-US" sz="2000" dirty="0"/>
              <a:t>R</a:t>
            </a:r>
            <a:r>
              <a:rPr lang="en-US" sz="2000" dirty="0" smtClean="0"/>
              <a:t>elationships </a:t>
            </a:r>
            <a:r>
              <a:rPr lang="en-US" sz="2000" dirty="0"/>
              <a:t>between propositions in different domains are </a:t>
            </a:r>
            <a:r>
              <a:rPr lang="en-US" sz="2000" b="1" i="1" dirty="0" smtClean="0"/>
              <a:t>cross-links.</a:t>
            </a:r>
            <a:endParaRPr lang="en-US" sz="2000" b="1" dirty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Knowledge representation: Concept Maps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0739BDE4-2BB0-487A-88B6-8B444CD4171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64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10625</TotalTime>
  <Words>1087</Words>
  <Application>Microsoft Office PowerPoint</Application>
  <PresentationFormat>On-screen Show (4:3)</PresentationFormat>
  <Paragraphs>127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宋体</vt:lpstr>
      <vt:lpstr>Arial</vt:lpstr>
      <vt:lpstr>Calibri</vt:lpstr>
      <vt:lpstr>Candara</vt:lpstr>
      <vt:lpstr>Wingdings</vt:lpstr>
      <vt:lpstr>Office Theme</vt:lpstr>
      <vt:lpstr>Lecture 7: Knowledge Capture Systems</vt:lpstr>
      <vt:lpstr>Chapter Highlights</vt:lpstr>
      <vt:lpstr>What is knowledge capture systems?</vt:lpstr>
      <vt:lpstr>Capturing Tacit Knowledge</vt:lpstr>
      <vt:lpstr>Organizational Storytelling: Guidelines</vt:lpstr>
      <vt:lpstr>Organizational Storytelling: Important considerations</vt:lpstr>
      <vt:lpstr>Areas where storytelling can be effective</vt:lpstr>
      <vt:lpstr>How to organize &amp; use stories: Techniques</vt:lpstr>
      <vt:lpstr>Knowledge representation: Concept Maps</vt:lpstr>
      <vt:lpstr>Concept Maps</vt:lpstr>
      <vt:lpstr>Knowledge capture systems: CmapTools</vt:lpstr>
      <vt:lpstr>Knowledge Representation: Context-based Reasoning</vt:lpstr>
      <vt:lpstr>Context-based Reasoning (CxBR): Principles &amp; Tool</vt:lpstr>
      <vt:lpstr>Context Hierarchy</vt:lpstr>
      <vt:lpstr>Barriers to Use of Knowledge Capture Systems</vt:lpstr>
      <vt:lpstr>Learning by observation capture knowledge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Mahbu ALAM</dc:creator>
  <cp:lastModifiedBy>mmalam</cp:lastModifiedBy>
  <cp:revision>521</cp:revision>
  <dcterms:created xsi:type="dcterms:W3CDTF">2006-08-16T00:00:00Z</dcterms:created>
  <dcterms:modified xsi:type="dcterms:W3CDTF">2015-04-21T04:43:12Z</dcterms:modified>
</cp:coreProperties>
</file>