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88" r:id="rId3"/>
    <p:sldId id="289" r:id="rId4"/>
    <p:sldId id="290" r:id="rId5"/>
    <p:sldId id="292" r:id="rId6"/>
    <p:sldId id="291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287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9649" autoAdjust="0"/>
  </p:normalViewPr>
  <p:slideViewPr>
    <p:cSldViewPr>
      <p:cViewPr varScale="1">
        <p:scale>
          <a:sx n="74" d="100"/>
          <a:sy n="74" d="100"/>
        </p:scale>
        <p:origin x="129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9A36CED-2846-416A-B6C0-17FBCC6F6CEC}" type="datetimeFigureOut">
              <a:rPr lang="en-US"/>
              <a:pPr>
                <a:defRPr/>
              </a:pPr>
              <a:t>3/31/2015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56E3389-DFC2-4CEA-9CF4-D328FE7221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001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Candar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BC104-065F-4170-8400-9F6B345560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228600" y="1600200"/>
            <a:ext cx="8763000" cy="4572000"/>
          </a:xfrm>
          <a:prstGeom prst="rect">
            <a:avLst/>
          </a:prstGeom>
        </p:spPr>
        <p:txBody>
          <a:bodyPr/>
          <a:lstStyle>
            <a:lvl1pPr>
              <a:defRPr>
                <a:latin typeface="Candara" pitchFamily="34" charset="0"/>
              </a:defRPr>
            </a:lvl1pPr>
            <a:lvl2pPr>
              <a:defRPr>
                <a:latin typeface="Candara" pitchFamily="34" charset="0"/>
              </a:defRPr>
            </a:lvl2pPr>
            <a:lvl3pPr>
              <a:defRPr>
                <a:latin typeface="Candara" pitchFamily="34" charset="0"/>
              </a:defRPr>
            </a:lvl3pPr>
            <a:lvl4pPr>
              <a:defRPr>
                <a:latin typeface="Candara" pitchFamily="34" charset="0"/>
              </a:defRPr>
            </a:lvl4pPr>
            <a:lvl5pPr>
              <a:defRPr>
                <a:latin typeface="Candar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1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9BDE4-2BB0-487A-88B6-8B444CD417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228600" y="1600200"/>
            <a:ext cx="3962400" cy="4495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419600" y="1600200"/>
            <a:ext cx="4572000" cy="4495800"/>
          </a:xfrm>
          <a:prstGeom prst="rect">
            <a:avLst/>
          </a:prstGeom>
        </p:spPr>
        <p:txBody>
          <a:bodyPr/>
          <a:lstStyle>
            <a:lvl1pPr>
              <a:defRPr>
                <a:latin typeface="Candara" pitchFamily="34" charset="0"/>
              </a:defRPr>
            </a:lvl1pPr>
            <a:lvl2pPr>
              <a:defRPr>
                <a:latin typeface="Candara" pitchFamily="34" charset="0"/>
              </a:defRPr>
            </a:lvl2pPr>
            <a:lvl3pPr>
              <a:defRPr>
                <a:latin typeface="Candara" pitchFamily="34" charset="0"/>
              </a:defRPr>
            </a:lvl3pPr>
            <a:lvl4pPr>
              <a:defRPr>
                <a:latin typeface="Candara" pitchFamily="34" charset="0"/>
              </a:defRPr>
            </a:lvl4pPr>
            <a:lvl5pPr>
              <a:defRPr>
                <a:latin typeface="Candar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C25DA-4B20-42E0-9D81-DE0A0CABE5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228600" y="1600200"/>
            <a:ext cx="8763000" cy="4572000"/>
          </a:xfrm>
          <a:prstGeom prst="rect">
            <a:avLst/>
          </a:prstGeom>
        </p:spPr>
        <p:txBody>
          <a:bodyPr/>
          <a:lstStyle>
            <a:lvl1pPr>
              <a:defRPr>
                <a:latin typeface="Candara" pitchFamily="34" charset="0"/>
              </a:defRPr>
            </a:lvl1pPr>
            <a:lvl2pPr>
              <a:defRPr>
                <a:latin typeface="Candara" pitchFamily="34" charset="0"/>
              </a:defRPr>
            </a:lvl2pPr>
            <a:lvl3pPr>
              <a:defRPr>
                <a:latin typeface="Candara" pitchFamily="34" charset="0"/>
              </a:defRPr>
            </a:lvl3pPr>
            <a:lvl4pPr>
              <a:defRPr>
                <a:latin typeface="Candara" pitchFamily="34" charset="0"/>
              </a:defRPr>
            </a:lvl4pPr>
            <a:lvl5pPr>
              <a:defRPr>
                <a:latin typeface="Candar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1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AE502-2422-4063-8EC1-7F0C64754F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2"/>
          </p:nvPr>
        </p:nvSpPr>
        <p:spPr>
          <a:xfrm>
            <a:off x="304800" y="1600200"/>
            <a:ext cx="8610600" cy="25146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04800" y="4419600"/>
            <a:ext cx="8839200" cy="1752600"/>
          </a:xfrm>
          <a:prstGeom prst="rect">
            <a:avLst/>
          </a:prstGeom>
        </p:spPr>
        <p:txBody>
          <a:bodyPr/>
          <a:lstStyle>
            <a:lvl1pPr>
              <a:defRPr>
                <a:latin typeface="Candara" pitchFamily="34" charset="0"/>
              </a:defRPr>
            </a:lvl1pPr>
            <a:lvl2pPr>
              <a:defRPr>
                <a:latin typeface="Candara" pitchFamily="34" charset="0"/>
              </a:defRPr>
            </a:lvl2pPr>
            <a:lvl3pPr>
              <a:defRPr>
                <a:latin typeface="Candara" pitchFamily="34" charset="0"/>
              </a:defRPr>
            </a:lvl3pPr>
            <a:lvl4pPr>
              <a:buNone/>
              <a:defRPr>
                <a:latin typeface="Candara" pitchFamily="34" charset="0"/>
              </a:defRPr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endParaRPr lang="en-US" dirty="0" smtClean="0"/>
          </a:p>
        </p:txBody>
      </p:sp>
      <p:sp>
        <p:nvSpPr>
          <p:cNvPr id="5" name="Slide Number Placeholder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E534C-1231-4197-A4B5-7004AE2207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FD750-97BF-408F-8EEB-3D1C74C083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F1DD14B-600F-4692-8C0F-C386A6549C76}" type="datetime1">
              <a:rPr lang="zh-CN" altLang="en-US"/>
              <a:pPr/>
              <a:t>2015/3/31</a:t>
            </a:fld>
            <a:endParaRPr lang="zh-CN" alt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RM / ECM &lt;-&gt; KM   Dickson Chiu, 2010 Fall</a:t>
            </a:r>
            <a:endParaRPr lang="zh-CN" alt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A2CAB-C7DC-46BA-8B72-2909F625CAA8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5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0" y="1143000"/>
            <a:ext cx="9144000" cy="2286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2" name="Title Placeholder 13"/>
          <p:cNvSpPr>
            <a:spLocks noGrp="1"/>
          </p:cNvSpPr>
          <p:nvPr>
            <p:ph type="title"/>
          </p:nvPr>
        </p:nvSpPr>
        <p:spPr bwMode="auto">
          <a:xfrm>
            <a:off x="228600" y="381000"/>
            <a:ext cx="792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8610600" y="6400800"/>
            <a:ext cx="3810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defRPr>
            </a:lvl1pPr>
          </a:lstStyle>
          <a:p>
            <a:pPr>
              <a:defRPr/>
            </a:pPr>
            <a:fld id="{836A597A-83D0-43BD-9ADD-97AA148F91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Candara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ndar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ndar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ndar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ndar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ndar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ndar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ndar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ndar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smtClean="0">
                <a:solidFill>
                  <a:schemeClr val="accent1">
                    <a:lumMod val="50000"/>
                  </a:schemeClr>
                </a:solidFill>
              </a:rPr>
              <a:t>Lecture 6: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Knowledge Application Systems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Md.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Mahbubul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Alam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, PhD</a:t>
            </a:r>
            <a:b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Associate Professor</a:t>
            </a:r>
            <a:b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Dept. of AEIS</a:t>
            </a:r>
            <a:b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Sher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-e-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Bangla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Agricultural University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2400" dirty="0" smtClean="0"/>
              <a:t>An AI technique that uses essentially “</a:t>
            </a:r>
            <a:r>
              <a:rPr lang="en-US" sz="2400" b="1" dirty="0" smtClean="0"/>
              <a:t>what cannot be done</a:t>
            </a:r>
            <a:r>
              <a:rPr lang="en-US" sz="2400" dirty="0" smtClean="0"/>
              <a:t>”.</a:t>
            </a:r>
          </a:p>
          <a:p>
            <a:r>
              <a:rPr lang="en-US" sz="2400" dirty="0" smtClean="0"/>
              <a:t>It reflects </a:t>
            </a:r>
            <a:r>
              <a:rPr lang="en-US" sz="2400" b="1" dirty="0" smtClean="0"/>
              <a:t>what constraints restrict possible solutions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This technique is useful in naturally constrained tasks such as </a:t>
            </a:r>
            <a:r>
              <a:rPr lang="en-US" sz="2400" b="1" dirty="0" smtClean="0"/>
              <a:t>planning and scheduling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e.g., To schedule a meeting all the individuals that need to attend must be available at the same time, otherwise the “</a:t>
            </a:r>
            <a:r>
              <a:rPr lang="en-US" sz="2400" b="1" dirty="0" smtClean="0"/>
              <a:t>availability constraint</a:t>
            </a:r>
            <a:r>
              <a:rPr lang="en-US" sz="2400" dirty="0" smtClean="0"/>
              <a:t>” will be violated. 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Constraint-based Reasoning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739BDE4-2BB0-487A-88B6-8B444CD4171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26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2400" dirty="0" smtClean="0"/>
              <a:t>Knowledge about the </a:t>
            </a:r>
            <a:r>
              <a:rPr lang="en-US" sz="2400" b="1" dirty="0" smtClean="0"/>
              <a:t>internal workings of a target system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It can be used to </a:t>
            </a:r>
            <a:r>
              <a:rPr lang="en-US" sz="2400" b="1" dirty="0" smtClean="0"/>
              <a:t>recognize and diagnose its abnormal operation (discrepancies).</a:t>
            </a:r>
          </a:p>
          <a:p>
            <a:r>
              <a:rPr lang="en-US" sz="2400" dirty="0" smtClean="0"/>
              <a:t>Incorporates generic troubleshooting procedures common to diagnosing many types of systems.</a:t>
            </a:r>
          </a:p>
          <a:p>
            <a:r>
              <a:rPr lang="en-US" sz="2400" dirty="0" smtClean="0"/>
              <a:t>Can </a:t>
            </a:r>
            <a:r>
              <a:rPr lang="en-US" sz="2400" b="1" dirty="0" smtClean="0"/>
              <a:t>help diagnose faults not previously experienced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Model-based reasoning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739BDE4-2BB0-487A-88B6-8B444CD4171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82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2400" b="1" dirty="0" smtClean="0"/>
              <a:t>Understanding of concepts and ideas through the use of diagrams and imagery</a:t>
            </a:r>
            <a:r>
              <a:rPr lang="en-US" sz="2400" dirty="0" smtClean="0"/>
              <a:t>, versus linguistic or algebraic representations.</a:t>
            </a:r>
          </a:p>
          <a:p>
            <a:r>
              <a:rPr lang="en-US" sz="2400" dirty="0" smtClean="0"/>
              <a:t>Instrumental in developing systems such as Gelernter’s Geometry Machine. </a:t>
            </a:r>
          </a:p>
          <a:p>
            <a:r>
              <a:rPr lang="en-US" sz="2400" dirty="0" smtClean="0"/>
              <a:t>These technologies are radically </a:t>
            </a:r>
            <a:r>
              <a:rPr lang="en-US" sz="2400" b="1" dirty="0" smtClean="0"/>
              <a:t>different from rule-based or CBR systems</a:t>
            </a:r>
            <a:r>
              <a:rPr lang="en-US" sz="2400" dirty="0" smtClean="0"/>
              <a:t> and have very specific application areas. 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Diagrammatic Reasoning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739BDE4-2BB0-487A-88B6-8B444CD4171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30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>
          <a:xfrm>
            <a:off x="228600" y="1447800"/>
            <a:ext cx="8763000" cy="4876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600" b="1" dirty="0" smtClean="0"/>
              <a:t>System development process</a:t>
            </a:r>
          </a:p>
          <a:p>
            <a:pPr marL="857250" lvl="1" indent="-457200"/>
            <a:r>
              <a:rPr lang="en-US" sz="1600" dirty="0" smtClean="0"/>
              <a:t>To develop a knowledge application system that will </a:t>
            </a:r>
            <a:r>
              <a:rPr lang="en-US" sz="1600" b="1" dirty="0" smtClean="0"/>
              <a:t>store new cases and retrieve relevant cases.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b="1" dirty="0" smtClean="0"/>
              <a:t>Case library development process</a:t>
            </a:r>
          </a:p>
          <a:p>
            <a:pPr marL="857250" lvl="1" indent="-457200"/>
            <a:r>
              <a:rPr lang="en-US" sz="1600" b="1" dirty="0" smtClean="0"/>
              <a:t>To develop and maintain a large-scale library </a:t>
            </a:r>
            <a:r>
              <a:rPr lang="en-US" sz="1600" dirty="0" smtClean="0"/>
              <a:t>that will adequately support the domain in question.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b="1" dirty="0" smtClean="0"/>
              <a:t>System operation process</a:t>
            </a:r>
          </a:p>
          <a:p>
            <a:pPr marL="857250" lvl="1" indent="-457200"/>
            <a:r>
              <a:rPr lang="en-US" sz="1600" dirty="0" smtClean="0"/>
              <a:t>To define the </a:t>
            </a:r>
            <a:r>
              <a:rPr lang="en-US" sz="1600" b="1" dirty="0" smtClean="0"/>
              <a:t>installation, deployment and use support of the knowledge application system. </a:t>
            </a:r>
            <a:r>
              <a:rPr lang="en-US" sz="1600" dirty="0" smtClean="0"/>
              <a:t>This process in based on standard software engineering and </a:t>
            </a:r>
            <a:r>
              <a:rPr lang="en-US" sz="1600" b="1" dirty="0" smtClean="0"/>
              <a:t>relational database management procedures.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b="1" dirty="0" smtClean="0"/>
              <a:t>Database mining process</a:t>
            </a:r>
          </a:p>
          <a:p>
            <a:pPr marL="857250" lvl="1" indent="-457200"/>
            <a:r>
              <a:rPr lang="en-US" sz="1600" dirty="0" smtClean="0"/>
              <a:t>Uses rule-</a:t>
            </a:r>
            <a:r>
              <a:rPr lang="en-US" sz="1600" dirty="0" err="1" smtClean="0"/>
              <a:t>inferencing</a:t>
            </a:r>
            <a:r>
              <a:rPr lang="en-US" sz="1600" dirty="0" smtClean="0"/>
              <a:t> technique and statistical analysis to analyze the case library. </a:t>
            </a:r>
            <a:r>
              <a:rPr lang="en-US" sz="1600" b="1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b="1" dirty="0" smtClean="0"/>
              <a:t>Management process</a:t>
            </a:r>
          </a:p>
          <a:p>
            <a:pPr marL="857250" lvl="1" indent="-457200"/>
            <a:r>
              <a:rPr lang="en-US" sz="1600" dirty="0" smtClean="0"/>
              <a:t>Describes </a:t>
            </a:r>
            <a:r>
              <a:rPr lang="en-US" sz="1600" b="1" dirty="0" smtClean="0"/>
              <a:t>how the project task force will be formed and what organizational support will be provided.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b="1" dirty="0" smtClean="0"/>
              <a:t>Knowledge transfer process, </a:t>
            </a:r>
          </a:p>
          <a:p>
            <a:pPr marL="857250" lvl="1" indent="-457200"/>
            <a:r>
              <a:rPr lang="en-US" sz="1600" dirty="0" smtClean="0"/>
              <a:t>Describes the incentive systems to </a:t>
            </a:r>
            <a:r>
              <a:rPr lang="en-US" sz="1600" b="1" dirty="0" smtClean="0"/>
              <a:t>encourage user acceptance and support. </a:t>
            </a:r>
          </a:p>
          <a:p>
            <a:pPr marL="857250" lvl="1" indent="-457200"/>
            <a:endParaRPr lang="en-US" sz="1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KAS: The Case-Method Cycle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739BDE4-2BB0-487A-88B6-8B444CD4171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41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>
          <a:xfrm>
            <a:off x="228600" y="1524000"/>
            <a:ext cx="8763000" cy="47244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 smtClean="0"/>
              <a:t>Case collection</a:t>
            </a:r>
          </a:p>
          <a:p>
            <a:pPr lvl="1"/>
            <a:r>
              <a:rPr lang="en-US" sz="1600" b="1" dirty="0" smtClean="0"/>
              <a:t>Collection of seed cases. </a:t>
            </a:r>
          </a:p>
          <a:p>
            <a:pPr lvl="1"/>
            <a:r>
              <a:rPr lang="en-US" sz="1600" b="1" dirty="0" smtClean="0"/>
              <a:t>Provides an initial view</a:t>
            </a:r>
            <a:r>
              <a:rPr lang="en-US" sz="1600" dirty="0" smtClean="0"/>
              <a:t> of the application.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/>
              <a:t>Attribute-Value Extraction and Hierarchy Formation</a:t>
            </a:r>
          </a:p>
          <a:p>
            <a:pPr lvl="1"/>
            <a:r>
              <a:rPr lang="en-US" sz="1600" dirty="0" smtClean="0"/>
              <a:t>Process of </a:t>
            </a:r>
            <a:r>
              <a:rPr lang="en-US" sz="1600" b="1" dirty="0" smtClean="0"/>
              <a:t>indexing and organizing the case library. </a:t>
            </a:r>
          </a:p>
          <a:p>
            <a:pPr lvl="1"/>
            <a:r>
              <a:rPr lang="en-US" sz="1600" dirty="0" smtClean="0"/>
              <a:t>Goal is to </a:t>
            </a:r>
            <a:r>
              <a:rPr lang="en-US" sz="1600" b="1" dirty="0" smtClean="0"/>
              <a:t>extract the attribute</a:t>
            </a:r>
            <a:r>
              <a:rPr lang="en-US" sz="1600" dirty="0" smtClean="0"/>
              <a:t>s that define the case representation and indexing.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/>
              <a:t>Feedback</a:t>
            </a:r>
          </a:p>
          <a:p>
            <a:pPr lvl="1"/>
            <a:r>
              <a:rPr lang="en-US" sz="1600" dirty="0" smtClean="0"/>
              <a:t>Provide necessary feedback to those supplying the cases to the CBR system, so that the </a:t>
            </a:r>
            <a:r>
              <a:rPr lang="en-US" sz="1600" b="1" dirty="0" smtClean="0"/>
              <a:t>quality of the cases can be improved. </a:t>
            </a:r>
          </a:p>
          <a:p>
            <a:pPr marL="457200" lvl="1" indent="0">
              <a:buNone/>
            </a:pPr>
            <a:endParaRPr lang="en-US" sz="1600" b="1" dirty="0" smtClean="0"/>
          </a:p>
          <a:p>
            <a:r>
              <a:rPr lang="en-US" sz="2000" b="1" dirty="0" smtClean="0"/>
              <a:t>CASE Method in CBR</a:t>
            </a:r>
          </a:p>
          <a:p>
            <a:pPr lvl="1"/>
            <a:r>
              <a:rPr lang="en-US" sz="1600" b="1" dirty="0" smtClean="0"/>
              <a:t>Significant reduction in system development workload and costs</a:t>
            </a:r>
          </a:p>
          <a:p>
            <a:r>
              <a:rPr lang="en-US" sz="2000" b="1" dirty="0" smtClean="0"/>
              <a:t>Knowledge Application Systems</a:t>
            </a:r>
          </a:p>
          <a:p>
            <a:pPr lvl="1"/>
            <a:r>
              <a:rPr lang="en-US" sz="1600" b="1" dirty="0" smtClean="0"/>
              <a:t>Apply a solution to a similar problem.</a:t>
            </a:r>
          </a:p>
          <a:p>
            <a:pPr lvl="1"/>
            <a:r>
              <a:rPr lang="en-US" sz="1600" b="1" dirty="0" smtClean="0"/>
              <a:t>Serve as a framework for creative reasoning.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Sub-processes of developing case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739BDE4-2BB0-487A-88B6-8B444CD4171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1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438912" marR="45720">
              <a:lnSpc>
                <a:spcPts val="2555"/>
              </a:lnSpc>
              <a:spcBef>
                <a:spcPts val="600"/>
              </a:spcBef>
            </a:pPr>
            <a:r>
              <a:rPr lang="en-US" sz="2200" dirty="0" smtClean="0">
                <a:cs typeface="Arial"/>
              </a:rPr>
              <a:t>Expert </a:t>
            </a:r>
            <a:r>
              <a:rPr lang="en-US" sz="2200" dirty="0">
                <a:cs typeface="Arial"/>
              </a:rPr>
              <a:t>systems</a:t>
            </a:r>
          </a:p>
          <a:p>
            <a:pPr marL="438912" marR="3665305">
              <a:lnSpc>
                <a:spcPts val="2759"/>
              </a:lnSpc>
              <a:spcBef>
                <a:spcPts val="600"/>
              </a:spcBef>
            </a:pPr>
            <a:r>
              <a:rPr lang="en-US" sz="2200" dirty="0" smtClean="0">
                <a:cs typeface="Arial"/>
              </a:rPr>
              <a:t>Decision </a:t>
            </a:r>
            <a:r>
              <a:rPr lang="en-US" sz="2200" dirty="0">
                <a:cs typeface="Arial"/>
              </a:rPr>
              <a:t>support </a:t>
            </a:r>
          </a:p>
          <a:p>
            <a:pPr marL="438912" marR="3665305">
              <a:lnSpc>
                <a:spcPts val="2759"/>
              </a:lnSpc>
              <a:spcBef>
                <a:spcPts val="600"/>
              </a:spcBef>
            </a:pPr>
            <a:r>
              <a:rPr lang="en-US" sz="2200" dirty="0" smtClean="0">
                <a:cs typeface="Arial"/>
              </a:rPr>
              <a:t>Advisor </a:t>
            </a:r>
            <a:r>
              <a:rPr lang="en-US" sz="2200" dirty="0">
                <a:cs typeface="Arial"/>
              </a:rPr>
              <a:t>systems</a:t>
            </a:r>
          </a:p>
          <a:p>
            <a:pPr marL="438912">
              <a:lnSpc>
                <a:spcPct val="95825"/>
              </a:lnSpc>
              <a:spcBef>
                <a:spcPts val="600"/>
              </a:spcBef>
            </a:pPr>
            <a:r>
              <a:rPr lang="en-US" sz="2200" dirty="0">
                <a:cs typeface="Arial"/>
              </a:rPr>
              <a:t>F</a:t>
            </a:r>
            <a:r>
              <a:rPr lang="en-US" sz="2200" dirty="0" smtClean="0">
                <a:cs typeface="Arial"/>
              </a:rPr>
              <a:t>ault </a:t>
            </a:r>
            <a:r>
              <a:rPr lang="en-US" sz="2200" dirty="0">
                <a:cs typeface="Arial"/>
              </a:rPr>
              <a:t>diagnosis (or troubleshooting) systems</a:t>
            </a:r>
          </a:p>
          <a:p>
            <a:pPr marL="438912" marR="45720">
              <a:lnSpc>
                <a:spcPct val="95825"/>
              </a:lnSpc>
              <a:spcBef>
                <a:spcPts val="600"/>
              </a:spcBef>
            </a:pPr>
            <a:r>
              <a:rPr lang="en-US" sz="2200" dirty="0" smtClean="0">
                <a:cs typeface="Arial"/>
              </a:rPr>
              <a:t>Help </a:t>
            </a:r>
            <a:r>
              <a:rPr lang="en-US" sz="2200" dirty="0">
                <a:cs typeface="Arial"/>
              </a:rPr>
              <a:t>desk systems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KAS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739BDE4-2BB0-487A-88B6-8B444CD4171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74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438912" marR="39873">
              <a:lnSpc>
                <a:spcPts val="2555"/>
              </a:lnSpc>
              <a:spcBef>
                <a:spcPts val="600"/>
              </a:spcBef>
            </a:pPr>
            <a:r>
              <a:rPr lang="en-US" sz="2000" dirty="0">
                <a:cs typeface="Arial"/>
              </a:rPr>
              <a:t>Typically developed to serve a task-specific </a:t>
            </a:r>
            <a:r>
              <a:rPr lang="en-US" sz="2000" dirty="0" smtClean="0">
                <a:cs typeface="Arial"/>
              </a:rPr>
              <a:t>domain problem</a:t>
            </a:r>
            <a:r>
              <a:rPr lang="en-US" sz="2000" dirty="0">
                <a:cs typeface="Arial"/>
              </a:rPr>
              <a:t>, and not integrated with the organization’s enterprise systems.</a:t>
            </a:r>
          </a:p>
          <a:p>
            <a:pPr marL="438912">
              <a:lnSpc>
                <a:spcPts val="2759"/>
              </a:lnSpc>
              <a:spcBef>
                <a:spcPts val="600"/>
              </a:spcBef>
            </a:pPr>
            <a:r>
              <a:rPr lang="en-US" sz="2000" b="1" dirty="0">
                <a:cs typeface="Arial"/>
              </a:rPr>
              <a:t>Security:</a:t>
            </a:r>
            <a:r>
              <a:rPr lang="en-US" sz="2000" dirty="0">
                <a:cs typeface="Arial"/>
              </a:rPr>
              <a:t> cases may include sensitive information. </a:t>
            </a:r>
          </a:p>
          <a:p>
            <a:pPr marL="438912">
              <a:lnSpc>
                <a:spcPts val="2759"/>
              </a:lnSpc>
              <a:spcBef>
                <a:spcPts val="600"/>
              </a:spcBef>
            </a:pPr>
            <a:r>
              <a:rPr lang="en-US" sz="2000" b="1" dirty="0">
                <a:cs typeface="Arial"/>
              </a:rPr>
              <a:t>Scalability:</a:t>
            </a:r>
            <a:r>
              <a:rPr lang="en-US" sz="2000" b="1" spc="664" dirty="0">
                <a:cs typeface="Arial"/>
              </a:rPr>
              <a:t> </a:t>
            </a:r>
            <a:r>
              <a:rPr lang="en-US" sz="2000" dirty="0">
                <a:cs typeface="Arial"/>
              </a:rPr>
              <a:t>must represent a large enough number of </a:t>
            </a:r>
            <a:r>
              <a:rPr lang="en-US" sz="2000" dirty="0" smtClean="0">
                <a:cs typeface="Arial"/>
              </a:rPr>
              <a:t>cases.</a:t>
            </a:r>
          </a:p>
          <a:p>
            <a:pPr marL="438912">
              <a:lnSpc>
                <a:spcPts val="2759"/>
              </a:lnSpc>
              <a:spcBef>
                <a:spcPts val="600"/>
              </a:spcBef>
            </a:pPr>
            <a:r>
              <a:rPr lang="en-US" sz="2000" b="1" dirty="0" smtClean="0">
                <a:cs typeface="Arial"/>
              </a:rPr>
              <a:t>Speed</a:t>
            </a:r>
            <a:r>
              <a:rPr lang="en-US" sz="2000" dirty="0">
                <a:cs typeface="Arial"/>
              </a:rPr>
              <a:t>: as the size of the case library grows to a </a:t>
            </a:r>
            <a:r>
              <a:rPr lang="en-US" sz="2000" dirty="0" smtClean="0">
                <a:cs typeface="Arial"/>
              </a:rPr>
              <a:t>more comprehensive representation of real environments</a:t>
            </a:r>
            <a:r>
              <a:rPr lang="en-US" sz="2000" baseline="1207" dirty="0" smtClean="0">
                <a:cs typeface="Arial"/>
              </a:rPr>
              <a:t>,</a:t>
            </a:r>
            <a:r>
              <a:rPr lang="en-US" sz="2000" dirty="0" smtClean="0">
                <a:cs typeface="Arial"/>
              </a:rPr>
              <a:t> computing </a:t>
            </a:r>
            <a:r>
              <a:rPr lang="en-US" sz="2000" dirty="0">
                <a:cs typeface="Arial"/>
              </a:rPr>
              <a:t>and searching costs will also increase.</a:t>
            </a:r>
          </a:p>
          <a:p>
            <a:pPr marL="438912" marR="84612">
              <a:lnSpc>
                <a:spcPct val="99754"/>
              </a:lnSpc>
              <a:spcBef>
                <a:spcPts val="600"/>
              </a:spcBef>
            </a:pPr>
            <a:r>
              <a:rPr lang="en-US" sz="2000" dirty="0">
                <a:cs typeface="Arial"/>
              </a:rPr>
              <a:t>May not be able to solve all the problems that come across, in particular, increasingly complex environments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KAS: Limitation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739BDE4-2BB0-487A-88B6-8B444CD4171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20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62200" y="2057400"/>
            <a:ext cx="411479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ndara" pitchFamily="34" charset="0"/>
              </a:rPr>
              <a:t>Question Please</a:t>
            </a:r>
          </a:p>
          <a:p>
            <a:pPr algn="ctr"/>
            <a:r>
              <a:rPr lang="en-US" sz="54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ndara" pitchFamily="34" charset="0"/>
              </a:rPr>
              <a:t>?</a:t>
            </a:r>
            <a:endParaRPr lang="en-US" sz="5400" b="1" i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5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438912">
              <a:lnSpc>
                <a:spcPts val="2975"/>
              </a:lnSpc>
              <a:spcBef>
                <a:spcPts val="600"/>
              </a:spcBef>
            </a:pPr>
            <a:r>
              <a:rPr lang="en-US" sz="2000" spc="4" dirty="0">
                <a:cs typeface="Arial"/>
              </a:rPr>
              <a:t>Describ</a:t>
            </a:r>
            <a:r>
              <a:rPr lang="en-US" sz="2000" dirty="0">
                <a:cs typeface="Arial"/>
              </a:rPr>
              <a:t>e </a:t>
            </a:r>
            <a:r>
              <a:rPr lang="en-US" sz="2000" spc="4" dirty="0">
                <a:cs typeface="Arial"/>
              </a:rPr>
              <a:t>knowledg</a:t>
            </a:r>
            <a:r>
              <a:rPr lang="en-US" sz="2000" dirty="0">
                <a:cs typeface="Arial"/>
              </a:rPr>
              <a:t>e </a:t>
            </a:r>
            <a:r>
              <a:rPr lang="en-US" sz="2000" spc="4" dirty="0">
                <a:cs typeface="Arial"/>
              </a:rPr>
              <a:t>applicatio</a:t>
            </a:r>
            <a:r>
              <a:rPr lang="en-US" sz="2000" dirty="0">
                <a:cs typeface="Arial"/>
              </a:rPr>
              <a:t>n </a:t>
            </a:r>
            <a:r>
              <a:rPr lang="en-US" sz="2000" b="1" dirty="0" smtClean="0">
                <a:cs typeface="Arial"/>
              </a:rPr>
              <a:t>mechanisms</a:t>
            </a:r>
            <a:endParaRPr lang="en-US" sz="2000" i="1" spc="4" dirty="0" smtClean="0">
              <a:cs typeface="Arial"/>
            </a:endParaRPr>
          </a:p>
          <a:p>
            <a:pPr marL="438912" marR="53679">
              <a:lnSpc>
                <a:spcPct val="95825"/>
              </a:lnSpc>
              <a:spcBef>
                <a:spcPts val="600"/>
              </a:spcBef>
            </a:pPr>
            <a:r>
              <a:rPr lang="en-US" sz="2000" dirty="0" smtClean="0">
                <a:cs typeface="Arial"/>
              </a:rPr>
              <a:t>Explain </a:t>
            </a:r>
            <a:r>
              <a:rPr lang="en-US" sz="2000" dirty="0">
                <a:cs typeface="Arial"/>
              </a:rPr>
              <a:t>knowledge application </a:t>
            </a:r>
            <a:r>
              <a:rPr lang="en-US" sz="2000" b="1" dirty="0">
                <a:cs typeface="Arial"/>
              </a:rPr>
              <a:t>technologies,</a:t>
            </a:r>
            <a:endParaRPr lang="en-US" sz="2000" dirty="0">
              <a:cs typeface="Arial"/>
            </a:endParaRPr>
          </a:p>
          <a:p>
            <a:pPr marL="838962" marR="45720" lvl="1">
              <a:lnSpc>
                <a:spcPts val="2555"/>
              </a:lnSpc>
              <a:spcBef>
                <a:spcPts val="600"/>
              </a:spcBef>
            </a:pPr>
            <a:r>
              <a:rPr lang="en-US" sz="1800" dirty="0" smtClean="0">
                <a:cs typeface="Arial"/>
              </a:rPr>
              <a:t>expert </a:t>
            </a:r>
            <a:r>
              <a:rPr lang="en-US" sz="1800" dirty="0">
                <a:cs typeface="Arial"/>
              </a:rPr>
              <a:t>systems</a:t>
            </a:r>
          </a:p>
          <a:p>
            <a:pPr marL="838962" marR="3665305" lvl="1">
              <a:lnSpc>
                <a:spcPts val="2759"/>
              </a:lnSpc>
              <a:spcBef>
                <a:spcPts val="600"/>
              </a:spcBef>
            </a:pPr>
            <a:r>
              <a:rPr lang="en-US" sz="1800" dirty="0">
                <a:cs typeface="Arial"/>
              </a:rPr>
              <a:t>decision support </a:t>
            </a:r>
          </a:p>
          <a:p>
            <a:pPr marL="838962" marR="3665305" lvl="1">
              <a:lnSpc>
                <a:spcPts val="2759"/>
              </a:lnSpc>
              <a:spcBef>
                <a:spcPts val="600"/>
              </a:spcBef>
            </a:pPr>
            <a:r>
              <a:rPr lang="en-US" sz="1800" dirty="0">
                <a:cs typeface="Arial"/>
              </a:rPr>
              <a:t>advisor systems</a:t>
            </a:r>
          </a:p>
          <a:p>
            <a:pPr marL="838962" lvl="1">
              <a:lnSpc>
                <a:spcPct val="95825"/>
              </a:lnSpc>
              <a:spcBef>
                <a:spcPts val="600"/>
              </a:spcBef>
            </a:pPr>
            <a:r>
              <a:rPr lang="en-US" sz="1800" dirty="0">
                <a:cs typeface="Arial"/>
              </a:rPr>
              <a:t>fault diagnosis (or troubleshooting) systems</a:t>
            </a:r>
          </a:p>
          <a:p>
            <a:pPr marL="838962" marR="45720" lvl="1">
              <a:lnSpc>
                <a:spcPct val="95825"/>
              </a:lnSpc>
              <a:spcBef>
                <a:spcPts val="600"/>
              </a:spcBef>
            </a:pPr>
            <a:r>
              <a:rPr lang="en-US" sz="1800" dirty="0">
                <a:cs typeface="Arial"/>
              </a:rPr>
              <a:t>help desk systems.</a:t>
            </a:r>
          </a:p>
          <a:p>
            <a:pPr marL="12701" marR="53679" indent="0">
              <a:lnSpc>
                <a:spcPct val="95825"/>
              </a:lnSpc>
              <a:spcBef>
                <a:spcPts val="125"/>
              </a:spcBef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Highlights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739BDE4-2BB0-487A-88B6-8B444CD4171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15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2000" b="1" dirty="0" smtClean="0"/>
              <a:t>Artificial Intelligence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Computers to perform tasks that resemble human thinking ability.</a:t>
            </a:r>
            <a:r>
              <a:rPr lang="en-US" sz="2200" dirty="0" smtClean="0"/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b="1" dirty="0" smtClean="0"/>
              <a:t>Systems that act like humans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b="1" dirty="0" smtClean="0"/>
              <a:t>Systems that think like humans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600" dirty="0"/>
              <a:t>a computer program whose input to output behavior matches those of humans.</a:t>
            </a:r>
            <a:endParaRPr lang="en-US" sz="16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b="1" dirty="0" smtClean="0"/>
              <a:t>Systems that think rationally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600" dirty="0"/>
              <a:t>Systems that follow a specific logic to solve a problem</a:t>
            </a:r>
            <a:r>
              <a:rPr lang="en-US" sz="1600" dirty="0" smtClean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b="1" dirty="0" smtClean="0"/>
              <a:t>Systems that act rationally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600" dirty="0" smtClean="0"/>
              <a:t>Systems that are expected to have specific characteristics that enable them to operate autonomously within their environments, and even adapt to change in he face of uncertainty.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685800"/>
          </a:xfrm>
        </p:spPr>
        <p:txBody>
          <a:bodyPr/>
          <a:lstStyle/>
          <a:p>
            <a:r>
              <a:rPr lang="en-US" sz="2800" dirty="0" smtClean="0"/>
              <a:t>Knowledge Application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739BDE4-2BB0-487A-88B6-8B444CD4171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82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2000" b="1" dirty="0" smtClean="0"/>
              <a:t>Computer</a:t>
            </a:r>
          </a:p>
          <a:p>
            <a:pPr lvl="1"/>
            <a:r>
              <a:rPr lang="en-US" sz="1600" dirty="0" smtClean="0"/>
              <a:t>Perform </a:t>
            </a:r>
            <a:r>
              <a:rPr lang="en-US" sz="1600" b="1" i="1" dirty="0" smtClean="0"/>
              <a:t>repetitive and logical tasks </a:t>
            </a:r>
            <a:r>
              <a:rPr lang="en-US" sz="1600" dirty="0" smtClean="0"/>
              <a:t>extremely well, e.g., complex arithmetic calculations and database retrieval &amp; storage. </a:t>
            </a:r>
          </a:p>
          <a:p>
            <a:pPr lvl="1"/>
            <a:r>
              <a:rPr lang="en-US" sz="1600" dirty="0" smtClean="0"/>
              <a:t>Computer tasks are mainly </a:t>
            </a:r>
            <a:r>
              <a:rPr lang="en-US" sz="1600" b="1" i="1" dirty="0" smtClean="0"/>
              <a:t>algorithmic</a:t>
            </a:r>
            <a:r>
              <a:rPr lang="en-US" sz="1600" dirty="0" smtClean="0"/>
              <a:t> in nature. </a:t>
            </a:r>
            <a:endParaRPr lang="en-US" sz="1600" dirty="0"/>
          </a:p>
          <a:p>
            <a:pPr lvl="1"/>
            <a:r>
              <a:rPr lang="en-US" sz="1600" dirty="0" smtClean="0"/>
              <a:t>Operated by </a:t>
            </a:r>
            <a:r>
              <a:rPr lang="en-US" sz="1600" b="1" i="1" dirty="0" smtClean="0"/>
              <a:t>precise and logically designed instructions</a:t>
            </a:r>
            <a:r>
              <a:rPr lang="en-US" sz="1600" dirty="0" smtClean="0"/>
              <a:t>. </a:t>
            </a:r>
          </a:p>
          <a:p>
            <a:r>
              <a:rPr lang="en-US" sz="2000" b="1" dirty="0" smtClean="0"/>
              <a:t>Human</a:t>
            </a:r>
          </a:p>
          <a:p>
            <a:pPr lvl="1"/>
            <a:r>
              <a:rPr lang="en-US" sz="1600" dirty="0" smtClean="0"/>
              <a:t>Solve problems using </a:t>
            </a:r>
            <a:r>
              <a:rPr lang="en-US" sz="1600" b="1" i="1" dirty="0" smtClean="0"/>
              <a:t>symbols</a:t>
            </a:r>
            <a:r>
              <a:rPr lang="en-US" sz="1600" dirty="0" smtClean="0"/>
              <a:t> (i.e., </a:t>
            </a:r>
            <a:r>
              <a:rPr lang="en-US" sz="1600" i="1" u="sng" dirty="0" smtClean="0"/>
              <a:t>a specific meaning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 smtClean="0"/>
              <a:t>e.g., understanding the meaning of a poem. </a:t>
            </a:r>
          </a:p>
          <a:p>
            <a:r>
              <a:rPr lang="en-US" sz="2000" b="1" dirty="0" smtClean="0"/>
              <a:t>AI</a:t>
            </a:r>
          </a:p>
          <a:p>
            <a:pPr lvl="1"/>
            <a:r>
              <a:rPr lang="en-US" sz="1600" dirty="0" smtClean="0"/>
              <a:t>Intelligence and knowledge are tightly intertwined. </a:t>
            </a:r>
          </a:p>
          <a:p>
            <a:pPr lvl="1"/>
            <a:r>
              <a:rPr lang="en-US" sz="1600" b="1" dirty="0" smtClean="0"/>
              <a:t>Knowledge is associated with cognitive symbols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b="1" dirty="0" smtClean="0"/>
              <a:t>Intelligence refers to our ability to learn and communicate </a:t>
            </a:r>
            <a:r>
              <a:rPr lang="en-US" sz="1600" dirty="0" smtClean="0"/>
              <a:t>in order to solve problems. </a:t>
            </a:r>
          </a:p>
          <a:p>
            <a:pPr lvl="1"/>
            <a:r>
              <a:rPr lang="en-US" sz="1600" dirty="0" smtClean="0"/>
              <a:t>“The science that provides </a:t>
            </a:r>
            <a:r>
              <a:rPr lang="en-US" sz="1600" b="1" dirty="0" smtClean="0"/>
              <a:t>computers with the ability to represent and manipulate symbols </a:t>
            </a:r>
            <a:r>
              <a:rPr lang="en-US" sz="1600" dirty="0" smtClean="0"/>
              <a:t>so they can be used to solve problems not easily solved through algorithmic models.” 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Vs. Human Vs. AI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739BDE4-2BB0-487A-88B6-8B444CD4171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90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181700118"/>
              </p:ext>
            </p:extLst>
          </p:nvPr>
        </p:nvGraphicFramePr>
        <p:xfrm>
          <a:off x="195330" y="1447800"/>
          <a:ext cx="8796270" cy="466852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{BC89EF96-8CEA-46FF-86C4-4CE0E7609802}</a:tableStyleId>
              </a:tblPr>
              <a:tblGrid>
                <a:gridCol w="1782954"/>
                <a:gridCol w="701331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ndara" panose="020E0502030303020204" pitchFamily="34" charset="0"/>
                        </a:rPr>
                        <a:t>Technology</a:t>
                      </a:r>
                      <a:endParaRPr lang="en-US" sz="18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ndara" panose="020E0502030303020204" pitchFamily="34" charset="0"/>
                        </a:rPr>
                        <a:t>Domain</a:t>
                      </a:r>
                      <a:r>
                        <a:rPr lang="en-US" sz="1800" baseline="0" dirty="0" smtClean="0">
                          <a:latin typeface="Candara" panose="020E0502030303020204" pitchFamily="34" charset="0"/>
                        </a:rPr>
                        <a:t> Characteristics</a:t>
                      </a:r>
                      <a:endParaRPr lang="en-US" sz="18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ndara" panose="020E0502030303020204" pitchFamily="34" charset="0"/>
                        </a:rPr>
                        <a:t>Rule-based systems</a:t>
                      </a:r>
                      <a:endParaRPr lang="en-US" sz="18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Applicable when the domain knowledge can be defined by a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manageable </a:t>
                      </a:r>
                      <a:r>
                        <a:rPr lang="en-US" sz="1800" b="1" i="1" u="none" strike="noStrike" kern="1200" baseline="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set of rules or heuristics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en-US" sz="18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ara" panose="020E0502030303020204" pitchFamily="34" charset="0"/>
                        </a:rPr>
                        <a:t>Case-based reasoning</a:t>
                      </a:r>
                      <a:endParaRPr 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Applicable in weak-theory domains, that is, where an </a:t>
                      </a:r>
                      <a:r>
                        <a:rPr lang="en-US" sz="1800" b="1" i="1" u="none" strike="noStrike" kern="1200" baseline="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expert</a:t>
                      </a:r>
                    </a:p>
                    <a:p>
                      <a:r>
                        <a:rPr lang="en-US" sz="1800" b="1" i="1" u="none" strike="noStrike" kern="1200" baseline="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either doesn’t exist or does not fully understand the domain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. Also applicable if the experience base spans an entire organization, rather than a single individual.</a:t>
                      </a:r>
                      <a:endParaRPr 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ara" panose="020E0502030303020204" pitchFamily="34" charset="0"/>
                        </a:rPr>
                        <a:t>Constraint-based reasoning</a:t>
                      </a:r>
                      <a:endParaRPr 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Applicable in </a:t>
                      </a:r>
                      <a:r>
                        <a:rPr lang="en-US" sz="1800" b="1" i="1" u="none" strike="noStrike" kern="1200" baseline="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domains that are defined by constraints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, or what cannot be done.</a:t>
                      </a:r>
                      <a:endParaRPr 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ara" panose="020E0502030303020204" pitchFamily="34" charset="0"/>
                        </a:rPr>
                        <a:t>Model-based reasoning</a:t>
                      </a:r>
                      <a:endParaRPr 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Applicable when designing </a:t>
                      </a:r>
                      <a:r>
                        <a:rPr lang="en-US" sz="1800" b="1" i="1" u="none" strike="noStrike" kern="1200" baseline="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a system based on the description of the internal workings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of an engineered system. This knowledge is typically available from 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design specifications, drawings, and books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, and can be used to 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recognize and diagnose its abnormal operation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ara" panose="020E0502030303020204" pitchFamily="34" charset="0"/>
                        </a:rPr>
                        <a:t>Diagrammatic</a:t>
                      </a:r>
                      <a:r>
                        <a:rPr lang="en-US" baseline="0" dirty="0" smtClean="0">
                          <a:latin typeface="Candara" panose="020E0502030303020204" pitchFamily="34" charset="0"/>
                        </a:rPr>
                        <a:t> reasoning</a:t>
                      </a:r>
                      <a:endParaRPr 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Applicable when the domain is best 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represented by diagrams and</a:t>
                      </a:r>
                    </a:p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imagery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, such as when </a:t>
                      </a:r>
                      <a:r>
                        <a:rPr lang="en-US" sz="1800" b="1" i="1" u="none" strike="noStrike" kern="1200" baseline="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solving geometric problems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81000"/>
            <a:ext cx="8763000" cy="685800"/>
          </a:xfrm>
        </p:spPr>
        <p:txBody>
          <a:bodyPr/>
          <a:lstStyle/>
          <a:p>
            <a:r>
              <a:rPr lang="en-US" sz="2800" dirty="0" smtClean="0"/>
              <a:t>Technologies for Knowledge </a:t>
            </a:r>
            <a:r>
              <a:rPr lang="en-US" sz="2800" dirty="0"/>
              <a:t>Application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739BDE4-2BB0-487A-88B6-8B444CD4171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90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>
          <a:xfrm>
            <a:off x="228600" y="1524000"/>
            <a:ext cx="8763000" cy="4724400"/>
          </a:xfrm>
        </p:spPr>
        <p:txBody>
          <a:bodyPr/>
          <a:lstStyle/>
          <a:p>
            <a:r>
              <a:rPr lang="en-US" sz="2000" b="1" i="1" dirty="0" smtClean="0"/>
              <a:t>Use rules or models </a:t>
            </a:r>
            <a:r>
              <a:rPr lang="en-US" sz="2000" dirty="0" smtClean="0"/>
              <a:t>to represent the domain knowledge. </a:t>
            </a:r>
          </a:p>
          <a:p>
            <a:r>
              <a:rPr lang="en-US" sz="2000" b="1" dirty="0" smtClean="0"/>
              <a:t>Requirements:</a:t>
            </a:r>
          </a:p>
          <a:p>
            <a:pPr lvl="1"/>
            <a:r>
              <a:rPr lang="en-US" sz="1600" b="1" dirty="0" smtClean="0"/>
              <a:t>Subject-matter expert</a:t>
            </a:r>
            <a:r>
              <a:rPr lang="en-US" sz="1600" dirty="0" smtClean="0"/>
              <a:t>, generating or contributing knowledge. </a:t>
            </a:r>
          </a:p>
          <a:p>
            <a:pPr lvl="1"/>
            <a:r>
              <a:rPr lang="en-US" sz="1600" b="1" dirty="0" smtClean="0"/>
              <a:t>Knowledge engineer</a:t>
            </a:r>
            <a:r>
              <a:rPr lang="en-US" sz="1600" dirty="0" smtClean="0"/>
              <a:t>, responsible for the </a:t>
            </a:r>
            <a:r>
              <a:rPr lang="en-US" sz="1600" b="1" i="1" dirty="0" smtClean="0"/>
              <a:t>elicitation &amp; representation </a:t>
            </a:r>
            <a:r>
              <a:rPr lang="en-US" sz="1600" dirty="0" smtClean="0"/>
              <a:t>of the expert’s knowledge. </a:t>
            </a:r>
          </a:p>
          <a:p>
            <a:r>
              <a:rPr lang="en-US" sz="2000" b="1" dirty="0" smtClean="0"/>
              <a:t>Process: (Knowledge Engineering)</a:t>
            </a:r>
          </a:p>
          <a:p>
            <a:pPr lvl="1"/>
            <a:r>
              <a:rPr lang="en-US" sz="1600" dirty="0" smtClean="0"/>
              <a:t>Elicit the knowledge from the expert</a:t>
            </a:r>
          </a:p>
          <a:p>
            <a:pPr lvl="1"/>
            <a:r>
              <a:rPr lang="en-US" sz="1600" dirty="0" smtClean="0"/>
              <a:t>Represent it in a form that is usable by computers. </a:t>
            </a:r>
          </a:p>
          <a:p>
            <a:r>
              <a:rPr lang="en-US" sz="2000" b="1" dirty="0" smtClean="0"/>
              <a:t>Rules:</a:t>
            </a:r>
          </a:p>
          <a:p>
            <a:pPr lvl="1"/>
            <a:r>
              <a:rPr lang="en-US" sz="1600" b="1" i="1" dirty="0" smtClean="0"/>
              <a:t>IF-THEN statements</a:t>
            </a:r>
            <a:r>
              <a:rPr lang="en-US" sz="1600" dirty="0" smtClean="0"/>
              <a:t>. </a:t>
            </a:r>
          </a:p>
          <a:p>
            <a:pPr lvl="1"/>
            <a:r>
              <a:rPr lang="en-US" sz="1600" dirty="0" smtClean="0"/>
              <a:t>IF </a:t>
            </a:r>
            <a:r>
              <a:rPr lang="en-US" sz="1600" dirty="0" smtClean="0">
                <a:sym typeface="Wingdings" panose="05000000000000000000" pitchFamily="2" charset="2"/>
              </a:rPr>
              <a:t> condition (truth-value), THEN  fact (action, conclusion or consequence)</a:t>
            </a:r>
          </a:p>
          <a:p>
            <a:r>
              <a:rPr lang="en-US" sz="2000" b="1" dirty="0" smtClean="0">
                <a:sym typeface="Wingdings" panose="05000000000000000000" pitchFamily="2" charset="2"/>
              </a:rPr>
              <a:t>Disadvantages</a:t>
            </a:r>
          </a:p>
          <a:p>
            <a:pPr lvl="1"/>
            <a:r>
              <a:rPr lang="en-US" sz="1600" dirty="0" smtClean="0">
                <a:sym typeface="Wingdings" panose="05000000000000000000" pitchFamily="2" charset="2"/>
              </a:rPr>
              <a:t>The number of rules may be quite large. </a:t>
            </a:r>
          </a:p>
          <a:p>
            <a:pPr lvl="1"/>
            <a:r>
              <a:rPr lang="en-US" sz="1600" dirty="0" smtClean="0">
                <a:sym typeface="Wingdings" panose="05000000000000000000" pitchFamily="2" charset="2"/>
              </a:rPr>
              <a:t>Difficulty in coding, verifying, validating, &amp; maintaining the rules.</a:t>
            </a:r>
          </a:p>
          <a:p>
            <a:pPr lvl="1"/>
            <a:r>
              <a:rPr lang="en-US" sz="1600" dirty="0" smtClean="0">
                <a:sym typeface="Wingdings" panose="05000000000000000000" pitchFamily="2" charset="2"/>
              </a:rPr>
              <a:t>Poor efficiency of the inference engine executing the rules. 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Rule-based Systems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739BDE4-2BB0-487A-88B6-8B444CD4171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3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2000" b="1" dirty="0" smtClean="0"/>
              <a:t>An artificial intelligence technique designed to </a:t>
            </a:r>
            <a:r>
              <a:rPr lang="en-US" sz="2000" b="1" u="sng" dirty="0" smtClean="0"/>
              <a:t>mimic human problem</a:t>
            </a:r>
            <a:r>
              <a:rPr lang="en-US" sz="2000" b="1" dirty="0"/>
              <a:t> </a:t>
            </a:r>
            <a:r>
              <a:rPr lang="en-US" sz="2000" b="1" u="sng" dirty="0" smtClean="0"/>
              <a:t>solving</a:t>
            </a:r>
            <a:r>
              <a:rPr lang="en-US" sz="2000" dirty="0" smtClean="0"/>
              <a:t>. </a:t>
            </a:r>
          </a:p>
          <a:p>
            <a:r>
              <a:rPr lang="en-US" sz="2000" dirty="0" smtClean="0"/>
              <a:t>Based on </a:t>
            </a:r>
            <a:r>
              <a:rPr lang="en-US" sz="2000" dirty="0" err="1" smtClean="0"/>
              <a:t>Schank’s</a:t>
            </a:r>
            <a:r>
              <a:rPr lang="en-US" sz="2000" dirty="0" smtClean="0"/>
              <a:t> (1982) model of </a:t>
            </a:r>
            <a:r>
              <a:rPr lang="en-US" sz="2000" b="1" i="1" dirty="0" smtClean="0"/>
              <a:t>dynamic memory</a:t>
            </a:r>
            <a:r>
              <a:rPr lang="en-US" sz="2000" dirty="0" smtClean="0"/>
              <a:t>.</a:t>
            </a:r>
          </a:p>
          <a:p>
            <a:r>
              <a:rPr lang="en-US" sz="2000" b="1" dirty="0" smtClean="0"/>
              <a:t>Goal: </a:t>
            </a:r>
            <a:r>
              <a:rPr lang="en-US" sz="2000" b="1" u="sng" dirty="0" smtClean="0"/>
              <a:t>Mimic the way humans solve problems</a:t>
            </a:r>
            <a:r>
              <a:rPr lang="en-US" sz="2000" dirty="0" smtClean="0"/>
              <a:t>. </a:t>
            </a:r>
          </a:p>
          <a:p>
            <a:r>
              <a:rPr lang="en-US" sz="2000" dirty="0" smtClean="0"/>
              <a:t>When faced new problem, humans </a:t>
            </a:r>
            <a:r>
              <a:rPr lang="en-US" sz="2000" b="1" dirty="0" smtClean="0"/>
              <a:t>search their memories for past problems </a:t>
            </a:r>
            <a:r>
              <a:rPr lang="en-US" sz="2000" dirty="0" smtClean="0"/>
              <a:t>resembling the current problem and adapt the prior solution to “</a:t>
            </a:r>
            <a:r>
              <a:rPr lang="en-US" sz="2000" b="1" i="1" dirty="0" smtClean="0"/>
              <a:t>fit</a:t>
            </a:r>
            <a:r>
              <a:rPr lang="en-US" sz="2000" dirty="0" smtClean="0"/>
              <a:t>” the current problem. </a:t>
            </a:r>
          </a:p>
          <a:p>
            <a:r>
              <a:rPr lang="en-US" sz="2000" dirty="0" smtClean="0"/>
              <a:t>CBR is a method of </a:t>
            </a:r>
            <a:r>
              <a:rPr lang="en-US" sz="2000" b="1" i="1" dirty="0" smtClean="0"/>
              <a:t>analogical reasoning that utilizes old cases or experiences</a:t>
            </a:r>
            <a:r>
              <a:rPr lang="en-US" sz="2000" dirty="0" smtClean="0"/>
              <a:t> in an effort to solve problems or interpret solutions. 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Case-based Reasoning Systems (CBR)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739BDE4-2BB0-487A-88B6-8B444CD4171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6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>
          <a:xfrm>
            <a:off x="189186" y="1447800"/>
            <a:ext cx="8802414" cy="48006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800" b="1" i="1" dirty="0"/>
              <a:t>Search the case library for similar </a:t>
            </a:r>
            <a:r>
              <a:rPr lang="en-US" sz="1800" b="1" i="1" dirty="0" smtClean="0"/>
              <a:t>cases</a:t>
            </a:r>
            <a:endParaRPr lang="en-US" sz="1800" i="1" dirty="0" smtClean="0"/>
          </a:p>
          <a:p>
            <a:pPr lvl="1"/>
            <a:r>
              <a:rPr lang="en-US" sz="1400" dirty="0" smtClean="0"/>
              <a:t>This </a:t>
            </a:r>
            <a:r>
              <a:rPr lang="en-US" sz="1400" dirty="0"/>
              <a:t>implies utilizing </a:t>
            </a:r>
            <a:r>
              <a:rPr lang="en-US" sz="1400" b="1" dirty="0"/>
              <a:t>a search </a:t>
            </a:r>
            <a:r>
              <a:rPr lang="en-US" sz="1400" b="1" dirty="0" smtClean="0"/>
              <a:t>engine that </a:t>
            </a:r>
            <a:r>
              <a:rPr lang="en-US" sz="1400" b="1" dirty="0"/>
              <a:t>examines only the appropriate cases </a:t>
            </a:r>
            <a:r>
              <a:rPr lang="en-US" sz="1400" dirty="0"/>
              <a:t>and not the entire case library, as </a:t>
            </a:r>
            <a:r>
              <a:rPr lang="en-US" sz="1400" dirty="0" smtClean="0"/>
              <a:t>it may </a:t>
            </a:r>
            <a:r>
              <a:rPr lang="en-US" sz="1400" dirty="0"/>
              <a:t>be quite large.</a:t>
            </a:r>
          </a:p>
          <a:p>
            <a:pPr>
              <a:buFont typeface="+mj-lt"/>
              <a:buAutoNum type="arabicPeriod"/>
            </a:pPr>
            <a:r>
              <a:rPr lang="en-US" sz="1800" b="1" i="1" dirty="0" smtClean="0"/>
              <a:t>Select </a:t>
            </a:r>
            <a:r>
              <a:rPr lang="en-US" sz="1800" b="1" i="1" dirty="0"/>
              <a:t>and retrieve the most similar case(s</a:t>
            </a:r>
            <a:r>
              <a:rPr lang="en-US" sz="1800" b="1" i="1" dirty="0" smtClean="0"/>
              <a:t>)</a:t>
            </a:r>
          </a:p>
          <a:p>
            <a:pPr lvl="1"/>
            <a:r>
              <a:rPr lang="en-US" sz="1400" b="1" dirty="0" smtClean="0"/>
              <a:t>New </a:t>
            </a:r>
            <a:r>
              <a:rPr lang="en-US" sz="1400" b="1" dirty="0"/>
              <a:t>problems are solved </a:t>
            </a:r>
            <a:r>
              <a:rPr lang="en-US" sz="1400" b="1" dirty="0" smtClean="0"/>
              <a:t>by first </a:t>
            </a:r>
            <a:r>
              <a:rPr lang="en-US" sz="1400" b="1" dirty="0"/>
              <a:t>retrieving previously experienced cases. </a:t>
            </a:r>
            <a:r>
              <a:rPr lang="en-US" sz="1400" dirty="0"/>
              <a:t>This implies having a </a:t>
            </a:r>
            <a:r>
              <a:rPr lang="en-US" sz="1400" dirty="0" smtClean="0"/>
              <a:t>means to </a:t>
            </a:r>
            <a:r>
              <a:rPr lang="en-US" sz="1400" dirty="0"/>
              <a:t>compare each examined case to the current problem, quantifying </a:t>
            </a:r>
            <a:r>
              <a:rPr lang="en-US" sz="1400" dirty="0" smtClean="0"/>
              <a:t>their similarity</a:t>
            </a:r>
            <a:r>
              <a:rPr lang="en-US" sz="1400" dirty="0"/>
              <a:t>, and somehow ranking them in decreasing order of similarity.</a:t>
            </a:r>
          </a:p>
          <a:p>
            <a:pPr>
              <a:buFont typeface="+mj-lt"/>
              <a:buAutoNum type="arabicPeriod"/>
            </a:pPr>
            <a:r>
              <a:rPr lang="en-US" sz="1800" b="1" i="1" dirty="0" smtClean="0"/>
              <a:t>Adapt </a:t>
            </a:r>
            <a:r>
              <a:rPr lang="en-US" sz="1800" b="1" i="1" dirty="0"/>
              <a:t>the solution for the most similar </a:t>
            </a:r>
            <a:r>
              <a:rPr lang="en-US" sz="1800" b="1" i="1" dirty="0" smtClean="0"/>
              <a:t>case </a:t>
            </a:r>
          </a:p>
          <a:p>
            <a:pPr lvl="1"/>
            <a:r>
              <a:rPr lang="en-US" sz="1400" dirty="0" smtClean="0"/>
              <a:t>If </a:t>
            </a:r>
            <a:r>
              <a:rPr lang="en-US" sz="1400" dirty="0"/>
              <a:t>the current problem and </a:t>
            </a:r>
            <a:r>
              <a:rPr lang="en-US" sz="1400" dirty="0" smtClean="0"/>
              <a:t>the most </a:t>
            </a:r>
            <a:r>
              <a:rPr lang="en-US" sz="1400" dirty="0"/>
              <a:t>similar case are not similar enough, then the solution may have to </a:t>
            </a:r>
            <a:r>
              <a:rPr lang="en-US" sz="1400" dirty="0" smtClean="0"/>
              <a:t>be adapted </a:t>
            </a:r>
            <a:r>
              <a:rPr lang="en-US" sz="1400" dirty="0"/>
              <a:t>to fit the needs of the current problem. </a:t>
            </a:r>
            <a:r>
              <a:rPr lang="en-US" sz="1400" b="1" dirty="0"/>
              <a:t>The new problem will be </a:t>
            </a:r>
            <a:r>
              <a:rPr lang="en-US" sz="1400" b="1" dirty="0" smtClean="0"/>
              <a:t>solved with </a:t>
            </a:r>
            <a:r>
              <a:rPr lang="en-US" sz="1400" b="1" dirty="0"/>
              <a:t>the aid of an old solution</a:t>
            </a:r>
            <a:r>
              <a:rPr lang="en-US" sz="1400" dirty="0"/>
              <a:t> that has been adapted to the new problem.</a:t>
            </a:r>
          </a:p>
          <a:p>
            <a:pPr>
              <a:buFont typeface="+mj-lt"/>
              <a:buAutoNum type="arabicPeriod"/>
            </a:pPr>
            <a:r>
              <a:rPr lang="en-US" sz="1800" b="1" i="1" dirty="0" smtClean="0"/>
              <a:t>Apply </a:t>
            </a:r>
            <a:r>
              <a:rPr lang="en-US" sz="1800" b="1" i="1" dirty="0"/>
              <a:t>the generated solution and obtain </a:t>
            </a:r>
            <a:r>
              <a:rPr lang="en-US" sz="1800" b="1" i="1" dirty="0" smtClean="0"/>
              <a:t>feedback</a:t>
            </a:r>
          </a:p>
          <a:p>
            <a:pPr lvl="1"/>
            <a:r>
              <a:rPr lang="en-US" sz="1400" dirty="0" smtClean="0"/>
              <a:t>Once </a:t>
            </a:r>
            <a:r>
              <a:rPr lang="en-US" sz="1400" dirty="0"/>
              <a:t>a solution or </a:t>
            </a:r>
            <a:r>
              <a:rPr lang="en-US" sz="1400" dirty="0" smtClean="0"/>
              <a:t>classification is </a:t>
            </a:r>
            <a:r>
              <a:rPr lang="en-US" sz="1400" dirty="0"/>
              <a:t>generated by the system, it must be applied to the problem. </a:t>
            </a:r>
            <a:r>
              <a:rPr lang="en-US" sz="1400" dirty="0" smtClean="0"/>
              <a:t>Its effect </a:t>
            </a:r>
            <a:r>
              <a:rPr lang="en-US" sz="1400" dirty="0"/>
              <a:t>on the problem is fed back to the CBR system for classification of </a:t>
            </a:r>
            <a:r>
              <a:rPr lang="en-US" sz="1400" dirty="0" smtClean="0"/>
              <a:t>its solution </a:t>
            </a:r>
            <a:r>
              <a:rPr lang="en-US" sz="1400" dirty="0"/>
              <a:t>(as </a:t>
            </a:r>
            <a:r>
              <a:rPr lang="en-US" sz="1400" b="1" dirty="0"/>
              <a:t>success or failure</a:t>
            </a:r>
            <a:r>
              <a:rPr lang="en-US" sz="1400" dirty="0" smtClean="0"/>
              <a:t>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i="1" dirty="0"/>
              <a:t>Add the newly solved problem to the case </a:t>
            </a:r>
            <a:r>
              <a:rPr lang="en-US" sz="1800" b="1" i="1" dirty="0" smtClean="0"/>
              <a:t>library </a:t>
            </a:r>
          </a:p>
          <a:p>
            <a:pPr marL="857250" lvl="1" indent="-457200"/>
            <a:r>
              <a:rPr lang="en-US" sz="1400" dirty="0" smtClean="0"/>
              <a:t>The </a:t>
            </a:r>
            <a:r>
              <a:rPr lang="en-US" sz="1400" dirty="0"/>
              <a:t>new experience </a:t>
            </a:r>
            <a:r>
              <a:rPr lang="en-US" sz="1400" dirty="0" smtClean="0"/>
              <a:t>is likely </a:t>
            </a:r>
            <a:r>
              <a:rPr lang="en-US" sz="1400" dirty="0"/>
              <a:t>to be useful in future problem solving. This step requires </a:t>
            </a:r>
            <a:r>
              <a:rPr lang="en-US" sz="1400" dirty="0" smtClean="0"/>
              <a:t>identifying </a:t>
            </a:r>
            <a:r>
              <a:rPr lang="en-US" sz="1400" b="1" dirty="0" smtClean="0"/>
              <a:t>if </a:t>
            </a:r>
            <a:r>
              <a:rPr lang="en-US" sz="1400" b="1" dirty="0"/>
              <a:t>the new case is worth adding to the library and placing it in the </a:t>
            </a:r>
            <a:r>
              <a:rPr lang="en-US" sz="1400" b="1" dirty="0" smtClean="0"/>
              <a:t>appropriate location </a:t>
            </a:r>
            <a:r>
              <a:rPr lang="en-US" sz="1400" b="1" dirty="0"/>
              <a:t>in the case library</a:t>
            </a:r>
            <a:r>
              <a:rPr lang="en-US" sz="1400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CBR: Processes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739BDE4-2BB0-487A-88B6-8B444CD4171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04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2000" b="1" dirty="0"/>
              <a:t>Exemplar-based </a:t>
            </a:r>
            <a:r>
              <a:rPr lang="en-US" sz="2000" b="1" dirty="0" smtClean="0"/>
              <a:t>reasoning</a:t>
            </a:r>
            <a:endParaRPr lang="en-US" sz="2000" dirty="0" smtClean="0"/>
          </a:p>
          <a:p>
            <a:pPr lvl="1"/>
            <a:r>
              <a:rPr lang="en-US" sz="1600" b="1" dirty="0" smtClean="0"/>
              <a:t>These </a:t>
            </a:r>
            <a:r>
              <a:rPr lang="en-US" sz="1600" b="1" dirty="0"/>
              <a:t>systems seek to solve problems </a:t>
            </a:r>
            <a:r>
              <a:rPr lang="en-US" sz="1600" b="1" dirty="0" smtClean="0"/>
              <a:t>through classification</a:t>
            </a:r>
            <a:r>
              <a:rPr lang="en-US" sz="1600" b="1" dirty="0"/>
              <a:t>,</a:t>
            </a:r>
            <a:r>
              <a:rPr lang="en-US" sz="1600" dirty="0"/>
              <a:t> that is, finding the right class for the unclassified </a:t>
            </a:r>
            <a:r>
              <a:rPr lang="en-US" sz="1600" dirty="0" smtClean="0"/>
              <a:t>exemplar.</a:t>
            </a:r>
          </a:p>
          <a:p>
            <a:pPr lvl="1"/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2000" b="1" dirty="0" smtClean="0"/>
              <a:t>Instance-based reasoning</a:t>
            </a:r>
            <a:endParaRPr lang="en-US" sz="2000" dirty="0"/>
          </a:p>
          <a:p>
            <a:pPr lvl="1"/>
            <a:r>
              <a:rPr lang="en-US" sz="1600" dirty="0" smtClean="0"/>
              <a:t>These </a:t>
            </a:r>
            <a:r>
              <a:rPr lang="en-US" sz="1600" dirty="0"/>
              <a:t>systems </a:t>
            </a:r>
            <a:r>
              <a:rPr lang="en-US" sz="1600" b="1" dirty="0"/>
              <a:t>require a large number of </a:t>
            </a:r>
            <a:r>
              <a:rPr lang="en-US" sz="1600" b="1" dirty="0" smtClean="0"/>
              <a:t>instances (or </a:t>
            </a:r>
            <a:r>
              <a:rPr lang="en-US" sz="1600" b="1" dirty="0"/>
              <a:t>cases) that are typically simple</a:t>
            </a:r>
            <a:r>
              <a:rPr lang="en-US" sz="1600" dirty="0"/>
              <a:t>; that is, they’re defined by a </a:t>
            </a:r>
            <a:r>
              <a:rPr lang="en-US" sz="1600" dirty="0" smtClean="0"/>
              <a:t>small set </a:t>
            </a:r>
            <a:r>
              <a:rPr lang="en-US" sz="1600" dirty="0"/>
              <a:t>of attribute vectors. The major focus of study of these systems is </a:t>
            </a:r>
            <a:r>
              <a:rPr lang="en-US" sz="1600" dirty="0" smtClean="0"/>
              <a:t>automated learning</a:t>
            </a:r>
            <a:r>
              <a:rPr lang="en-US" sz="1600" dirty="0"/>
              <a:t>, </a:t>
            </a:r>
            <a:r>
              <a:rPr lang="en-US" sz="1600" b="1" dirty="0"/>
              <a:t>requiring no user involvement</a:t>
            </a:r>
            <a:r>
              <a:rPr lang="en-US" sz="1600" dirty="0"/>
              <a:t> (Aha et a1. 1991</a:t>
            </a:r>
            <a:r>
              <a:rPr lang="en-US" sz="1600" dirty="0" smtClean="0"/>
              <a:t>).</a:t>
            </a:r>
          </a:p>
          <a:p>
            <a:pPr lvl="1"/>
            <a:endParaRPr lang="en-US" sz="1600" dirty="0"/>
          </a:p>
          <a:p>
            <a:pPr>
              <a:buFont typeface="+mj-lt"/>
              <a:buAutoNum type="arabicPeriod"/>
            </a:pPr>
            <a:r>
              <a:rPr lang="en-US" sz="2000" b="1" dirty="0" smtClean="0"/>
              <a:t>Analogy-based reasoning</a:t>
            </a:r>
            <a:endParaRPr lang="en-US" sz="2000" dirty="0"/>
          </a:p>
          <a:p>
            <a:pPr lvl="1"/>
            <a:r>
              <a:rPr lang="en-US" sz="1600" dirty="0" smtClean="0"/>
              <a:t>These </a:t>
            </a:r>
            <a:r>
              <a:rPr lang="en-US" sz="1600" dirty="0"/>
              <a:t>systems are typically used </a:t>
            </a:r>
            <a:r>
              <a:rPr lang="en-US" sz="1600" b="1" dirty="0"/>
              <a:t>to solve </a:t>
            </a:r>
            <a:r>
              <a:rPr lang="en-US" sz="1600" b="1" dirty="0" smtClean="0"/>
              <a:t>new problems </a:t>
            </a:r>
            <a:r>
              <a:rPr lang="en-US" sz="1600" b="1" dirty="0"/>
              <a:t>based on past cases from a different </a:t>
            </a:r>
            <a:r>
              <a:rPr lang="en-US" sz="1600" b="1" dirty="0" smtClean="0"/>
              <a:t>domain.</a:t>
            </a:r>
          </a:p>
          <a:p>
            <a:pPr lvl="1"/>
            <a:r>
              <a:rPr lang="en-US" sz="1600" dirty="0" smtClean="0"/>
              <a:t>Analogy-based </a:t>
            </a:r>
            <a:r>
              <a:rPr lang="en-US" sz="1600" dirty="0"/>
              <a:t>reasoning </a:t>
            </a:r>
            <a:r>
              <a:rPr lang="en-US" sz="1600" b="1" dirty="0"/>
              <a:t>focuses </a:t>
            </a:r>
            <a:r>
              <a:rPr lang="en-US" sz="1600" b="1" dirty="0" smtClean="0"/>
              <a:t>on case </a:t>
            </a:r>
            <a:r>
              <a:rPr lang="en-US" sz="1600" b="1" dirty="0"/>
              <a:t>reuse</a:t>
            </a:r>
            <a:r>
              <a:rPr lang="en-US" sz="1600" dirty="0"/>
              <a:t>, also called the </a:t>
            </a:r>
            <a:r>
              <a:rPr lang="en-US" sz="1600" b="1" dirty="0"/>
              <a:t>mapping problem</a:t>
            </a:r>
            <a:r>
              <a:rPr lang="en-US" sz="1600" dirty="0"/>
              <a:t>, which is </a:t>
            </a:r>
            <a:r>
              <a:rPr lang="en-US" sz="1600" b="1" dirty="0"/>
              <a:t>finding a way to </a:t>
            </a:r>
            <a:r>
              <a:rPr lang="en-US" sz="1600" b="1" dirty="0" smtClean="0"/>
              <a:t>map the </a:t>
            </a:r>
            <a:r>
              <a:rPr lang="en-US" sz="1600" b="1" dirty="0"/>
              <a:t>solution of the analogue case </a:t>
            </a:r>
            <a:r>
              <a:rPr lang="en-US" sz="1600" dirty="0"/>
              <a:t>to the present problem.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CBR: Classification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739BDE4-2BB0-487A-88B6-8B444CD4171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23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10416</TotalTime>
  <Words>1488</Words>
  <Application>Microsoft Office PowerPoint</Application>
  <PresentationFormat>On-screen Show (4:3)</PresentationFormat>
  <Paragraphs>162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宋体</vt:lpstr>
      <vt:lpstr>Arial</vt:lpstr>
      <vt:lpstr>Calibri</vt:lpstr>
      <vt:lpstr>Candara</vt:lpstr>
      <vt:lpstr>Wingdings</vt:lpstr>
      <vt:lpstr>Office Theme</vt:lpstr>
      <vt:lpstr>Lecture 6: Knowledge Application Systems</vt:lpstr>
      <vt:lpstr>Chapter Highlights</vt:lpstr>
      <vt:lpstr>Knowledge Application Systems</vt:lpstr>
      <vt:lpstr>Computer Vs. Human Vs. AI</vt:lpstr>
      <vt:lpstr>Technologies for Knowledge Application Systems</vt:lpstr>
      <vt:lpstr>Rule-based Systems </vt:lpstr>
      <vt:lpstr>Case-based Reasoning Systems (CBR)</vt:lpstr>
      <vt:lpstr>CBR: Processes</vt:lpstr>
      <vt:lpstr>CBR: Classification</vt:lpstr>
      <vt:lpstr>Constraint-based Reasoning</vt:lpstr>
      <vt:lpstr>Model-based reasoning</vt:lpstr>
      <vt:lpstr>Diagrammatic Reasoning</vt:lpstr>
      <vt:lpstr>Developing KAS: The Case-Method Cycle</vt:lpstr>
      <vt:lpstr>Sub-processes of developing case library</vt:lpstr>
      <vt:lpstr>Types of KAS</vt:lpstr>
      <vt:lpstr>KAS: Limitation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Mahbu ALAM</dc:creator>
  <cp:lastModifiedBy>mmalam</cp:lastModifiedBy>
  <cp:revision>503</cp:revision>
  <dcterms:created xsi:type="dcterms:W3CDTF">2006-08-16T00:00:00Z</dcterms:created>
  <dcterms:modified xsi:type="dcterms:W3CDTF">2015-03-31T05:31:50Z</dcterms:modified>
</cp:coreProperties>
</file>