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89" r:id="rId3"/>
    <p:sldId id="290" r:id="rId4"/>
    <p:sldId id="291" r:id="rId5"/>
    <p:sldId id="292" r:id="rId6"/>
    <p:sldId id="293" r:id="rId7"/>
    <p:sldId id="297" r:id="rId8"/>
    <p:sldId id="298" r:id="rId9"/>
    <p:sldId id="301" r:id="rId10"/>
    <p:sldId id="302" r:id="rId11"/>
    <p:sldId id="305" r:id="rId12"/>
    <p:sldId id="306" r:id="rId13"/>
    <p:sldId id="307" r:id="rId14"/>
    <p:sldId id="308" r:id="rId15"/>
    <p:sldId id="309" r:id="rId16"/>
    <p:sldId id="28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649" autoAdjust="0"/>
  </p:normalViewPr>
  <p:slideViewPr>
    <p:cSldViewPr>
      <p:cViewPr varScale="1">
        <p:scale>
          <a:sx n="74" d="100"/>
          <a:sy n="74" d="100"/>
        </p:scale>
        <p:origin x="129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A36CED-2846-416A-B6C0-17FBCC6F6CEC}" type="datetimeFigureOut">
              <a:rPr lang="en-US"/>
              <a:pPr>
                <a:defRPr/>
              </a:pPr>
              <a:t>3/24/2015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56E3389-DFC2-4CEA-9CF4-D328FE72215D}" type="slidenum">
              <a:rPr lang="en-US"/>
              <a:pPr>
                <a:defRPr/>
              </a:pPr>
              <a:t>‹#›</a:t>
            </a:fld>
            <a:endParaRPr lang="en-US"/>
          </a:p>
        </p:txBody>
      </p:sp>
    </p:spTree>
    <p:extLst>
      <p:ext uri="{BB962C8B-B14F-4D97-AF65-F5344CB8AC3E}">
        <p14:creationId xmlns:p14="http://schemas.microsoft.com/office/powerpoint/2010/main" val="463578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chemeClr val="tx1">
                    <a:tint val="75000"/>
                  </a:schemeClr>
                </a:solidFill>
                <a:latin typeface="Candar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14"/>
          <p:cNvSpPr>
            <a:spLocks noGrp="1"/>
          </p:cNvSpPr>
          <p:nvPr>
            <p:ph type="sldNum" sz="quarter" idx="10"/>
          </p:nvPr>
        </p:nvSpPr>
        <p:spPr/>
        <p:txBody>
          <a:bodyPr/>
          <a:lstStyle>
            <a:lvl1pPr>
              <a:defRPr/>
            </a:lvl1pPr>
          </a:lstStyle>
          <a:p>
            <a:pPr>
              <a:defRPr/>
            </a:pPr>
            <a:fld id="{B15BC104-065F-4170-8400-9F6B345560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228600" y="1600200"/>
            <a:ext cx="8763000" cy="45720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Slide Number Placeholder 14"/>
          <p:cNvSpPr>
            <a:spLocks noGrp="1"/>
          </p:cNvSpPr>
          <p:nvPr>
            <p:ph type="sldNum" sz="quarter" idx="13"/>
          </p:nvPr>
        </p:nvSpPr>
        <p:spPr/>
        <p:txBody>
          <a:bodyPr/>
          <a:lstStyle>
            <a:lvl1pPr>
              <a:defRPr/>
            </a:lvl1pPr>
          </a:lstStyle>
          <a:p>
            <a:pPr>
              <a:defRPr/>
            </a:pPr>
            <a:fld id="{0739BDE4-2BB0-487A-88B6-8B444CD4171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Picture Placeholder 5"/>
          <p:cNvSpPr>
            <a:spLocks noGrp="1"/>
          </p:cNvSpPr>
          <p:nvPr>
            <p:ph type="pic" sz="quarter" idx="12"/>
          </p:nvPr>
        </p:nvSpPr>
        <p:spPr>
          <a:xfrm>
            <a:off x="228600" y="1600200"/>
            <a:ext cx="3962400" cy="4495800"/>
          </a:xfrm>
          <a:prstGeom prst="rect">
            <a:avLst/>
          </a:prstGeom>
        </p:spPr>
        <p:txBody>
          <a:bodyPr/>
          <a:lstStyle/>
          <a:p>
            <a:pPr lvl="0"/>
            <a:endParaRPr lang="en-US" noProof="0" dirty="0"/>
          </a:p>
        </p:txBody>
      </p:sp>
      <p:sp>
        <p:nvSpPr>
          <p:cNvPr id="8" name="Text Placeholder 7"/>
          <p:cNvSpPr>
            <a:spLocks noGrp="1"/>
          </p:cNvSpPr>
          <p:nvPr>
            <p:ph type="body" sz="quarter" idx="13"/>
          </p:nvPr>
        </p:nvSpPr>
        <p:spPr>
          <a:xfrm>
            <a:off x="4419600" y="1600200"/>
            <a:ext cx="4572000" cy="44958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4"/>
          <p:cNvSpPr>
            <a:spLocks noGrp="1"/>
          </p:cNvSpPr>
          <p:nvPr>
            <p:ph type="sldNum" sz="quarter" idx="14"/>
          </p:nvPr>
        </p:nvSpPr>
        <p:spPr/>
        <p:txBody>
          <a:bodyPr/>
          <a:lstStyle>
            <a:lvl1pPr>
              <a:defRPr/>
            </a:lvl1pPr>
          </a:lstStyle>
          <a:p>
            <a:pPr>
              <a:defRPr/>
            </a:pPr>
            <a:fld id="{9D0C25DA-4B20-42E0-9D81-DE0A0CABE5D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5"/>
          <p:cNvSpPr>
            <a:spLocks noGrp="1"/>
          </p:cNvSpPr>
          <p:nvPr>
            <p:ph type="body" sz="quarter" idx="12"/>
          </p:nvPr>
        </p:nvSpPr>
        <p:spPr>
          <a:xfrm>
            <a:off x="228600" y="1600200"/>
            <a:ext cx="8763000" cy="45720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4"/>
          <p:cNvSpPr>
            <a:spLocks noGrp="1"/>
          </p:cNvSpPr>
          <p:nvPr>
            <p:ph type="sldNum" sz="quarter" idx="13"/>
          </p:nvPr>
        </p:nvSpPr>
        <p:spPr/>
        <p:txBody>
          <a:bodyPr/>
          <a:lstStyle>
            <a:lvl1pPr>
              <a:defRPr/>
            </a:lvl1pPr>
          </a:lstStyle>
          <a:p>
            <a:pPr>
              <a:defRPr/>
            </a:pPr>
            <a:fld id="{DDBAE502-2422-4063-8EC1-7F0C64754FE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able Placeholder 5"/>
          <p:cNvSpPr>
            <a:spLocks noGrp="1"/>
          </p:cNvSpPr>
          <p:nvPr>
            <p:ph type="tbl" sz="quarter" idx="12"/>
          </p:nvPr>
        </p:nvSpPr>
        <p:spPr>
          <a:xfrm>
            <a:off x="304800" y="1600200"/>
            <a:ext cx="8610600" cy="2514600"/>
          </a:xfrm>
          <a:prstGeom prst="rect">
            <a:avLst/>
          </a:prstGeom>
        </p:spPr>
        <p:txBody>
          <a:bodyPr/>
          <a:lstStyle/>
          <a:p>
            <a:pPr lvl="0"/>
            <a:endParaRPr lang="en-US" noProof="0"/>
          </a:p>
        </p:txBody>
      </p:sp>
      <p:sp>
        <p:nvSpPr>
          <p:cNvPr id="8" name="Text Placeholder 7"/>
          <p:cNvSpPr>
            <a:spLocks noGrp="1"/>
          </p:cNvSpPr>
          <p:nvPr>
            <p:ph type="body" sz="quarter" idx="13"/>
          </p:nvPr>
        </p:nvSpPr>
        <p:spPr>
          <a:xfrm>
            <a:off x="304800" y="4419600"/>
            <a:ext cx="8839200" cy="17526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buNone/>
              <a:defRPr>
                <a:latin typeface="Candara" pitchFamily="34" charset="0"/>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endParaRPr lang="en-US" dirty="0" smtClean="0"/>
          </a:p>
        </p:txBody>
      </p:sp>
      <p:sp>
        <p:nvSpPr>
          <p:cNvPr id="5" name="Slide Number Placeholder 14"/>
          <p:cNvSpPr>
            <a:spLocks noGrp="1"/>
          </p:cNvSpPr>
          <p:nvPr>
            <p:ph type="sldNum" sz="quarter" idx="14"/>
          </p:nvPr>
        </p:nvSpPr>
        <p:spPr/>
        <p:txBody>
          <a:bodyPr/>
          <a:lstStyle>
            <a:lvl1pPr>
              <a:defRPr/>
            </a:lvl1pPr>
          </a:lstStyle>
          <a:p>
            <a:pPr>
              <a:defRPr/>
            </a:pPr>
            <a:fld id="{730E534C-1231-4197-A4B5-7004AE22071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4"/>
          <p:cNvSpPr>
            <a:spLocks noGrp="1"/>
          </p:cNvSpPr>
          <p:nvPr>
            <p:ph type="sldNum" sz="quarter" idx="10"/>
          </p:nvPr>
        </p:nvSpPr>
        <p:spPr/>
        <p:txBody>
          <a:bodyPr/>
          <a:lstStyle>
            <a:lvl1pPr>
              <a:defRPr/>
            </a:lvl1pPr>
          </a:lstStyle>
          <a:p>
            <a:pPr>
              <a:defRPr/>
            </a:pPr>
            <a:fld id="{AD3FD750-97BF-408F-8EEB-3D1C74C083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a:xfrm>
            <a:off x="457200" y="6356350"/>
            <a:ext cx="2133600" cy="365125"/>
          </a:xfrm>
          <a:prstGeom prst="rect">
            <a:avLst/>
          </a:prstGeom>
        </p:spPr>
        <p:txBody>
          <a:bodyPr/>
          <a:lstStyle>
            <a:lvl1pPr>
              <a:defRPr/>
            </a:lvl1pPr>
          </a:lstStyle>
          <a:p>
            <a:fld id="{9F1DD14B-600F-4692-8C0F-C386A6549C76}" type="datetime1">
              <a:rPr lang="zh-CN" altLang="en-US"/>
              <a:pPr/>
              <a:t>2015/3/24</a:t>
            </a:fld>
            <a:endParaRPr lang="zh-CN" altLang="en-US"/>
          </a:p>
        </p:txBody>
      </p:sp>
      <p:sp>
        <p:nvSpPr>
          <p:cNvPr id="3"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r>
              <a:rPr lang="en-US" altLang="zh-CN"/>
              <a:t>RM / ECM &lt;-&gt; KM   Dickson Chiu, 2010 Fall</a:t>
            </a:r>
            <a:endParaRPr lang="zh-CN" altLang="en-US"/>
          </a:p>
        </p:txBody>
      </p:sp>
      <p:sp>
        <p:nvSpPr>
          <p:cNvPr id="4" name="Slide Number Placeholder 17"/>
          <p:cNvSpPr>
            <a:spLocks noGrp="1"/>
          </p:cNvSpPr>
          <p:nvPr>
            <p:ph type="sldNum" sz="quarter" idx="12"/>
          </p:nvPr>
        </p:nvSpPr>
        <p:spPr/>
        <p:txBody>
          <a:bodyPr/>
          <a:lstStyle>
            <a:lvl1pPr>
              <a:defRPr/>
            </a:lvl1pPr>
          </a:lstStyle>
          <a:p>
            <a:fld id="{C22A2CAB-C7DC-46BA-8B72-2909F625CAA8}"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874838"/>
            <a:ext cx="8229600" cy="4525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53200"/>
            <a:ext cx="1219200" cy="3048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1371600" y="6553200"/>
            <a:ext cx="7162800" cy="304800"/>
          </a:xfrm>
          <a:prstGeom prst="rect">
            <a:avLst/>
          </a:prstGeom>
        </p:spPr>
        <p:txBody>
          <a:bodyPr/>
          <a:lstStyle>
            <a:lvl1pPr>
              <a:defRPr/>
            </a:lvl1pPr>
          </a:lstStyle>
          <a:p>
            <a:r>
              <a:rPr lang="en-US"/>
              <a:t>Becerra-Fernandez, et al. -- Knowledge Management 1/e  --  </a:t>
            </a:r>
            <a:r>
              <a:rPr lang="en-US">
                <a:latin typeface="Times New Roman" panose="02020603050405020304" pitchFamily="18" charset="0"/>
                <a:cs typeface="Arial" panose="020B0604020202020204" pitchFamily="34" charset="0"/>
              </a:rPr>
              <a:t>©</a:t>
            </a:r>
            <a:r>
              <a:rPr lang="en-US">
                <a:cs typeface="Arial" panose="020B0604020202020204" pitchFamily="34" charset="0"/>
              </a:rPr>
              <a:t> 2004 Prentice Hall</a:t>
            </a:r>
            <a:endParaRPr lang="en-US"/>
          </a:p>
        </p:txBody>
      </p:sp>
      <p:sp>
        <p:nvSpPr>
          <p:cNvPr id="6" name="Slide Number Placeholder 5"/>
          <p:cNvSpPr>
            <a:spLocks noGrp="1"/>
          </p:cNvSpPr>
          <p:nvPr>
            <p:ph type="sldNum" sz="quarter" idx="12"/>
          </p:nvPr>
        </p:nvSpPr>
        <p:spPr/>
        <p:txBody>
          <a:bodyPr/>
          <a:lstStyle>
            <a:lvl1pPr>
              <a:defRPr/>
            </a:lvl1pPr>
          </a:lstStyle>
          <a:p>
            <a:r>
              <a:rPr lang="en-US"/>
              <a:t>Ch</a:t>
            </a:r>
          </a:p>
          <a:p>
            <a:fld id="{B6C3ACC6-A137-4223-B125-6DD0876D8FB2}" type="slidenum">
              <a:rPr lang="en-US"/>
              <a:pPr/>
              <a:t>‹#›</a:t>
            </a:fld>
            <a:endParaRPr lang="en-US">
              <a:latin typeface="+mj-lt"/>
            </a:endParaRPr>
          </a:p>
        </p:txBody>
      </p:sp>
    </p:spTree>
    <p:extLst>
      <p:ext uri="{BB962C8B-B14F-4D97-AF65-F5344CB8AC3E}">
        <p14:creationId xmlns:p14="http://schemas.microsoft.com/office/powerpoint/2010/main" val="166525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0" y="6553200"/>
            <a:ext cx="1219200" cy="3048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1371600" y="6553200"/>
            <a:ext cx="7162800" cy="304800"/>
          </a:xfrm>
          <a:prstGeom prst="rect">
            <a:avLst/>
          </a:prstGeom>
        </p:spPr>
        <p:txBody>
          <a:bodyPr/>
          <a:lstStyle>
            <a:lvl1pPr>
              <a:defRPr/>
            </a:lvl1pPr>
          </a:lstStyle>
          <a:p>
            <a:r>
              <a:rPr lang="en-US"/>
              <a:t>Becerra-Fernandez, et al. -- Knowledge Management 1/e  --  </a:t>
            </a:r>
            <a:r>
              <a:rPr lang="en-US">
                <a:latin typeface="Times New Roman" panose="02020603050405020304" pitchFamily="18" charset="0"/>
                <a:cs typeface="Arial" panose="020B0604020202020204" pitchFamily="34" charset="0"/>
              </a:rPr>
              <a:t>©</a:t>
            </a:r>
            <a:r>
              <a:rPr lang="en-US">
                <a:cs typeface="Arial" panose="020B0604020202020204" pitchFamily="34" charset="0"/>
              </a:rPr>
              <a:t> 2004 Prentice Hall</a:t>
            </a:r>
            <a:endParaRPr lang="en-US"/>
          </a:p>
        </p:txBody>
      </p:sp>
      <p:sp>
        <p:nvSpPr>
          <p:cNvPr id="5" name="Slide Number Placeholder 4"/>
          <p:cNvSpPr>
            <a:spLocks noGrp="1"/>
          </p:cNvSpPr>
          <p:nvPr>
            <p:ph type="sldNum" sz="quarter" idx="12"/>
          </p:nvPr>
        </p:nvSpPr>
        <p:spPr/>
        <p:txBody>
          <a:bodyPr/>
          <a:lstStyle>
            <a:lvl1pPr>
              <a:defRPr/>
            </a:lvl1pPr>
          </a:lstStyle>
          <a:p>
            <a:r>
              <a:rPr lang="en-US"/>
              <a:t>Ch</a:t>
            </a:r>
          </a:p>
          <a:p>
            <a:fld id="{D67ECAB3-1DD7-4CF1-B917-0C6A08A117CF}" type="slidenum">
              <a:rPr lang="en-US"/>
              <a:pPr/>
              <a:t>‹#›</a:t>
            </a:fld>
            <a:endParaRPr lang="en-US">
              <a:latin typeface="+mj-lt"/>
            </a:endParaRPr>
          </a:p>
        </p:txBody>
      </p:sp>
    </p:spTree>
    <p:extLst>
      <p:ext uri="{BB962C8B-B14F-4D97-AF65-F5344CB8AC3E}">
        <p14:creationId xmlns:p14="http://schemas.microsoft.com/office/powerpoint/2010/main" val="248013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59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6324600"/>
            <a:ext cx="9144000" cy="533400"/>
          </a:xfrm>
          <a:prstGeom prst="rect">
            <a:avLst/>
          </a:prstGeom>
          <a:solidFill>
            <a:schemeClr val="tx2">
              <a:lumMod val="50000"/>
            </a:schemeClr>
          </a:solidFill>
          <a:ln>
            <a:no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ed Rectangle 9"/>
          <p:cNvSpPr/>
          <p:nvPr userDrawn="1"/>
        </p:nvSpPr>
        <p:spPr>
          <a:xfrm>
            <a:off x="0" y="1143000"/>
            <a:ext cx="9144000" cy="228600"/>
          </a:xfrm>
          <a:prstGeom prst="roundRect">
            <a:avLst/>
          </a:prstGeom>
          <a:solidFill>
            <a:schemeClr val="accent1">
              <a:lumMod val="50000"/>
            </a:schemeClr>
          </a:solidFill>
          <a:ln>
            <a:no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2" name="Title Placeholder 13"/>
          <p:cNvSpPr>
            <a:spLocks noGrp="1"/>
          </p:cNvSpPr>
          <p:nvPr>
            <p:ph type="title"/>
          </p:nvPr>
        </p:nvSpPr>
        <p:spPr bwMode="auto">
          <a:xfrm>
            <a:off x="228600" y="381000"/>
            <a:ext cx="7924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 name="Slide Number Placeholder 14"/>
          <p:cNvSpPr>
            <a:spLocks noGrp="1"/>
          </p:cNvSpPr>
          <p:nvPr>
            <p:ph type="sldNum" sz="quarter" idx="4"/>
          </p:nvPr>
        </p:nvSpPr>
        <p:spPr>
          <a:xfrm>
            <a:off x="8610600" y="6400800"/>
            <a:ext cx="381000" cy="381000"/>
          </a:xfrm>
          <a:prstGeom prst="rect">
            <a:avLst/>
          </a:prstGeom>
        </p:spPr>
        <p:txBody>
          <a:bodyPr vert="horz" lIns="91440" tIns="45720" rIns="91440" bIns="45720" rtlCol="0" anchor="ctr"/>
          <a:lstStyle>
            <a:lvl1pPr algn="r" fontAlgn="auto">
              <a:spcBef>
                <a:spcPts val="0"/>
              </a:spcBef>
              <a:spcAft>
                <a:spcPts val="0"/>
              </a:spcAft>
              <a:defRPr sz="1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pitchFamily="34" charset="0"/>
              </a:defRPr>
            </a:lvl1pPr>
          </a:lstStyle>
          <a:p>
            <a:pPr>
              <a:defRPr/>
            </a:pPr>
            <a:fld id="{836A597A-83D0-43BD-9ADD-97AA148F912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Lst>
  <p:hf hdr="0" ftr="0" dt="0"/>
  <p:txStyles>
    <p:titleStyle>
      <a:lvl1pPr algn="l" rtl="0" eaLnBrk="0" fontAlgn="base" hangingPunct="0">
        <a:spcBef>
          <a:spcPct val="0"/>
        </a:spcBef>
        <a:spcAft>
          <a:spcPct val="0"/>
        </a:spcAft>
        <a:defRPr sz="3200" b="1" kern="1200">
          <a:solidFill>
            <a:schemeClr val="tx1"/>
          </a:solidFill>
          <a:latin typeface="Candara" pitchFamily="34" charset="0"/>
          <a:ea typeface="+mj-ea"/>
          <a:cs typeface="+mj-cs"/>
        </a:defRPr>
      </a:lvl1pPr>
      <a:lvl2pPr algn="l" rtl="0" eaLnBrk="0" fontAlgn="base" hangingPunct="0">
        <a:spcBef>
          <a:spcPct val="0"/>
        </a:spcBef>
        <a:spcAft>
          <a:spcPct val="0"/>
        </a:spcAft>
        <a:defRPr sz="3200" b="1">
          <a:solidFill>
            <a:schemeClr val="tx1"/>
          </a:solidFill>
          <a:latin typeface="Candara" pitchFamily="34" charset="0"/>
        </a:defRPr>
      </a:lvl2pPr>
      <a:lvl3pPr algn="l" rtl="0" eaLnBrk="0" fontAlgn="base" hangingPunct="0">
        <a:spcBef>
          <a:spcPct val="0"/>
        </a:spcBef>
        <a:spcAft>
          <a:spcPct val="0"/>
        </a:spcAft>
        <a:defRPr sz="3200" b="1">
          <a:solidFill>
            <a:schemeClr val="tx1"/>
          </a:solidFill>
          <a:latin typeface="Candara" pitchFamily="34" charset="0"/>
        </a:defRPr>
      </a:lvl3pPr>
      <a:lvl4pPr algn="l" rtl="0" eaLnBrk="0" fontAlgn="base" hangingPunct="0">
        <a:spcBef>
          <a:spcPct val="0"/>
        </a:spcBef>
        <a:spcAft>
          <a:spcPct val="0"/>
        </a:spcAft>
        <a:defRPr sz="3200" b="1">
          <a:solidFill>
            <a:schemeClr val="tx1"/>
          </a:solidFill>
          <a:latin typeface="Candara" pitchFamily="34" charset="0"/>
        </a:defRPr>
      </a:lvl4pPr>
      <a:lvl5pPr algn="l" rtl="0" eaLnBrk="0" fontAlgn="base" hangingPunct="0">
        <a:spcBef>
          <a:spcPct val="0"/>
        </a:spcBef>
        <a:spcAft>
          <a:spcPct val="0"/>
        </a:spcAft>
        <a:defRPr sz="3200" b="1">
          <a:solidFill>
            <a:schemeClr val="tx1"/>
          </a:solidFill>
          <a:latin typeface="Candara" pitchFamily="34" charset="0"/>
        </a:defRPr>
      </a:lvl5pPr>
      <a:lvl6pPr marL="457200" algn="l" rtl="0" fontAlgn="base">
        <a:spcBef>
          <a:spcPct val="0"/>
        </a:spcBef>
        <a:spcAft>
          <a:spcPct val="0"/>
        </a:spcAft>
        <a:defRPr sz="3200" b="1">
          <a:solidFill>
            <a:schemeClr val="tx1"/>
          </a:solidFill>
          <a:latin typeface="Candara" pitchFamily="34" charset="0"/>
        </a:defRPr>
      </a:lvl6pPr>
      <a:lvl7pPr marL="914400" algn="l" rtl="0" fontAlgn="base">
        <a:spcBef>
          <a:spcPct val="0"/>
        </a:spcBef>
        <a:spcAft>
          <a:spcPct val="0"/>
        </a:spcAft>
        <a:defRPr sz="3200" b="1">
          <a:solidFill>
            <a:schemeClr val="tx1"/>
          </a:solidFill>
          <a:latin typeface="Candara" pitchFamily="34" charset="0"/>
        </a:defRPr>
      </a:lvl7pPr>
      <a:lvl8pPr marL="1371600" algn="l" rtl="0" fontAlgn="base">
        <a:spcBef>
          <a:spcPct val="0"/>
        </a:spcBef>
        <a:spcAft>
          <a:spcPct val="0"/>
        </a:spcAft>
        <a:defRPr sz="3200" b="1">
          <a:solidFill>
            <a:schemeClr val="tx1"/>
          </a:solidFill>
          <a:latin typeface="Candara" pitchFamily="34" charset="0"/>
        </a:defRPr>
      </a:lvl8pPr>
      <a:lvl9pPr marL="1828800" algn="l" rtl="0" fontAlgn="base">
        <a:spcBef>
          <a:spcPct val="0"/>
        </a:spcBef>
        <a:spcAft>
          <a:spcPct val="0"/>
        </a:spcAft>
        <a:defRPr sz="3200" b="1">
          <a:solidFill>
            <a:schemeClr val="tx1"/>
          </a:solidFill>
          <a:latin typeface="Candar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Autofit/>
          </a:bodyPr>
          <a:lstStyle/>
          <a:p>
            <a:pPr algn="ctr" eaLnBrk="1" fontAlgn="auto" hangingPunct="1">
              <a:spcAft>
                <a:spcPts val="0"/>
              </a:spcAft>
              <a:defRPr/>
            </a:pPr>
            <a:r>
              <a:rPr lang="en-US" sz="2800" dirty="0" smtClean="0">
                <a:solidFill>
                  <a:schemeClr val="accent1">
                    <a:lumMod val="50000"/>
                  </a:schemeClr>
                </a:solidFill>
              </a:rPr>
              <a:t>Lecture 5:</a:t>
            </a:r>
            <a:br>
              <a:rPr lang="en-US" sz="2800" dirty="0" smtClean="0">
                <a:solidFill>
                  <a:schemeClr val="accent1">
                    <a:lumMod val="50000"/>
                  </a:schemeClr>
                </a:solidFill>
              </a:rPr>
            </a:br>
            <a:r>
              <a:rPr lang="en-US" sz="2800" dirty="0" smtClean="0">
                <a:solidFill>
                  <a:schemeClr val="accent1">
                    <a:lumMod val="50000"/>
                  </a:schemeClr>
                </a:solidFill>
              </a:rPr>
              <a:t>Organizational Impacts of Knowledge Management</a:t>
            </a:r>
            <a:endParaRPr lang="en-US" sz="2800" dirty="0">
              <a:solidFill>
                <a:schemeClr val="accent1">
                  <a:lumMod val="50000"/>
                </a:schemeClr>
              </a:solidFill>
            </a:endParaRPr>
          </a:p>
        </p:txBody>
      </p:sp>
      <p:sp>
        <p:nvSpPr>
          <p:cNvPr id="3" name="Subtitle 2"/>
          <p:cNvSpPr>
            <a:spLocks noGrp="1"/>
          </p:cNvSpPr>
          <p:nvPr>
            <p:ph type="subTitle" idx="1"/>
          </p:nvPr>
        </p:nvSpPr>
        <p:spPr/>
        <p:txBody>
          <a:bodyPr/>
          <a:lstStyle/>
          <a:p>
            <a:r>
              <a:rPr lang="en-US" sz="2000" dirty="0" smtClean="0">
                <a:solidFill>
                  <a:schemeClr val="accent1">
                    <a:lumMod val="50000"/>
                  </a:schemeClr>
                </a:solidFill>
              </a:rPr>
              <a:t>Md. </a:t>
            </a:r>
            <a:r>
              <a:rPr lang="en-US" sz="2000" dirty="0" err="1" smtClean="0">
                <a:solidFill>
                  <a:schemeClr val="accent1">
                    <a:lumMod val="50000"/>
                  </a:schemeClr>
                </a:solidFill>
              </a:rPr>
              <a:t>Mahbubul</a:t>
            </a:r>
            <a:r>
              <a:rPr lang="en-US" sz="2000" dirty="0" smtClean="0">
                <a:solidFill>
                  <a:schemeClr val="accent1">
                    <a:lumMod val="50000"/>
                  </a:schemeClr>
                </a:solidFill>
              </a:rPr>
              <a:t> </a:t>
            </a:r>
            <a:r>
              <a:rPr lang="en-US" sz="2000" dirty="0" err="1" smtClean="0">
                <a:solidFill>
                  <a:schemeClr val="accent1">
                    <a:lumMod val="50000"/>
                  </a:schemeClr>
                </a:solidFill>
              </a:rPr>
              <a:t>Alam</a:t>
            </a:r>
            <a:r>
              <a:rPr lang="en-US" sz="2000" dirty="0" smtClean="0">
                <a:solidFill>
                  <a:schemeClr val="accent1">
                    <a:lumMod val="50000"/>
                  </a:schemeClr>
                </a:solidFill>
              </a:rPr>
              <a:t>, PhD</a:t>
            </a:r>
            <a:br>
              <a:rPr lang="en-US" sz="2000" dirty="0" smtClean="0">
                <a:solidFill>
                  <a:schemeClr val="accent1">
                    <a:lumMod val="50000"/>
                  </a:schemeClr>
                </a:solidFill>
              </a:rPr>
            </a:br>
            <a:r>
              <a:rPr lang="en-US" sz="2000" dirty="0" smtClean="0">
                <a:solidFill>
                  <a:schemeClr val="accent1">
                    <a:lumMod val="50000"/>
                  </a:schemeClr>
                </a:solidFill>
              </a:rPr>
              <a:t>Associate Professor</a:t>
            </a:r>
            <a:br>
              <a:rPr lang="en-US" sz="2000" dirty="0" smtClean="0">
                <a:solidFill>
                  <a:schemeClr val="accent1">
                    <a:lumMod val="50000"/>
                  </a:schemeClr>
                </a:solidFill>
              </a:rPr>
            </a:br>
            <a:r>
              <a:rPr lang="en-US" sz="2000" dirty="0" smtClean="0">
                <a:solidFill>
                  <a:schemeClr val="accent1">
                    <a:lumMod val="50000"/>
                  </a:schemeClr>
                </a:solidFill>
              </a:rPr>
              <a:t>Dept. of AEIS</a:t>
            </a:r>
            <a:br>
              <a:rPr lang="en-US" sz="2000" dirty="0" smtClean="0">
                <a:solidFill>
                  <a:schemeClr val="accent1">
                    <a:lumMod val="50000"/>
                  </a:schemeClr>
                </a:solidFill>
              </a:rPr>
            </a:br>
            <a:r>
              <a:rPr lang="en-US" sz="2000" dirty="0" err="1" smtClean="0">
                <a:solidFill>
                  <a:schemeClr val="accent1">
                    <a:lumMod val="50000"/>
                  </a:schemeClr>
                </a:solidFill>
              </a:rPr>
              <a:t>Sher</a:t>
            </a:r>
            <a:r>
              <a:rPr lang="en-US" sz="2000" dirty="0" smtClean="0">
                <a:solidFill>
                  <a:schemeClr val="accent1">
                    <a:lumMod val="50000"/>
                  </a:schemeClr>
                </a:solidFill>
              </a:rPr>
              <a:t>-e-</a:t>
            </a:r>
            <a:r>
              <a:rPr lang="en-US" sz="2000" dirty="0" err="1" smtClean="0">
                <a:solidFill>
                  <a:schemeClr val="accent1">
                    <a:lumMod val="50000"/>
                  </a:schemeClr>
                </a:solidFill>
              </a:rPr>
              <a:t>Bangla</a:t>
            </a:r>
            <a:r>
              <a:rPr lang="en-US" sz="2000" dirty="0" smtClean="0">
                <a:solidFill>
                  <a:schemeClr val="accent1">
                    <a:lumMod val="50000"/>
                  </a:schemeClr>
                </a:solidFill>
              </a:rPr>
              <a:t> Agricultural University</a:t>
            </a:r>
            <a:endParaRPr lang="en-US" sz="2000" dirty="0"/>
          </a:p>
        </p:txBody>
      </p:sp>
      <p:sp>
        <p:nvSpPr>
          <p:cNvPr id="4" name="Rectangle 3"/>
          <p:cNvSpPr/>
          <p:nvPr/>
        </p:nvSpPr>
        <p:spPr>
          <a:xfrm>
            <a:off x="685800" y="304800"/>
            <a:ext cx="7772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i="1" dirty="0" smtClean="0">
                <a:solidFill>
                  <a:schemeClr val="accent1">
                    <a:lumMod val="50000"/>
                  </a:schemeClr>
                </a:solidFill>
                <a:latin typeface="Candara" panose="020E0502030303020204" pitchFamily="34" charset="0"/>
              </a:rPr>
              <a:t>An Investment in Knowledge Pays the Best Interest</a:t>
            </a:r>
          </a:p>
          <a:p>
            <a:pPr algn="r"/>
            <a:r>
              <a:rPr lang="en-US" sz="1400" b="1" i="1" dirty="0" smtClean="0">
                <a:solidFill>
                  <a:schemeClr val="accent1">
                    <a:lumMod val="50000"/>
                  </a:schemeClr>
                </a:solidFill>
                <a:latin typeface="Candara" panose="020E0502030303020204" pitchFamily="34" charset="0"/>
              </a:rPr>
              <a:t>-Benjamin Franklin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en-US" dirty="0"/>
              <a:t>Impact on Products</a:t>
            </a:r>
          </a:p>
        </p:txBody>
      </p:sp>
      <p:sp>
        <p:nvSpPr>
          <p:cNvPr id="27653" name="Rectangle 5"/>
          <p:cNvSpPr>
            <a:spLocks noGrp="1" noChangeArrowheads="1"/>
          </p:cNvSpPr>
          <p:nvPr>
            <p:ph type="body" idx="1"/>
          </p:nvPr>
        </p:nvSpPr>
        <p:spPr>
          <a:xfrm>
            <a:off x="304800" y="1547019"/>
            <a:ext cx="8229600" cy="4525962"/>
          </a:xfrm>
        </p:spPr>
        <p:txBody>
          <a:bodyPr/>
          <a:lstStyle/>
          <a:p>
            <a:r>
              <a:rPr lang="en-US" sz="2000" dirty="0">
                <a:latin typeface="Candara" panose="020E0502030303020204" pitchFamily="34" charset="0"/>
              </a:rPr>
              <a:t>Impact on products can be</a:t>
            </a:r>
          </a:p>
          <a:p>
            <a:pPr lvl="1"/>
            <a:r>
              <a:rPr lang="en-US" sz="1600" b="1" dirty="0">
                <a:latin typeface="Candara" panose="020E0502030303020204" pitchFamily="34" charset="0"/>
              </a:rPr>
              <a:t>Value added </a:t>
            </a:r>
            <a:r>
              <a:rPr lang="en-US" sz="1600" b="1" dirty="0" smtClean="0">
                <a:latin typeface="Candara" panose="020E0502030303020204" pitchFamily="34" charset="0"/>
              </a:rPr>
              <a:t>products</a:t>
            </a:r>
          </a:p>
          <a:p>
            <a:pPr lvl="2"/>
            <a:r>
              <a:rPr lang="en-US" sz="1600" dirty="0">
                <a:latin typeface="Candara" panose="020E0502030303020204" pitchFamily="34" charset="0"/>
              </a:rPr>
              <a:t>KM processes can help organizations offer </a:t>
            </a:r>
            <a:r>
              <a:rPr lang="en-US" sz="1600" b="1" dirty="0">
                <a:latin typeface="Candara" panose="020E0502030303020204" pitchFamily="34" charset="0"/>
              </a:rPr>
              <a:t>new products or improved products </a:t>
            </a:r>
            <a:r>
              <a:rPr lang="en-US" sz="1600" dirty="0">
                <a:latin typeface="Candara" panose="020E0502030303020204" pitchFamily="34" charset="0"/>
              </a:rPr>
              <a:t>that provide a </a:t>
            </a:r>
            <a:r>
              <a:rPr lang="en-US" sz="1600" b="1" dirty="0">
                <a:latin typeface="Candara" panose="020E0502030303020204" pitchFamily="34" charset="0"/>
              </a:rPr>
              <a:t>significant additional value </a:t>
            </a:r>
            <a:r>
              <a:rPr lang="en-US" sz="1600" dirty="0">
                <a:latin typeface="Candara" panose="020E0502030303020204" pitchFamily="34" charset="0"/>
              </a:rPr>
              <a:t>as compared with earlier </a:t>
            </a:r>
            <a:r>
              <a:rPr lang="en-US" sz="1600" dirty="0" smtClean="0">
                <a:latin typeface="Candara" panose="020E0502030303020204" pitchFamily="34" charset="0"/>
              </a:rPr>
              <a:t>products. </a:t>
            </a:r>
            <a:endParaRPr lang="en-US" sz="1600" dirty="0">
              <a:latin typeface="Candara" panose="020E0502030303020204" pitchFamily="34" charset="0"/>
            </a:endParaRPr>
          </a:p>
          <a:p>
            <a:pPr lvl="2"/>
            <a:r>
              <a:rPr lang="en-US" sz="1600" dirty="0">
                <a:latin typeface="Candara" panose="020E0502030303020204" pitchFamily="34" charset="0"/>
              </a:rPr>
              <a:t>Value-added products also benefit from KM due to the effect the latter has on organizational process </a:t>
            </a:r>
            <a:r>
              <a:rPr lang="en-US" sz="1600" dirty="0" smtClean="0">
                <a:latin typeface="Candara" panose="020E0502030303020204" pitchFamily="34" charset="0"/>
              </a:rPr>
              <a:t>innovation.</a:t>
            </a:r>
          </a:p>
          <a:p>
            <a:pPr marL="914400" lvl="2" indent="0">
              <a:buNone/>
            </a:pPr>
            <a:r>
              <a:rPr lang="en-US" sz="1600" dirty="0" smtClean="0">
                <a:latin typeface="Candara" panose="020E0502030303020204" pitchFamily="34" charset="0"/>
              </a:rPr>
              <a:t> </a:t>
            </a:r>
            <a:endParaRPr lang="en-US" sz="1400" dirty="0">
              <a:latin typeface="Candara" panose="020E0502030303020204" pitchFamily="34" charset="0"/>
            </a:endParaRPr>
          </a:p>
          <a:p>
            <a:pPr lvl="1"/>
            <a:r>
              <a:rPr lang="en-US" sz="1600" b="1" dirty="0">
                <a:latin typeface="Candara" panose="020E0502030303020204" pitchFamily="34" charset="0"/>
              </a:rPr>
              <a:t>Knowledge based </a:t>
            </a:r>
            <a:r>
              <a:rPr lang="en-US" sz="1600" b="1" dirty="0" smtClean="0">
                <a:latin typeface="Candara" panose="020E0502030303020204" pitchFamily="34" charset="0"/>
              </a:rPr>
              <a:t>products</a:t>
            </a:r>
          </a:p>
          <a:p>
            <a:pPr lvl="2"/>
            <a:r>
              <a:rPr lang="en-US" sz="1600" dirty="0">
                <a:latin typeface="Candara" panose="020E0502030303020204" pitchFamily="34" charset="0"/>
              </a:rPr>
              <a:t>KM can have a significant impact on product that are knowledge based like those in consulting or software development etc.</a:t>
            </a:r>
          </a:p>
          <a:p>
            <a:pPr lvl="2"/>
            <a:r>
              <a:rPr lang="en-US" sz="1600" dirty="0">
                <a:latin typeface="Candara" panose="020E0502030303020204" pitchFamily="34" charset="0"/>
              </a:rPr>
              <a:t>Knowledge based products can </a:t>
            </a:r>
            <a:r>
              <a:rPr lang="en-US" sz="1600" b="1" dirty="0">
                <a:latin typeface="Candara" panose="020E0502030303020204" pitchFamily="34" charset="0"/>
              </a:rPr>
              <a:t>sometimes play a significant role in traditional manufacturing </a:t>
            </a:r>
            <a:r>
              <a:rPr lang="en-US" sz="1600" b="1" dirty="0" smtClean="0">
                <a:latin typeface="Candara" panose="020E0502030303020204" pitchFamily="34" charset="0"/>
              </a:rPr>
              <a:t>firms.</a:t>
            </a:r>
            <a:endParaRPr lang="en-US" sz="1600" b="1" dirty="0">
              <a:latin typeface="Candara" panose="020E0502030303020204" pitchFamily="34" charset="0"/>
            </a:endParaRPr>
          </a:p>
          <a:p>
            <a:pPr lvl="1"/>
            <a:endParaRPr lang="en-US" sz="1600" dirty="0">
              <a:latin typeface="Candara" panose="020E0502030303020204" pitchFamily="34" charset="0"/>
            </a:endParaRPr>
          </a:p>
        </p:txBody>
      </p:sp>
      <p:grpSp>
        <p:nvGrpSpPr>
          <p:cNvPr id="2" name="Group 1"/>
          <p:cNvGrpSpPr/>
          <p:nvPr/>
        </p:nvGrpSpPr>
        <p:grpSpPr>
          <a:xfrm>
            <a:off x="1092200" y="4964906"/>
            <a:ext cx="7061200" cy="1108075"/>
            <a:chOff x="1016000" y="4454525"/>
            <a:chExt cx="7061200" cy="1108075"/>
          </a:xfrm>
        </p:grpSpPr>
        <p:sp>
          <p:nvSpPr>
            <p:cNvPr id="27654" name="Text Box 6"/>
            <p:cNvSpPr txBox="1">
              <a:spLocks noChangeArrowheads="1"/>
            </p:cNvSpPr>
            <p:nvPr/>
          </p:nvSpPr>
          <p:spPr bwMode="auto">
            <a:xfrm>
              <a:off x="3249613" y="4576763"/>
              <a:ext cx="1447800" cy="863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Knowledge</a:t>
              </a:r>
            </a:p>
            <a:p>
              <a:pPr eaLnBrk="1" hangingPunct="1"/>
              <a:endParaRPr lang="en-US" sz="1600" dirty="0">
                <a:latin typeface="Arial" panose="020B0604020202020204" pitchFamily="34" charset="0"/>
              </a:endParaRPr>
            </a:p>
          </p:txBody>
        </p:sp>
        <p:sp>
          <p:nvSpPr>
            <p:cNvPr id="27655" name="Text Box 7"/>
            <p:cNvSpPr txBox="1">
              <a:spLocks noChangeArrowheads="1"/>
            </p:cNvSpPr>
            <p:nvPr/>
          </p:nvSpPr>
          <p:spPr bwMode="auto">
            <a:xfrm>
              <a:off x="5129213" y="4454525"/>
              <a:ext cx="2947987" cy="11080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4950" indent="-23495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buFontTx/>
                <a:buChar char="•"/>
              </a:pPr>
              <a:endParaRPr lang="en-US" sz="1600" dirty="0">
                <a:latin typeface="Arial" panose="020B0604020202020204" pitchFamily="34" charset="0"/>
              </a:endParaRPr>
            </a:p>
            <a:p>
              <a:pPr eaLnBrk="1" hangingPunct="1">
                <a:buFontTx/>
                <a:buChar char="•"/>
              </a:pPr>
              <a:r>
                <a:rPr lang="en-US" sz="1600" dirty="0">
                  <a:latin typeface="Candara" panose="020E0502030303020204" pitchFamily="34" charset="0"/>
                </a:rPr>
                <a:t>Value-added Products</a:t>
              </a:r>
            </a:p>
            <a:p>
              <a:pPr eaLnBrk="1" hangingPunct="1">
                <a:buFontTx/>
                <a:buChar char="•"/>
              </a:pPr>
              <a:r>
                <a:rPr lang="en-US" sz="1600" dirty="0">
                  <a:latin typeface="Candara" panose="020E0502030303020204" pitchFamily="34" charset="0"/>
                </a:rPr>
                <a:t>Knowledge-based products</a:t>
              </a:r>
            </a:p>
            <a:p>
              <a:pPr eaLnBrk="1" hangingPunct="1">
                <a:buFontTx/>
                <a:buChar char="•"/>
              </a:pPr>
              <a:endParaRPr lang="en-US" sz="1600" dirty="0">
                <a:latin typeface="Arial" panose="020B0604020202020204" pitchFamily="34" charset="0"/>
              </a:endParaRPr>
            </a:p>
          </p:txBody>
        </p:sp>
        <p:cxnSp>
          <p:nvCxnSpPr>
            <p:cNvPr id="27656" name="AutoShape 8"/>
            <p:cNvCxnSpPr>
              <a:cxnSpLocks noChangeShapeType="1"/>
              <a:stCxn id="27658" idx="3"/>
              <a:endCxn id="27654" idx="1"/>
            </p:cNvCxnSpPr>
            <p:nvPr/>
          </p:nvCxnSpPr>
          <p:spPr bwMode="auto">
            <a:xfrm>
              <a:off x="2786063" y="5008563"/>
              <a:ext cx="444500"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57" name="AutoShape 9"/>
            <p:cNvCxnSpPr>
              <a:cxnSpLocks noChangeShapeType="1"/>
              <a:stCxn id="27654" idx="3"/>
              <a:endCxn id="27655" idx="1"/>
            </p:cNvCxnSpPr>
            <p:nvPr/>
          </p:nvCxnSpPr>
          <p:spPr bwMode="auto">
            <a:xfrm>
              <a:off x="4716463" y="5008563"/>
              <a:ext cx="393700"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658" name="AutoShape 10"/>
            <p:cNvSpPr>
              <a:spLocks noChangeArrowheads="1"/>
            </p:cNvSpPr>
            <p:nvPr/>
          </p:nvSpPr>
          <p:spPr bwMode="auto">
            <a:xfrm>
              <a:off x="1016000" y="4672013"/>
              <a:ext cx="1751013" cy="6731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r>
                <a:rPr lang="en-US" sz="1600" dirty="0">
                  <a:latin typeface="Candara" panose="020E0502030303020204" pitchFamily="34" charset="0"/>
                </a:rPr>
                <a:t>Knowledge Management</a:t>
              </a:r>
            </a:p>
          </p:txBody>
        </p:sp>
      </p:grpSp>
    </p:spTree>
    <p:extLst>
      <p:ext uri="{BB962C8B-B14F-4D97-AF65-F5344CB8AC3E}">
        <p14:creationId xmlns:p14="http://schemas.microsoft.com/office/powerpoint/2010/main" val="2233844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r>
              <a:rPr lang="en-US"/>
              <a:t>Impacts on Organizational Performance</a:t>
            </a:r>
          </a:p>
        </p:txBody>
      </p:sp>
      <p:sp>
        <p:nvSpPr>
          <p:cNvPr id="33797" name="Rectangle 5"/>
          <p:cNvSpPr>
            <a:spLocks noGrp="1" noChangeArrowheads="1"/>
          </p:cNvSpPr>
          <p:nvPr>
            <p:ph type="body" idx="1"/>
          </p:nvPr>
        </p:nvSpPr>
        <p:spPr>
          <a:xfrm>
            <a:off x="297287" y="1547019"/>
            <a:ext cx="8229600" cy="4525962"/>
          </a:xfrm>
        </p:spPr>
        <p:txBody>
          <a:bodyPr/>
          <a:lstStyle/>
          <a:p>
            <a:pPr>
              <a:lnSpc>
                <a:spcPct val="90000"/>
              </a:lnSpc>
            </a:pPr>
            <a:r>
              <a:rPr lang="en-US" sz="2000" b="1" dirty="0">
                <a:latin typeface="Candara" panose="020E0502030303020204" pitchFamily="34" charset="0"/>
              </a:rPr>
              <a:t>Direct Impacts </a:t>
            </a:r>
          </a:p>
          <a:p>
            <a:pPr lvl="1">
              <a:lnSpc>
                <a:spcPct val="90000"/>
              </a:lnSpc>
            </a:pPr>
            <a:r>
              <a:rPr lang="en-US" sz="1800" dirty="0">
                <a:latin typeface="Candara" panose="020E0502030303020204" pitchFamily="34" charset="0"/>
              </a:rPr>
              <a:t>Knowledge is used to </a:t>
            </a:r>
            <a:r>
              <a:rPr lang="en-US" sz="1800" b="1" dirty="0">
                <a:latin typeface="Candara" panose="020E0502030303020204" pitchFamily="34" charset="0"/>
              </a:rPr>
              <a:t>create innovative products that generate revenue and </a:t>
            </a:r>
            <a:r>
              <a:rPr lang="en-US" sz="1800" b="1" dirty="0" smtClean="0">
                <a:latin typeface="Candara" panose="020E0502030303020204" pitchFamily="34" charset="0"/>
              </a:rPr>
              <a:t>profit.</a:t>
            </a:r>
          </a:p>
          <a:p>
            <a:pPr lvl="1">
              <a:lnSpc>
                <a:spcPct val="90000"/>
              </a:lnSpc>
            </a:pPr>
            <a:endParaRPr lang="en-US" sz="1800" b="1" dirty="0">
              <a:latin typeface="Candara" panose="020E0502030303020204" pitchFamily="34" charset="0"/>
            </a:endParaRPr>
          </a:p>
          <a:p>
            <a:pPr>
              <a:lnSpc>
                <a:spcPct val="90000"/>
              </a:lnSpc>
            </a:pPr>
            <a:r>
              <a:rPr lang="en-US" sz="2000" b="1" dirty="0">
                <a:latin typeface="Candara" panose="020E0502030303020204" pitchFamily="34" charset="0"/>
              </a:rPr>
              <a:t>Indirect Impacts</a:t>
            </a:r>
          </a:p>
          <a:p>
            <a:pPr lvl="1">
              <a:lnSpc>
                <a:spcPct val="90000"/>
              </a:lnSpc>
            </a:pPr>
            <a:r>
              <a:rPr lang="en-US" sz="1800" dirty="0">
                <a:latin typeface="Candara" panose="020E0502030303020204" pitchFamily="34" charset="0"/>
              </a:rPr>
              <a:t>Use of KM to </a:t>
            </a:r>
            <a:r>
              <a:rPr lang="en-US" sz="1800" b="1" dirty="0">
                <a:latin typeface="Candara" panose="020E0502030303020204" pitchFamily="34" charset="0"/>
              </a:rPr>
              <a:t>demonstrate intellectual leadership within the industry</a:t>
            </a:r>
            <a:r>
              <a:rPr lang="en-US" sz="1800" dirty="0">
                <a:latin typeface="Candara" panose="020E0502030303020204" pitchFamily="34" charset="0"/>
              </a:rPr>
              <a:t>, which, in turn, might </a:t>
            </a:r>
            <a:r>
              <a:rPr lang="en-US" sz="1800" b="1" dirty="0">
                <a:latin typeface="Candara" panose="020E0502030303020204" pitchFamily="34" charset="0"/>
              </a:rPr>
              <a:t>enhance customer </a:t>
            </a:r>
            <a:r>
              <a:rPr lang="en-US" sz="1800" b="1" dirty="0" smtClean="0">
                <a:latin typeface="Candara" panose="020E0502030303020204" pitchFamily="34" charset="0"/>
              </a:rPr>
              <a:t>loyalty. </a:t>
            </a:r>
            <a:endParaRPr lang="en-US" sz="1800" b="1" dirty="0">
              <a:latin typeface="Candara" panose="020E0502030303020204" pitchFamily="34" charset="0"/>
            </a:endParaRPr>
          </a:p>
          <a:p>
            <a:pPr lvl="1">
              <a:lnSpc>
                <a:spcPct val="90000"/>
              </a:lnSpc>
            </a:pPr>
            <a:r>
              <a:rPr lang="en-US" sz="1800" dirty="0">
                <a:latin typeface="Candara" panose="020E0502030303020204" pitchFamily="34" charset="0"/>
              </a:rPr>
              <a:t>Use of knowledge to </a:t>
            </a:r>
            <a:r>
              <a:rPr lang="en-US" sz="1800" b="1" dirty="0">
                <a:latin typeface="Candara" panose="020E0502030303020204" pitchFamily="34" charset="0"/>
              </a:rPr>
              <a:t>gain an advantageous negotiating position </a:t>
            </a:r>
            <a:r>
              <a:rPr lang="en-US" sz="1800" dirty="0">
                <a:latin typeface="Candara" panose="020E0502030303020204" pitchFamily="34" charset="0"/>
              </a:rPr>
              <a:t>with respect to competitors or partner </a:t>
            </a:r>
            <a:r>
              <a:rPr lang="en-US" sz="1800" dirty="0" smtClean="0">
                <a:latin typeface="Candara" panose="020E0502030303020204" pitchFamily="34" charset="0"/>
              </a:rPr>
              <a:t>organizations.</a:t>
            </a:r>
            <a:endParaRPr lang="en-US" sz="1800" dirty="0">
              <a:latin typeface="Candara" panose="020E0502030303020204" pitchFamily="34" charset="0"/>
            </a:endParaRPr>
          </a:p>
          <a:p>
            <a:pPr>
              <a:lnSpc>
                <a:spcPct val="90000"/>
              </a:lnSpc>
            </a:pPr>
            <a:endParaRPr lang="en-US" dirty="0"/>
          </a:p>
        </p:txBody>
      </p:sp>
    </p:spTree>
    <p:extLst>
      <p:ext uri="{BB962C8B-B14F-4D97-AF65-F5344CB8AC3E}">
        <p14:creationId xmlns:p14="http://schemas.microsoft.com/office/powerpoint/2010/main" val="1114369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en-US"/>
              <a:t>Economy of Scale and Scope</a:t>
            </a:r>
          </a:p>
        </p:txBody>
      </p:sp>
      <p:sp>
        <p:nvSpPr>
          <p:cNvPr id="35845" name="Rectangle 5"/>
          <p:cNvSpPr>
            <a:spLocks noGrp="1" noChangeArrowheads="1"/>
          </p:cNvSpPr>
          <p:nvPr>
            <p:ph type="body" idx="1"/>
          </p:nvPr>
        </p:nvSpPr>
        <p:spPr>
          <a:xfrm>
            <a:off x="457200" y="1584582"/>
            <a:ext cx="8229600" cy="4525962"/>
          </a:xfrm>
        </p:spPr>
        <p:txBody>
          <a:bodyPr/>
          <a:lstStyle/>
          <a:p>
            <a:r>
              <a:rPr lang="en-US" sz="2000" dirty="0">
                <a:latin typeface="Candara" panose="020E0502030303020204" pitchFamily="34" charset="0"/>
              </a:rPr>
              <a:t>A company’s output is said to exhibit </a:t>
            </a:r>
            <a:r>
              <a:rPr lang="en-US" sz="2000" b="1" u="sng" dirty="0">
                <a:latin typeface="Candara" panose="020E0502030303020204" pitchFamily="34" charset="0"/>
              </a:rPr>
              <a:t>economy of scale </a:t>
            </a:r>
            <a:r>
              <a:rPr lang="en-US" sz="2000" dirty="0">
                <a:latin typeface="Candara" panose="020E0502030303020204" pitchFamily="34" charset="0"/>
              </a:rPr>
              <a:t>if </a:t>
            </a:r>
            <a:r>
              <a:rPr lang="en-US" sz="2000" b="1" dirty="0">
                <a:latin typeface="Candara" panose="020E0502030303020204" pitchFamily="34" charset="0"/>
              </a:rPr>
              <a:t>the average cost of production per unit decreases with increase in </a:t>
            </a:r>
            <a:r>
              <a:rPr lang="en-US" sz="2000" b="1" dirty="0" smtClean="0">
                <a:latin typeface="Candara" panose="020E0502030303020204" pitchFamily="34" charset="0"/>
              </a:rPr>
              <a:t>output.</a:t>
            </a:r>
          </a:p>
          <a:p>
            <a:endParaRPr lang="en-US" sz="2000" b="1" dirty="0">
              <a:latin typeface="Candara" panose="020E0502030303020204" pitchFamily="34" charset="0"/>
            </a:endParaRPr>
          </a:p>
          <a:p>
            <a:r>
              <a:rPr lang="en-US" sz="2000" dirty="0">
                <a:latin typeface="Candara" panose="020E0502030303020204" pitchFamily="34" charset="0"/>
              </a:rPr>
              <a:t>A company’s output is said to exhibit </a:t>
            </a:r>
            <a:r>
              <a:rPr lang="en-US" sz="2000" b="1" u="sng" dirty="0">
                <a:latin typeface="Candara" panose="020E0502030303020204" pitchFamily="34" charset="0"/>
              </a:rPr>
              <a:t>economy of scope </a:t>
            </a:r>
            <a:r>
              <a:rPr lang="en-US" sz="2000" dirty="0">
                <a:latin typeface="Candara" panose="020E0502030303020204" pitchFamily="34" charset="0"/>
              </a:rPr>
              <a:t>when </a:t>
            </a:r>
            <a:r>
              <a:rPr lang="en-US" sz="2000" b="1" dirty="0">
                <a:latin typeface="Candara" panose="020E0502030303020204" pitchFamily="34" charset="0"/>
              </a:rPr>
              <a:t>the total cost of that same company producing two or more different products is less than the sum of the costs that would be incurred if each product had been produced separately by a different </a:t>
            </a:r>
            <a:r>
              <a:rPr lang="en-US" sz="2000" b="1" dirty="0" smtClean="0">
                <a:latin typeface="Candara" panose="020E0502030303020204" pitchFamily="34" charset="0"/>
              </a:rPr>
              <a:t>company</a:t>
            </a:r>
            <a:r>
              <a:rPr lang="en-US" sz="2000" dirty="0" smtClean="0">
                <a:latin typeface="Candara" panose="020E0502030303020204" pitchFamily="34" charset="0"/>
              </a:rPr>
              <a:t>. </a:t>
            </a:r>
            <a:endParaRPr lang="en-US" sz="2000" dirty="0">
              <a:latin typeface="Candara" panose="020E0502030303020204" pitchFamily="34" charset="0"/>
            </a:endParaRPr>
          </a:p>
        </p:txBody>
      </p:sp>
    </p:spTree>
    <p:extLst>
      <p:ext uri="{BB962C8B-B14F-4D97-AF65-F5344CB8AC3E}">
        <p14:creationId xmlns:p14="http://schemas.microsoft.com/office/powerpoint/2010/main" val="1466774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419100" y="2057400"/>
            <a:ext cx="8077200" cy="2762548"/>
            <a:chOff x="533400" y="1828800"/>
            <a:chExt cx="8077200" cy="2762548"/>
          </a:xfrm>
        </p:grpSpPr>
        <p:sp>
          <p:nvSpPr>
            <p:cNvPr id="36867" name="Text Box 3"/>
            <p:cNvSpPr txBox="1">
              <a:spLocks noChangeArrowheads="1"/>
            </p:cNvSpPr>
            <p:nvPr/>
          </p:nvSpPr>
          <p:spPr bwMode="auto">
            <a:xfrm>
              <a:off x="2514600" y="3200400"/>
              <a:ext cx="1219200" cy="76944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endParaRPr lang="en-US" sz="1400" dirty="0">
                <a:latin typeface="Arial" panose="020B0604020202020204" pitchFamily="34" charset="0"/>
              </a:endParaRPr>
            </a:p>
            <a:p>
              <a:pPr algn="ctr" eaLnBrk="1" hangingPunct="1"/>
              <a:r>
                <a:rPr lang="en-US" sz="1600" dirty="0">
                  <a:latin typeface="Candara" panose="020E0502030303020204" pitchFamily="34" charset="0"/>
                </a:rPr>
                <a:t>Knowledge</a:t>
              </a:r>
            </a:p>
            <a:p>
              <a:pPr eaLnBrk="1" hangingPunct="1"/>
              <a:endParaRPr lang="en-US" sz="1400" dirty="0">
                <a:latin typeface="Arial" panose="020B0604020202020204" pitchFamily="34" charset="0"/>
              </a:endParaRPr>
            </a:p>
          </p:txBody>
        </p:sp>
        <p:sp>
          <p:nvSpPr>
            <p:cNvPr id="36868" name="Text Box 4"/>
            <p:cNvSpPr txBox="1">
              <a:spLocks noChangeArrowheads="1"/>
            </p:cNvSpPr>
            <p:nvPr/>
          </p:nvSpPr>
          <p:spPr bwMode="auto">
            <a:xfrm>
              <a:off x="4191000" y="3048000"/>
              <a:ext cx="1295400" cy="107721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7475" indent="-117475">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buFontTx/>
                <a:buChar char="•"/>
              </a:pPr>
              <a:r>
                <a:rPr lang="en-US" sz="1600" dirty="0">
                  <a:latin typeface="Candara" panose="020E0502030303020204" pitchFamily="34" charset="0"/>
                  <a:cs typeface="Times New Roman" panose="02020603050405020304" pitchFamily="18" charset="0"/>
                </a:rPr>
                <a:t>Vision</a:t>
              </a:r>
            </a:p>
            <a:p>
              <a:pPr eaLnBrk="1" hangingPunct="1">
                <a:buFontTx/>
                <a:buChar char="•"/>
              </a:pPr>
              <a:r>
                <a:rPr lang="en-US" sz="1600" dirty="0">
                  <a:latin typeface="Candara" panose="020E0502030303020204" pitchFamily="34" charset="0"/>
                  <a:cs typeface="Times New Roman" panose="02020603050405020304" pitchFamily="18" charset="0"/>
                </a:rPr>
                <a:t>Strategy</a:t>
              </a:r>
            </a:p>
            <a:p>
              <a:pPr eaLnBrk="1" hangingPunct="1">
                <a:buFontTx/>
                <a:buChar char="•"/>
              </a:pPr>
              <a:r>
                <a:rPr lang="en-US" sz="1600" dirty="0">
                  <a:latin typeface="Candara" panose="020E0502030303020204" pitchFamily="34" charset="0"/>
                  <a:cs typeface="Times New Roman" panose="02020603050405020304" pitchFamily="18" charset="0"/>
                </a:rPr>
                <a:t>Revenues</a:t>
              </a:r>
            </a:p>
            <a:p>
              <a:pPr eaLnBrk="1" hangingPunct="1">
                <a:buFontTx/>
                <a:buChar char="•"/>
              </a:pPr>
              <a:r>
                <a:rPr lang="en-US" sz="1600" dirty="0">
                  <a:latin typeface="Candara" panose="020E0502030303020204" pitchFamily="34" charset="0"/>
                  <a:cs typeface="Times New Roman" panose="02020603050405020304" pitchFamily="18" charset="0"/>
                </a:rPr>
                <a:t>Costs</a:t>
              </a:r>
              <a:r>
                <a:rPr lang="en-US" sz="1600" dirty="0">
                  <a:latin typeface="Candara" panose="020E0502030303020204" pitchFamily="34" charset="0"/>
                </a:rPr>
                <a:t> </a:t>
              </a:r>
            </a:p>
          </p:txBody>
        </p:sp>
        <p:cxnSp>
          <p:nvCxnSpPr>
            <p:cNvPr id="36869" name="AutoShape 5"/>
            <p:cNvCxnSpPr>
              <a:cxnSpLocks noChangeShapeType="1"/>
              <a:stCxn id="36871" idx="3"/>
              <a:endCxn id="36867" idx="1"/>
            </p:cNvCxnSpPr>
            <p:nvPr/>
          </p:nvCxnSpPr>
          <p:spPr bwMode="auto">
            <a:xfrm flipV="1">
              <a:off x="1981200" y="3585121"/>
              <a:ext cx="533400" cy="14972"/>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70" name="AutoShape 6"/>
            <p:cNvCxnSpPr>
              <a:cxnSpLocks noChangeShapeType="1"/>
              <a:stCxn id="36867" idx="3"/>
              <a:endCxn id="36868" idx="1"/>
            </p:cNvCxnSpPr>
            <p:nvPr/>
          </p:nvCxnSpPr>
          <p:spPr bwMode="auto">
            <a:xfrm>
              <a:off x="3733800" y="3585121"/>
              <a:ext cx="457200" cy="1488"/>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871" name="AutoShape 7"/>
            <p:cNvSpPr>
              <a:spLocks noChangeArrowheads="1"/>
            </p:cNvSpPr>
            <p:nvPr/>
          </p:nvSpPr>
          <p:spPr bwMode="auto">
            <a:xfrm>
              <a:off x="533400" y="3276600"/>
              <a:ext cx="1447800" cy="646986"/>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r>
                <a:rPr lang="en-US" sz="1600" dirty="0">
                  <a:latin typeface="Candara" panose="020E0502030303020204" pitchFamily="34" charset="0"/>
                </a:rPr>
                <a:t>Knowledge Management</a:t>
              </a:r>
            </a:p>
          </p:txBody>
        </p:sp>
        <p:cxnSp>
          <p:nvCxnSpPr>
            <p:cNvPr id="36872" name="AutoShape 8"/>
            <p:cNvCxnSpPr>
              <a:cxnSpLocks noChangeShapeType="1"/>
            </p:cNvCxnSpPr>
            <p:nvPr/>
          </p:nvCxnSpPr>
          <p:spPr bwMode="auto">
            <a:xfrm rot="16200000">
              <a:off x="2953544" y="1351757"/>
              <a:ext cx="188912" cy="3581400"/>
            </a:xfrm>
            <a:prstGeom prst="bentConnector3">
              <a:avLst>
                <a:gd name="adj1" fmla="val 743694"/>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873" name="Text Box 9"/>
            <p:cNvSpPr txBox="1">
              <a:spLocks noChangeArrowheads="1"/>
            </p:cNvSpPr>
            <p:nvPr/>
          </p:nvSpPr>
          <p:spPr bwMode="auto">
            <a:xfrm>
              <a:off x="6019800" y="2590800"/>
              <a:ext cx="2590800" cy="200054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7475" indent="-117475">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sz="1400" dirty="0">
                <a:latin typeface="Arial" panose="020B0604020202020204" pitchFamily="34" charset="0"/>
              </a:endParaRPr>
            </a:p>
            <a:p>
              <a:pPr eaLnBrk="1" hangingPunct="1"/>
              <a:r>
                <a:rPr lang="en-US" sz="1600" b="1" u="sng" dirty="0">
                  <a:latin typeface="Candara" panose="020E0502030303020204" pitchFamily="34" charset="0"/>
                  <a:cs typeface="Times New Roman" panose="02020603050405020304" pitchFamily="18" charset="0"/>
                </a:rPr>
                <a:t>Organizational Performance</a:t>
              </a:r>
              <a:r>
                <a:rPr lang="en-US" sz="1600" b="1" u="sng" dirty="0">
                  <a:latin typeface="Candara" panose="020E0502030303020204" pitchFamily="34" charset="0"/>
                </a:rPr>
                <a:t> </a:t>
              </a:r>
            </a:p>
            <a:p>
              <a:pPr eaLnBrk="1" hangingPunct="1">
                <a:buFontTx/>
                <a:buChar char="•"/>
              </a:pPr>
              <a:r>
                <a:rPr lang="en-US" sz="1600" dirty="0">
                  <a:latin typeface="Candara" panose="020E0502030303020204" pitchFamily="34" charset="0"/>
                </a:rPr>
                <a:t>Scale economies </a:t>
              </a:r>
            </a:p>
            <a:p>
              <a:pPr eaLnBrk="1" hangingPunct="1">
                <a:buFontTx/>
                <a:buChar char="•"/>
              </a:pPr>
              <a:r>
                <a:rPr lang="en-US" sz="1600" dirty="0">
                  <a:latin typeface="Candara" panose="020E0502030303020204" pitchFamily="34" charset="0"/>
                </a:rPr>
                <a:t>Scope economies</a:t>
              </a:r>
            </a:p>
            <a:p>
              <a:pPr eaLnBrk="1" hangingPunct="1">
                <a:buFontTx/>
                <a:buChar char="•"/>
              </a:pPr>
              <a:r>
                <a:rPr lang="en-US" sz="1600" dirty="0">
                  <a:latin typeface="Candara" panose="020E0502030303020204" pitchFamily="34" charset="0"/>
                </a:rPr>
                <a:t>Sustainable competitive advantage</a:t>
              </a:r>
            </a:p>
            <a:p>
              <a:pPr eaLnBrk="1" hangingPunct="1"/>
              <a:endParaRPr lang="en-US" sz="1400" dirty="0">
                <a:latin typeface="Arial" panose="020B0604020202020204" pitchFamily="34" charset="0"/>
              </a:endParaRPr>
            </a:p>
          </p:txBody>
        </p:sp>
        <p:cxnSp>
          <p:nvCxnSpPr>
            <p:cNvPr id="36874" name="AutoShape 10"/>
            <p:cNvCxnSpPr>
              <a:cxnSpLocks noChangeShapeType="1"/>
              <a:stCxn id="36868" idx="3"/>
              <a:endCxn id="36873" idx="1"/>
            </p:cNvCxnSpPr>
            <p:nvPr/>
          </p:nvCxnSpPr>
          <p:spPr bwMode="auto">
            <a:xfrm>
              <a:off x="5486400" y="3586609"/>
              <a:ext cx="533400" cy="4465"/>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875" name="Line 11"/>
            <p:cNvSpPr>
              <a:spLocks noChangeShapeType="1"/>
            </p:cNvSpPr>
            <p:nvPr/>
          </p:nvSpPr>
          <p:spPr bwMode="auto">
            <a:xfrm>
              <a:off x="4826358" y="1828800"/>
              <a:ext cx="2590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6" name="Line 12"/>
            <p:cNvSpPr>
              <a:spLocks noChangeShapeType="1"/>
            </p:cNvSpPr>
            <p:nvPr/>
          </p:nvSpPr>
          <p:spPr bwMode="auto">
            <a:xfrm flipH="1">
              <a:off x="7391400" y="1828800"/>
              <a:ext cx="25758"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6877" name="AutoShape 13"/>
            <p:cNvCxnSpPr>
              <a:cxnSpLocks noChangeShapeType="1"/>
            </p:cNvCxnSpPr>
            <p:nvPr/>
          </p:nvCxnSpPr>
          <p:spPr bwMode="auto">
            <a:xfrm rot="16200000" flipH="1">
              <a:off x="4908948" y="2177654"/>
              <a:ext cx="621507" cy="4191000"/>
            </a:xfrm>
            <a:prstGeom prst="bentConnector3">
              <a:avLst>
                <a:gd name="adj1" fmla="val 13678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6880" name="Rectangle 16"/>
          <p:cNvSpPr>
            <a:spLocks noGrp="1" noChangeArrowheads="1"/>
          </p:cNvSpPr>
          <p:nvPr>
            <p:ph type="title"/>
          </p:nvPr>
        </p:nvSpPr>
        <p:spPr>
          <a:xfrm>
            <a:off x="228600" y="381000"/>
            <a:ext cx="8458200" cy="685800"/>
          </a:xfrm>
        </p:spPr>
        <p:txBody>
          <a:bodyPr/>
          <a:lstStyle/>
          <a:p>
            <a:r>
              <a:rPr lang="en-US" sz="2800" dirty="0"/>
              <a:t>How Knowledge Management Impacts Organizational </a:t>
            </a:r>
            <a:r>
              <a:rPr lang="en-US" sz="2800" dirty="0" smtClean="0"/>
              <a:t>Performance?</a:t>
            </a:r>
            <a:endParaRPr lang="en-US" dirty="0"/>
          </a:p>
        </p:txBody>
      </p:sp>
    </p:spTree>
    <p:extLst>
      <p:ext uri="{BB962C8B-B14F-4D97-AF65-F5344CB8AC3E}">
        <p14:creationId xmlns:p14="http://schemas.microsoft.com/office/powerpoint/2010/main" val="26373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title"/>
          </p:nvPr>
        </p:nvSpPr>
        <p:spPr>
          <a:xfrm>
            <a:off x="228600" y="381000"/>
            <a:ext cx="8382000" cy="685800"/>
          </a:xfrm>
        </p:spPr>
        <p:txBody>
          <a:bodyPr/>
          <a:lstStyle/>
          <a:p>
            <a:r>
              <a:rPr lang="en-US" sz="2800" dirty="0"/>
              <a:t>A Summary of Organizational Impacts of Knowledge Management</a:t>
            </a:r>
          </a:p>
        </p:txBody>
      </p:sp>
      <p:pic>
        <p:nvPicPr>
          <p:cNvPr id="3994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481137"/>
            <a:ext cx="5181600"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422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dirty="0"/>
              <a:t>Conclusions</a:t>
            </a:r>
          </a:p>
        </p:txBody>
      </p:sp>
      <p:sp>
        <p:nvSpPr>
          <p:cNvPr id="43013" name="Rectangle 5"/>
          <p:cNvSpPr>
            <a:spLocks noGrp="1" noChangeArrowheads="1"/>
          </p:cNvSpPr>
          <p:nvPr>
            <p:ph type="body" idx="1"/>
          </p:nvPr>
        </p:nvSpPr>
        <p:spPr>
          <a:xfrm>
            <a:off x="381000" y="1600200"/>
            <a:ext cx="8229600" cy="4525962"/>
          </a:xfrm>
        </p:spPr>
        <p:txBody>
          <a:bodyPr/>
          <a:lstStyle/>
          <a:p>
            <a:r>
              <a:rPr lang="en-US" sz="2000" dirty="0">
                <a:latin typeface="Candara" panose="020E0502030303020204" pitchFamily="34" charset="0"/>
              </a:rPr>
              <a:t>Explained the </a:t>
            </a:r>
            <a:r>
              <a:rPr lang="en-US" sz="2000" b="1" dirty="0">
                <a:latin typeface="Candara" panose="020E0502030303020204" pitchFamily="34" charset="0"/>
              </a:rPr>
              <a:t>interrelated impacts of KM on organizations </a:t>
            </a:r>
            <a:r>
              <a:rPr lang="en-US" sz="2000" dirty="0">
                <a:latin typeface="Candara" panose="020E0502030303020204" pitchFamily="34" charset="0"/>
              </a:rPr>
              <a:t>at several levels </a:t>
            </a:r>
          </a:p>
          <a:p>
            <a:pPr lvl="1"/>
            <a:r>
              <a:rPr lang="en-US" sz="1800" dirty="0">
                <a:latin typeface="Candara" panose="020E0502030303020204" pitchFamily="34" charset="0"/>
              </a:rPr>
              <a:t>People </a:t>
            </a:r>
          </a:p>
          <a:p>
            <a:pPr lvl="1"/>
            <a:r>
              <a:rPr lang="en-US" sz="1800" dirty="0">
                <a:latin typeface="Candara" panose="020E0502030303020204" pitchFamily="34" charset="0"/>
              </a:rPr>
              <a:t>Processes</a:t>
            </a:r>
          </a:p>
          <a:p>
            <a:pPr lvl="1"/>
            <a:r>
              <a:rPr lang="en-US" sz="1800" dirty="0">
                <a:latin typeface="Candara" panose="020E0502030303020204" pitchFamily="34" charset="0"/>
              </a:rPr>
              <a:t>Products</a:t>
            </a:r>
          </a:p>
          <a:p>
            <a:pPr lvl="1"/>
            <a:r>
              <a:rPr lang="en-US" sz="1800" dirty="0">
                <a:latin typeface="Candara" panose="020E0502030303020204" pitchFamily="34" charset="0"/>
              </a:rPr>
              <a:t>Overall </a:t>
            </a:r>
            <a:r>
              <a:rPr lang="en-US" sz="1800" dirty="0" smtClean="0">
                <a:latin typeface="Candara" panose="020E0502030303020204" pitchFamily="34" charset="0"/>
              </a:rPr>
              <a:t>performance</a:t>
            </a:r>
          </a:p>
          <a:p>
            <a:pPr marL="457200" lvl="1" indent="0">
              <a:buNone/>
            </a:pPr>
            <a:endParaRPr lang="en-US" sz="1800" dirty="0">
              <a:latin typeface="Candara" panose="020E0502030303020204" pitchFamily="34" charset="0"/>
            </a:endParaRPr>
          </a:p>
          <a:p>
            <a:r>
              <a:rPr lang="en-US" sz="2000" dirty="0">
                <a:latin typeface="Candara" panose="020E0502030303020204" pitchFamily="34" charset="0"/>
              </a:rPr>
              <a:t>The </a:t>
            </a:r>
            <a:r>
              <a:rPr lang="en-US" sz="2000" b="1" dirty="0">
                <a:latin typeface="Candara" panose="020E0502030303020204" pitchFamily="34" charset="0"/>
              </a:rPr>
              <a:t>impact on one level might lead to synergistic impacts on another level </a:t>
            </a:r>
            <a:r>
              <a:rPr lang="en-US" sz="2000" dirty="0">
                <a:latin typeface="Candara" panose="020E0502030303020204" pitchFamily="34" charset="0"/>
              </a:rPr>
              <a:t>as </a:t>
            </a:r>
            <a:r>
              <a:rPr lang="en-US" sz="2000" dirty="0" smtClean="0">
                <a:latin typeface="Candara" panose="020E0502030303020204" pitchFamily="34" charset="0"/>
              </a:rPr>
              <a:t>well.</a:t>
            </a:r>
            <a:endParaRPr lang="en-US" sz="2000" dirty="0">
              <a:latin typeface="Candara" panose="020E0502030303020204" pitchFamily="34" charset="0"/>
            </a:endParaRPr>
          </a:p>
          <a:p>
            <a:endParaRPr lang="en-US" dirty="0"/>
          </a:p>
        </p:txBody>
      </p:sp>
    </p:spTree>
    <p:extLst>
      <p:ext uri="{BB962C8B-B14F-4D97-AF65-F5344CB8AC3E}">
        <p14:creationId xmlns:p14="http://schemas.microsoft.com/office/powerpoint/2010/main" val="934042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62200" y="2057400"/>
            <a:ext cx="4114799" cy="2585323"/>
          </a:xfrm>
          <a:prstGeom prst="rect">
            <a:avLst/>
          </a:prstGeom>
          <a:noFill/>
        </p:spPr>
        <p:txBody>
          <a:bodyPr wrap="square" lIns="91440" tIns="45720" rIns="91440" bIns="45720">
            <a:spAutoFit/>
          </a:bodyPr>
          <a:lstStyle/>
          <a:p>
            <a:pPr algn="ctr"/>
            <a:r>
              <a:rPr lang="en-US" sz="5400" b="1" i="1" cap="none" spc="300" dirty="0" smtClean="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rPr>
              <a:t>Question Please</a:t>
            </a:r>
          </a:p>
          <a:p>
            <a:pPr algn="ctr"/>
            <a:r>
              <a:rPr lang="en-US" sz="5400" b="1" i="1" cap="none" spc="300" dirty="0" smtClean="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rPr>
              <a:t>?</a:t>
            </a:r>
            <a:endParaRPr lang="en-US" sz="5400" b="1" i="1" cap="none" spc="300" dirty="0">
              <a:ln w="11430" cmpd="sng">
                <a:solidFill>
                  <a:schemeClr val="accent1">
                    <a:tint val="10000"/>
                  </a:schemeClr>
                </a:solidFill>
                <a:prstDash val="solid"/>
                <a:miter lim="800000"/>
              </a:ln>
              <a:solidFill>
                <a:schemeClr val="accent1">
                  <a:lumMod val="50000"/>
                </a:schemeClr>
              </a:solidFill>
              <a:effectLst>
                <a:glow rad="45500">
                  <a:schemeClr val="accent1">
                    <a:satMod val="220000"/>
                    <a:alpha val="35000"/>
                  </a:schemeClr>
                </a:glow>
              </a:effectLst>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US" dirty="0" smtClean="0"/>
              <a:t>Intended Learning Outcomes</a:t>
            </a:r>
            <a:endParaRPr lang="en-US" dirty="0"/>
          </a:p>
        </p:txBody>
      </p:sp>
      <p:sp>
        <p:nvSpPr>
          <p:cNvPr id="10245" name="Rectangle 5"/>
          <p:cNvSpPr>
            <a:spLocks noGrp="1" noChangeArrowheads="1"/>
          </p:cNvSpPr>
          <p:nvPr>
            <p:ph type="body" idx="1"/>
          </p:nvPr>
        </p:nvSpPr>
        <p:spPr>
          <a:xfrm>
            <a:off x="304800" y="1524000"/>
            <a:ext cx="8229600" cy="4525962"/>
          </a:xfrm>
        </p:spPr>
        <p:txBody>
          <a:bodyPr/>
          <a:lstStyle/>
          <a:p>
            <a:r>
              <a:rPr lang="en-US" sz="2000" dirty="0">
                <a:latin typeface="Candara" panose="020E0502030303020204" pitchFamily="34" charset="0"/>
              </a:rPr>
              <a:t>Understand the impacts knowledge management has on organizations and organizational performance at several levels </a:t>
            </a:r>
          </a:p>
          <a:p>
            <a:pPr lvl="1"/>
            <a:r>
              <a:rPr lang="en-US" sz="2000" dirty="0">
                <a:latin typeface="Candara" panose="020E0502030303020204" pitchFamily="34" charset="0"/>
              </a:rPr>
              <a:t>People </a:t>
            </a:r>
          </a:p>
          <a:p>
            <a:pPr lvl="1"/>
            <a:r>
              <a:rPr lang="en-US" sz="2000" dirty="0">
                <a:latin typeface="Candara" panose="020E0502030303020204" pitchFamily="34" charset="0"/>
              </a:rPr>
              <a:t>Processes</a:t>
            </a:r>
          </a:p>
          <a:p>
            <a:pPr lvl="1"/>
            <a:r>
              <a:rPr lang="en-US" sz="2000" dirty="0">
                <a:latin typeface="Candara" panose="020E0502030303020204" pitchFamily="34" charset="0"/>
              </a:rPr>
              <a:t>Products</a:t>
            </a:r>
          </a:p>
          <a:p>
            <a:pPr lvl="1"/>
            <a:r>
              <a:rPr lang="en-US" sz="2000" dirty="0">
                <a:latin typeface="Candara" panose="020E0502030303020204" pitchFamily="34" charset="0"/>
              </a:rPr>
              <a:t>Overall performance</a:t>
            </a:r>
          </a:p>
        </p:txBody>
      </p:sp>
    </p:spTree>
    <p:extLst>
      <p:ext uri="{BB962C8B-B14F-4D97-AF65-F5344CB8AC3E}">
        <p14:creationId xmlns:p14="http://schemas.microsoft.com/office/powerpoint/2010/main" val="4184893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3810000" y="3051175"/>
            <a:ext cx="1447800" cy="863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Knowledge</a:t>
            </a:r>
          </a:p>
          <a:p>
            <a:pPr eaLnBrk="1" hangingPunct="1"/>
            <a:endParaRPr lang="en-US" sz="1600" dirty="0">
              <a:latin typeface="Arial" panose="020B0604020202020204" pitchFamily="34" charset="0"/>
            </a:endParaRPr>
          </a:p>
        </p:txBody>
      </p:sp>
      <p:sp>
        <p:nvSpPr>
          <p:cNvPr id="14340" name="Text Box 4"/>
          <p:cNvSpPr txBox="1">
            <a:spLocks noChangeArrowheads="1"/>
          </p:cNvSpPr>
          <p:nvPr/>
        </p:nvSpPr>
        <p:spPr bwMode="auto">
          <a:xfrm>
            <a:off x="5838825" y="3051175"/>
            <a:ext cx="1447800" cy="863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Organization</a:t>
            </a:r>
          </a:p>
          <a:p>
            <a:pPr eaLnBrk="1" hangingPunct="1"/>
            <a:endParaRPr lang="en-US" sz="1600" dirty="0">
              <a:latin typeface="Arial" panose="020B0604020202020204" pitchFamily="34" charset="0"/>
            </a:endParaRPr>
          </a:p>
        </p:txBody>
      </p:sp>
      <p:cxnSp>
        <p:nvCxnSpPr>
          <p:cNvPr id="14341" name="AutoShape 5"/>
          <p:cNvCxnSpPr>
            <a:cxnSpLocks noChangeShapeType="1"/>
            <a:stCxn id="14343" idx="3"/>
            <a:endCxn id="14339" idx="1"/>
          </p:cNvCxnSpPr>
          <p:nvPr/>
        </p:nvCxnSpPr>
        <p:spPr bwMode="auto">
          <a:xfrm>
            <a:off x="3294063" y="3481388"/>
            <a:ext cx="496887" cy="1587"/>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AutoShape 6"/>
          <p:cNvCxnSpPr>
            <a:cxnSpLocks noChangeShapeType="1"/>
            <a:stCxn id="14339" idx="3"/>
            <a:endCxn id="14340" idx="1"/>
          </p:cNvCxnSpPr>
          <p:nvPr/>
        </p:nvCxnSpPr>
        <p:spPr bwMode="auto">
          <a:xfrm>
            <a:off x="5276850" y="3482975"/>
            <a:ext cx="542925"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3" name="AutoShape 7"/>
          <p:cNvSpPr>
            <a:spLocks noChangeArrowheads="1"/>
          </p:cNvSpPr>
          <p:nvPr/>
        </p:nvSpPr>
        <p:spPr bwMode="auto">
          <a:xfrm>
            <a:off x="1524000" y="3144838"/>
            <a:ext cx="1751013" cy="6731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r>
              <a:rPr lang="en-US" sz="1600" dirty="0">
                <a:latin typeface="Candara" panose="020E0502030303020204" pitchFamily="34" charset="0"/>
              </a:rPr>
              <a:t>Knowledge Management</a:t>
            </a:r>
          </a:p>
        </p:txBody>
      </p:sp>
      <p:cxnSp>
        <p:nvCxnSpPr>
          <p:cNvPr id="14344" name="AutoShape 8"/>
          <p:cNvCxnSpPr>
            <a:cxnSpLocks noChangeShapeType="1"/>
            <a:stCxn id="14343" idx="0"/>
            <a:endCxn id="14340" idx="0"/>
          </p:cNvCxnSpPr>
          <p:nvPr/>
        </p:nvCxnSpPr>
        <p:spPr bwMode="auto">
          <a:xfrm rot="16200000">
            <a:off x="4434681" y="997744"/>
            <a:ext cx="93663" cy="4162425"/>
          </a:xfrm>
          <a:prstGeom prst="bentConnector3">
            <a:avLst>
              <a:gd name="adj1" fmla="val 796606"/>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5" name="Rectangle 9"/>
          <p:cNvSpPr>
            <a:spLocks noGrp="1" noChangeArrowheads="1"/>
          </p:cNvSpPr>
          <p:nvPr>
            <p:ph type="title"/>
          </p:nvPr>
        </p:nvSpPr>
        <p:spPr>
          <a:xfrm>
            <a:off x="228600" y="381000"/>
            <a:ext cx="8534400" cy="685800"/>
          </a:xfrm>
        </p:spPr>
        <p:txBody>
          <a:bodyPr/>
          <a:lstStyle/>
          <a:p>
            <a:r>
              <a:rPr lang="en-US" sz="2800" dirty="0"/>
              <a:t>How Knowledge Management Impacts Organizations?</a:t>
            </a:r>
          </a:p>
        </p:txBody>
      </p:sp>
    </p:spTree>
    <p:extLst>
      <p:ext uri="{BB962C8B-B14F-4D97-AF65-F5344CB8AC3E}">
        <p14:creationId xmlns:p14="http://schemas.microsoft.com/office/powerpoint/2010/main" val="1330524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a:t>Why </a:t>
            </a:r>
            <a:r>
              <a:rPr lang="en-US" dirty="0" smtClean="0"/>
              <a:t>Firms </a:t>
            </a:r>
            <a:r>
              <a:rPr lang="en-US" dirty="0"/>
              <a:t>adopt KM?</a:t>
            </a:r>
          </a:p>
        </p:txBody>
      </p:sp>
      <p:sp>
        <p:nvSpPr>
          <p:cNvPr id="13317" name="Rectangle 5"/>
          <p:cNvSpPr>
            <a:spLocks noGrp="1" noChangeArrowheads="1"/>
          </p:cNvSpPr>
          <p:nvPr>
            <p:ph type="body" idx="1"/>
          </p:nvPr>
        </p:nvSpPr>
        <p:spPr>
          <a:xfrm>
            <a:off x="381000" y="1600200"/>
            <a:ext cx="8229600" cy="4525962"/>
          </a:xfrm>
        </p:spPr>
        <p:txBody>
          <a:bodyPr/>
          <a:lstStyle/>
          <a:p>
            <a:r>
              <a:rPr lang="en-US" sz="2000" dirty="0">
                <a:latin typeface="Candara" panose="020E0502030303020204" pitchFamily="34" charset="0"/>
              </a:rPr>
              <a:t>Retaining expertise of </a:t>
            </a:r>
            <a:r>
              <a:rPr lang="en-US" sz="2000" dirty="0" smtClean="0">
                <a:latin typeface="Candara" panose="020E0502030303020204" pitchFamily="34" charset="0"/>
              </a:rPr>
              <a:t>employees</a:t>
            </a:r>
          </a:p>
          <a:p>
            <a:r>
              <a:rPr lang="en-US" sz="2000" dirty="0" smtClean="0">
                <a:latin typeface="Candara" panose="020E0502030303020204" pitchFamily="34" charset="0"/>
              </a:rPr>
              <a:t>Enhance employees’ development. </a:t>
            </a:r>
            <a:endParaRPr lang="en-US" sz="2000" dirty="0">
              <a:latin typeface="Candara" panose="020E0502030303020204" pitchFamily="34" charset="0"/>
            </a:endParaRPr>
          </a:p>
          <a:p>
            <a:r>
              <a:rPr lang="en-US" sz="2000" dirty="0">
                <a:latin typeface="Candara" panose="020E0502030303020204" pitchFamily="34" charset="0"/>
              </a:rPr>
              <a:t>Enhancing customers’ satisfaction with the company’s products</a:t>
            </a:r>
          </a:p>
          <a:p>
            <a:r>
              <a:rPr lang="en-US" sz="2000" dirty="0">
                <a:latin typeface="Candara" panose="020E0502030303020204" pitchFamily="34" charset="0"/>
              </a:rPr>
              <a:t>Increasing profits or revenues</a:t>
            </a:r>
            <a:r>
              <a:rPr lang="en-US" sz="2000" dirty="0" smtClean="0">
                <a:latin typeface="Candara" panose="020E0502030303020204" pitchFamily="34" charset="0"/>
              </a:rPr>
              <a:t>.</a:t>
            </a:r>
          </a:p>
          <a:p>
            <a:r>
              <a:rPr lang="en-US" sz="2000" dirty="0" smtClean="0">
                <a:latin typeface="Candara" panose="020E0502030303020204" pitchFamily="34" charset="0"/>
              </a:rPr>
              <a:t>Increase the status/image.</a:t>
            </a:r>
          </a:p>
          <a:p>
            <a:pPr marL="0" indent="0">
              <a:buNone/>
            </a:pPr>
            <a:endParaRPr lang="en-US" sz="2000" dirty="0">
              <a:latin typeface="Candara" panose="020E0502030303020204" pitchFamily="34" charset="0"/>
            </a:endParaRPr>
          </a:p>
        </p:txBody>
      </p:sp>
    </p:spTree>
    <p:extLst>
      <p:ext uri="{BB962C8B-B14F-4D97-AF65-F5344CB8AC3E}">
        <p14:creationId xmlns:p14="http://schemas.microsoft.com/office/powerpoint/2010/main" val="884781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609600" y="3079750"/>
            <a:ext cx="1447800" cy="83099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People</a:t>
            </a:r>
          </a:p>
          <a:p>
            <a:pPr eaLnBrk="1" hangingPunct="1"/>
            <a:endParaRPr lang="en-US" sz="1600" dirty="0">
              <a:latin typeface="Arial" panose="020B0604020202020204" pitchFamily="34" charset="0"/>
            </a:endParaRPr>
          </a:p>
        </p:txBody>
      </p:sp>
      <p:sp>
        <p:nvSpPr>
          <p:cNvPr id="17412" name="Text Box 4"/>
          <p:cNvSpPr txBox="1">
            <a:spLocks noChangeArrowheads="1"/>
          </p:cNvSpPr>
          <p:nvPr/>
        </p:nvSpPr>
        <p:spPr bwMode="auto">
          <a:xfrm>
            <a:off x="4800600" y="3079750"/>
            <a:ext cx="1447800" cy="83099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Products</a:t>
            </a:r>
          </a:p>
          <a:p>
            <a:pPr eaLnBrk="1" hangingPunct="1"/>
            <a:endParaRPr lang="en-US" sz="1600" dirty="0">
              <a:latin typeface="Arial" panose="020B0604020202020204" pitchFamily="34" charset="0"/>
            </a:endParaRPr>
          </a:p>
        </p:txBody>
      </p:sp>
      <p:sp>
        <p:nvSpPr>
          <p:cNvPr id="17413" name="Text Box 5"/>
          <p:cNvSpPr txBox="1">
            <a:spLocks noChangeArrowheads="1"/>
          </p:cNvSpPr>
          <p:nvPr/>
        </p:nvSpPr>
        <p:spPr bwMode="auto">
          <a:xfrm>
            <a:off x="2667000" y="3079750"/>
            <a:ext cx="1447800" cy="83099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Processes</a:t>
            </a:r>
          </a:p>
          <a:p>
            <a:pPr eaLnBrk="1" hangingPunct="1"/>
            <a:endParaRPr lang="en-US" sz="1600" dirty="0">
              <a:latin typeface="Candara" panose="020E0502030303020204" pitchFamily="34" charset="0"/>
            </a:endParaRPr>
          </a:p>
        </p:txBody>
      </p:sp>
      <p:sp>
        <p:nvSpPr>
          <p:cNvPr id="17414" name="Text Box 6"/>
          <p:cNvSpPr txBox="1">
            <a:spLocks noChangeArrowheads="1"/>
          </p:cNvSpPr>
          <p:nvPr/>
        </p:nvSpPr>
        <p:spPr bwMode="auto">
          <a:xfrm>
            <a:off x="6934200" y="3079750"/>
            <a:ext cx="1676400" cy="830997"/>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800" dirty="0">
              <a:latin typeface="Arial" panose="020B0604020202020204" pitchFamily="34" charset="0"/>
            </a:endParaRPr>
          </a:p>
          <a:p>
            <a:pPr algn="ctr" eaLnBrk="1" hangingPunct="1"/>
            <a:r>
              <a:rPr lang="en-US" sz="1600" dirty="0">
                <a:latin typeface="Candara" panose="020E0502030303020204" pitchFamily="34" charset="0"/>
              </a:rPr>
              <a:t>Organizational Performance</a:t>
            </a:r>
          </a:p>
          <a:p>
            <a:pPr algn="ctr" eaLnBrk="1" hangingPunct="1"/>
            <a:endParaRPr lang="en-US" sz="800" dirty="0">
              <a:latin typeface="Arial" panose="020B0604020202020204" pitchFamily="34" charset="0"/>
            </a:endParaRPr>
          </a:p>
        </p:txBody>
      </p:sp>
      <p:cxnSp>
        <p:nvCxnSpPr>
          <p:cNvPr id="17415" name="AutoShape 7"/>
          <p:cNvCxnSpPr>
            <a:cxnSpLocks noChangeShapeType="1"/>
            <a:stCxn id="17411" idx="3"/>
            <a:endCxn id="17413" idx="1"/>
          </p:cNvCxnSpPr>
          <p:nvPr/>
        </p:nvCxnSpPr>
        <p:spPr bwMode="auto">
          <a:xfrm>
            <a:off x="2057400" y="3495249"/>
            <a:ext cx="609600"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6" name="AutoShape 8"/>
          <p:cNvCxnSpPr>
            <a:cxnSpLocks noChangeShapeType="1"/>
            <a:stCxn id="17413" idx="3"/>
            <a:endCxn id="17412" idx="1"/>
          </p:cNvCxnSpPr>
          <p:nvPr/>
        </p:nvCxnSpPr>
        <p:spPr bwMode="auto">
          <a:xfrm>
            <a:off x="4114800" y="3495249"/>
            <a:ext cx="685800"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7" name="AutoShape 9"/>
          <p:cNvCxnSpPr>
            <a:cxnSpLocks noChangeShapeType="1"/>
            <a:stCxn id="17412" idx="3"/>
            <a:endCxn id="17414" idx="1"/>
          </p:cNvCxnSpPr>
          <p:nvPr/>
        </p:nvCxnSpPr>
        <p:spPr bwMode="auto">
          <a:xfrm>
            <a:off x="6248400" y="3495249"/>
            <a:ext cx="685800"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18" name="AutoShape 10"/>
          <p:cNvSpPr>
            <a:spLocks noChangeArrowheads="1"/>
          </p:cNvSpPr>
          <p:nvPr/>
        </p:nvSpPr>
        <p:spPr bwMode="auto">
          <a:xfrm>
            <a:off x="533400" y="4876800"/>
            <a:ext cx="8001000" cy="685800"/>
          </a:xfrm>
          <a:prstGeom prst="roundRect">
            <a:avLst>
              <a:gd name="adj" fmla="val 16667"/>
            </a:avLst>
          </a:prstGeom>
          <a:noFill/>
          <a:ln w="57150">
            <a:solidFill>
              <a:schemeClr val="tx1"/>
            </a:solidFill>
            <a:round/>
            <a:headEnd/>
            <a:tailEnd/>
          </a:ln>
          <a:effectLst/>
          <a:extLst/>
        </p:spPr>
        <p:txBody>
          <a:bodyPr wrap="none" anchor="ctr"/>
          <a:lstStyle/>
          <a:p>
            <a:pPr algn="ctr" eaLnBrk="1" hangingPunct="1"/>
            <a:r>
              <a:rPr lang="en-US" sz="1600" b="1" dirty="0">
                <a:latin typeface="Candara" panose="020E0502030303020204" pitchFamily="34" charset="0"/>
              </a:rPr>
              <a:t>Knowledge Management</a:t>
            </a:r>
          </a:p>
        </p:txBody>
      </p:sp>
      <p:cxnSp>
        <p:nvCxnSpPr>
          <p:cNvPr id="17419" name="AutoShape 11"/>
          <p:cNvCxnSpPr>
            <a:cxnSpLocks noChangeShapeType="1"/>
            <a:stCxn id="17411" idx="0"/>
            <a:endCxn id="17412" idx="0"/>
          </p:cNvCxnSpPr>
          <p:nvPr/>
        </p:nvCxnSpPr>
        <p:spPr bwMode="auto">
          <a:xfrm rot="5400000" flipH="1" flipV="1">
            <a:off x="3429000" y="984250"/>
            <a:ext cx="12700" cy="4191000"/>
          </a:xfrm>
          <a:prstGeom prst="curvedConnector3">
            <a:avLst>
              <a:gd name="adj1" fmla="val 180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0" name="AutoShape 12"/>
          <p:cNvCxnSpPr>
            <a:cxnSpLocks noChangeShapeType="1"/>
            <a:stCxn id="17413" idx="0"/>
            <a:endCxn id="17414" idx="0"/>
          </p:cNvCxnSpPr>
          <p:nvPr/>
        </p:nvCxnSpPr>
        <p:spPr bwMode="auto">
          <a:xfrm rot="5400000" flipH="1" flipV="1">
            <a:off x="5581650" y="889000"/>
            <a:ext cx="12700" cy="4381500"/>
          </a:xfrm>
          <a:prstGeom prst="curvedConnector3">
            <a:avLst>
              <a:gd name="adj1" fmla="val 180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1" name="AutoShape 13"/>
          <p:cNvSpPr>
            <a:spLocks noChangeArrowheads="1"/>
          </p:cNvSpPr>
          <p:nvPr/>
        </p:nvSpPr>
        <p:spPr bwMode="auto">
          <a:xfrm>
            <a:off x="1066800" y="3936642"/>
            <a:ext cx="533400" cy="914400"/>
          </a:xfrm>
          <a:prstGeom prst="upArrow">
            <a:avLst>
              <a:gd name="adj1" fmla="val 39880"/>
              <a:gd name="adj2" fmla="val 74706"/>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2" name="AutoShape 14"/>
          <p:cNvSpPr>
            <a:spLocks noChangeArrowheads="1"/>
          </p:cNvSpPr>
          <p:nvPr/>
        </p:nvSpPr>
        <p:spPr bwMode="auto">
          <a:xfrm>
            <a:off x="7391400" y="3936642"/>
            <a:ext cx="533400" cy="914400"/>
          </a:xfrm>
          <a:prstGeom prst="upArrow">
            <a:avLst>
              <a:gd name="adj1" fmla="val 39880"/>
              <a:gd name="adj2" fmla="val 74706"/>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3" name="AutoShape 15"/>
          <p:cNvSpPr>
            <a:spLocks noChangeArrowheads="1"/>
          </p:cNvSpPr>
          <p:nvPr/>
        </p:nvSpPr>
        <p:spPr bwMode="auto">
          <a:xfrm>
            <a:off x="5181600" y="3936642"/>
            <a:ext cx="533400" cy="914400"/>
          </a:xfrm>
          <a:prstGeom prst="upArrow">
            <a:avLst>
              <a:gd name="adj1" fmla="val 39880"/>
              <a:gd name="adj2" fmla="val 74706"/>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4" name="AutoShape 16"/>
          <p:cNvSpPr>
            <a:spLocks noChangeArrowheads="1"/>
          </p:cNvSpPr>
          <p:nvPr/>
        </p:nvSpPr>
        <p:spPr bwMode="auto">
          <a:xfrm>
            <a:off x="3124200" y="3924837"/>
            <a:ext cx="533400" cy="914400"/>
          </a:xfrm>
          <a:prstGeom prst="upArrow">
            <a:avLst>
              <a:gd name="adj1" fmla="val 39880"/>
              <a:gd name="adj2" fmla="val 74706"/>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6" name="Rectangle 18"/>
          <p:cNvSpPr>
            <a:spLocks noGrp="1" noChangeArrowheads="1"/>
          </p:cNvSpPr>
          <p:nvPr>
            <p:ph type="title"/>
          </p:nvPr>
        </p:nvSpPr>
        <p:spPr/>
        <p:txBody>
          <a:bodyPr/>
          <a:lstStyle/>
          <a:p>
            <a:r>
              <a:rPr lang="en-US" sz="2800" dirty="0"/>
              <a:t>Dimensions of Organizational Impacts of KM</a:t>
            </a:r>
          </a:p>
        </p:txBody>
      </p:sp>
    </p:spTree>
    <p:extLst>
      <p:ext uri="{BB962C8B-B14F-4D97-AF65-F5344CB8AC3E}">
        <p14:creationId xmlns:p14="http://schemas.microsoft.com/office/powerpoint/2010/main" val="2350300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t>Impact on People</a:t>
            </a:r>
          </a:p>
        </p:txBody>
      </p:sp>
      <p:sp>
        <p:nvSpPr>
          <p:cNvPr id="16389" name="Rectangle 5"/>
          <p:cNvSpPr>
            <a:spLocks noGrp="1" noChangeArrowheads="1"/>
          </p:cNvSpPr>
          <p:nvPr>
            <p:ph type="body" idx="1"/>
          </p:nvPr>
        </p:nvSpPr>
        <p:spPr>
          <a:xfrm>
            <a:off x="457200" y="1600200"/>
            <a:ext cx="8229600" cy="4525962"/>
          </a:xfrm>
        </p:spPr>
        <p:txBody>
          <a:bodyPr/>
          <a:lstStyle/>
          <a:p>
            <a:r>
              <a:rPr lang="en-US" sz="2000" dirty="0">
                <a:latin typeface="Candara" panose="020E0502030303020204" pitchFamily="34" charset="0"/>
              </a:rPr>
              <a:t>KM can </a:t>
            </a:r>
            <a:r>
              <a:rPr lang="en-US" sz="2000" b="1" dirty="0">
                <a:latin typeface="Candara" panose="020E0502030303020204" pitchFamily="34" charset="0"/>
              </a:rPr>
              <a:t>facilitate employee </a:t>
            </a:r>
            <a:r>
              <a:rPr lang="en-US" sz="2000" b="1" dirty="0" smtClean="0">
                <a:latin typeface="Candara" panose="020E0502030303020204" pitchFamily="34" charset="0"/>
              </a:rPr>
              <a:t>learning</a:t>
            </a:r>
          </a:p>
          <a:p>
            <a:pPr lvl="1"/>
            <a:r>
              <a:rPr lang="en-US" sz="1600" dirty="0">
                <a:latin typeface="Candara" panose="020E0502030303020204" pitchFamily="34" charset="0"/>
              </a:rPr>
              <a:t>Externalization </a:t>
            </a:r>
          </a:p>
          <a:p>
            <a:pPr lvl="1"/>
            <a:r>
              <a:rPr lang="en-US" sz="1600" dirty="0">
                <a:latin typeface="Candara" panose="020E0502030303020204" pitchFamily="34" charset="0"/>
              </a:rPr>
              <a:t>Internalization</a:t>
            </a:r>
          </a:p>
          <a:p>
            <a:pPr lvl="1"/>
            <a:r>
              <a:rPr lang="en-US" sz="1600" dirty="0">
                <a:latin typeface="Candara" panose="020E0502030303020204" pitchFamily="34" charset="0"/>
              </a:rPr>
              <a:t>Socialization</a:t>
            </a:r>
          </a:p>
          <a:p>
            <a:pPr lvl="1"/>
            <a:r>
              <a:rPr lang="en-US" sz="1600" dirty="0">
                <a:latin typeface="Candara" panose="020E0502030303020204" pitchFamily="34" charset="0"/>
              </a:rPr>
              <a:t>Communities of practice </a:t>
            </a:r>
            <a:endParaRPr lang="en-US" sz="2000" b="1" dirty="0">
              <a:latin typeface="Candara" panose="020E0502030303020204" pitchFamily="34" charset="0"/>
            </a:endParaRPr>
          </a:p>
          <a:p>
            <a:r>
              <a:rPr lang="en-US" sz="2000" dirty="0">
                <a:latin typeface="Candara" panose="020E0502030303020204" pitchFamily="34" charset="0"/>
              </a:rPr>
              <a:t>KM also causes </a:t>
            </a:r>
            <a:r>
              <a:rPr lang="en-US" sz="2000" b="1" dirty="0">
                <a:latin typeface="Candara" panose="020E0502030303020204" pitchFamily="34" charset="0"/>
              </a:rPr>
              <a:t>employees to become more </a:t>
            </a:r>
            <a:r>
              <a:rPr lang="en-US" sz="2000" b="1" dirty="0" smtClean="0">
                <a:latin typeface="Candara" panose="020E0502030303020204" pitchFamily="34" charset="0"/>
              </a:rPr>
              <a:t>flexible</a:t>
            </a:r>
            <a:endParaRPr lang="en-US" sz="2000" dirty="0" smtClean="0">
              <a:latin typeface="Candara" panose="020E0502030303020204" pitchFamily="34" charset="0"/>
            </a:endParaRPr>
          </a:p>
          <a:p>
            <a:pPr lvl="1"/>
            <a:r>
              <a:rPr lang="en-US" sz="1600" dirty="0">
                <a:latin typeface="Candara" panose="020E0502030303020204" pitchFamily="34" charset="0"/>
              </a:rPr>
              <a:t>Employees are likely to adapt when they interact with each other</a:t>
            </a:r>
          </a:p>
          <a:p>
            <a:pPr lvl="1"/>
            <a:r>
              <a:rPr lang="en-US" sz="1600" dirty="0">
                <a:latin typeface="Candara" panose="020E0502030303020204" pitchFamily="34" charset="0"/>
              </a:rPr>
              <a:t>They are more likely to accept change</a:t>
            </a:r>
          </a:p>
          <a:p>
            <a:pPr lvl="1"/>
            <a:r>
              <a:rPr lang="en-US" sz="1600" dirty="0">
                <a:latin typeface="Candara" panose="020E0502030303020204" pitchFamily="34" charset="0"/>
              </a:rPr>
              <a:t>They are more prepared to respond to </a:t>
            </a:r>
            <a:r>
              <a:rPr lang="en-US" sz="1600" dirty="0" smtClean="0">
                <a:latin typeface="Candara" panose="020E0502030303020204" pitchFamily="34" charset="0"/>
              </a:rPr>
              <a:t>change</a:t>
            </a:r>
            <a:endParaRPr lang="en-US" sz="2000" dirty="0" smtClean="0">
              <a:latin typeface="Candara" panose="020E0502030303020204" pitchFamily="34" charset="0"/>
            </a:endParaRPr>
          </a:p>
          <a:p>
            <a:r>
              <a:rPr lang="en-US" sz="2000" dirty="0" smtClean="0">
                <a:latin typeface="Candara" panose="020E0502030303020204" pitchFamily="34" charset="0"/>
              </a:rPr>
              <a:t>Enhances job </a:t>
            </a:r>
            <a:r>
              <a:rPr lang="en-US" sz="2000" dirty="0">
                <a:latin typeface="Candara" panose="020E0502030303020204" pitchFamily="34" charset="0"/>
              </a:rPr>
              <a:t>satisfaction </a:t>
            </a:r>
            <a:endParaRPr lang="en-US" sz="2000" dirty="0" smtClean="0">
              <a:latin typeface="Candara" panose="020E0502030303020204" pitchFamily="34" charset="0"/>
            </a:endParaRPr>
          </a:p>
          <a:p>
            <a:pPr lvl="1"/>
            <a:r>
              <a:rPr lang="en-US" sz="1600" dirty="0">
                <a:latin typeface="Candara" panose="020E0502030303020204" pitchFamily="34" charset="0"/>
              </a:rPr>
              <a:t>Recent study found that in organizations having </a:t>
            </a:r>
            <a:r>
              <a:rPr lang="en-US" sz="1600" b="1" dirty="0">
                <a:latin typeface="Candara" panose="020E0502030303020204" pitchFamily="34" charset="0"/>
              </a:rPr>
              <a:t>more employees sharing knowledge with one another, turnover rates were reduced</a:t>
            </a:r>
            <a:r>
              <a:rPr lang="en-US" sz="1600" dirty="0">
                <a:latin typeface="Candara" panose="020E0502030303020204" pitchFamily="34" charset="0"/>
              </a:rPr>
              <a:t>, thereby </a:t>
            </a:r>
            <a:r>
              <a:rPr lang="en-US" sz="1600" b="1" dirty="0">
                <a:latin typeface="Candara" panose="020E0502030303020204" pitchFamily="34" charset="0"/>
              </a:rPr>
              <a:t>positively affecting revenue and </a:t>
            </a:r>
            <a:r>
              <a:rPr lang="en-US" sz="1600" b="1" dirty="0" smtClean="0">
                <a:latin typeface="Candara" panose="020E0502030303020204" pitchFamily="34" charset="0"/>
              </a:rPr>
              <a:t>profit. </a:t>
            </a:r>
            <a:endParaRPr lang="en-US" sz="1600" b="1" dirty="0">
              <a:latin typeface="Candara" panose="020E0502030303020204" pitchFamily="34" charset="0"/>
            </a:endParaRPr>
          </a:p>
          <a:p>
            <a:pPr lvl="1"/>
            <a:r>
              <a:rPr lang="en-US" sz="1600" b="1" dirty="0">
                <a:latin typeface="Candara" panose="020E0502030303020204" pitchFamily="34" charset="0"/>
              </a:rPr>
              <a:t>KM also provides employees with solutions to problems they face in case those same problems have been encountered earlier</a:t>
            </a:r>
            <a:r>
              <a:rPr lang="en-US" sz="1600" dirty="0">
                <a:latin typeface="Candara" panose="020E0502030303020204" pitchFamily="34" charset="0"/>
              </a:rPr>
              <a:t>, and effectively </a:t>
            </a:r>
            <a:r>
              <a:rPr lang="en-US" sz="1600" dirty="0" smtClean="0">
                <a:latin typeface="Candara" panose="020E0502030303020204" pitchFamily="34" charset="0"/>
              </a:rPr>
              <a:t>addressed. </a:t>
            </a:r>
            <a:endParaRPr lang="en-US" sz="1600" dirty="0">
              <a:latin typeface="Candara" panose="020E0502030303020204" pitchFamily="34" charset="0"/>
            </a:endParaRPr>
          </a:p>
          <a:p>
            <a:endParaRPr lang="en-US" sz="2000" dirty="0">
              <a:latin typeface="Candara" panose="020E0502030303020204" pitchFamily="34" charset="0"/>
            </a:endParaRPr>
          </a:p>
        </p:txBody>
      </p:sp>
    </p:spTree>
    <p:extLst>
      <p:ext uri="{BB962C8B-B14F-4D97-AF65-F5344CB8AC3E}">
        <p14:creationId xmlns:p14="http://schemas.microsoft.com/office/powerpoint/2010/main" val="720883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3009900" y="2427288"/>
            <a:ext cx="1447800" cy="863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Knowledge</a:t>
            </a:r>
          </a:p>
          <a:p>
            <a:pPr eaLnBrk="1" hangingPunct="1"/>
            <a:endParaRPr lang="en-US" sz="1600" dirty="0">
              <a:latin typeface="Arial" panose="020B0604020202020204" pitchFamily="34" charset="0"/>
            </a:endParaRPr>
          </a:p>
        </p:txBody>
      </p:sp>
      <p:sp>
        <p:nvSpPr>
          <p:cNvPr id="21508" name="Text Box 4"/>
          <p:cNvSpPr txBox="1">
            <a:spLocks noChangeArrowheads="1"/>
          </p:cNvSpPr>
          <p:nvPr/>
        </p:nvSpPr>
        <p:spPr bwMode="auto">
          <a:xfrm>
            <a:off x="5091113" y="2305050"/>
            <a:ext cx="1728787" cy="11080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Employee Learning</a:t>
            </a:r>
          </a:p>
          <a:p>
            <a:pPr eaLnBrk="1" hangingPunct="1"/>
            <a:endParaRPr lang="en-US" sz="1600" dirty="0">
              <a:latin typeface="Arial" panose="020B0604020202020204" pitchFamily="34" charset="0"/>
            </a:endParaRPr>
          </a:p>
        </p:txBody>
      </p:sp>
      <p:cxnSp>
        <p:nvCxnSpPr>
          <p:cNvPr id="21509" name="AutoShape 5"/>
          <p:cNvCxnSpPr>
            <a:cxnSpLocks noChangeShapeType="1"/>
            <a:stCxn id="21511" idx="3"/>
            <a:endCxn id="21507" idx="1"/>
          </p:cNvCxnSpPr>
          <p:nvPr/>
        </p:nvCxnSpPr>
        <p:spPr bwMode="auto">
          <a:xfrm>
            <a:off x="2493963" y="2859088"/>
            <a:ext cx="496887"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0" name="AutoShape 6"/>
          <p:cNvCxnSpPr>
            <a:cxnSpLocks noChangeShapeType="1"/>
            <a:stCxn id="21507" idx="3"/>
            <a:endCxn id="21508" idx="1"/>
          </p:cNvCxnSpPr>
          <p:nvPr/>
        </p:nvCxnSpPr>
        <p:spPr bwMode="auto">
          <a:xfrm>
            <a:off x="4476750" y="2859088"/>
            <a:ext cx="595313"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1" name="AutoShape 7"/>
          <p:cNvSpPr>
            <a:spLocks noChangeArrowheads="1"/>
          </p:cNvSpPr>
          <p:nvPr/>
        </p:nvSpPr>
        <p:spPr bwMode="auto">
          <a:xfrm>
            <a:off x="723900" y="2522538"/>
            <a:ext cx="1751013" cy="6731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r>
              <a:rPr lang="en-US" sz="1600" dirty="0">
                <a:latin typeface="Candara" panose="020E0502030303020204" pitchFamily="34" charset="0"/>
              </a:rPr>
              <a:t>Knowledge Management</a:t>
            </a:r>
          </a:p>
        </p:txBody>
      </p:sp>
      <p:cxnSp>
        <p:nvCxnSpPr>
          <p:cNvPr id="21512" name="AutoShape 8"/>
          <p:cNvCxnSpPr>
            <a:cxnSpLocks noChangeShapeType="1"/>
            <a:stCxn id="21511" idx="0"/>
            <a:endCxn id="21508" idx="0"/>
          </p:cNvCxnSpPr>
          <p:nvPr/>
        </p:nvCxnSpPr>
        <p:spPr bwMode="auto">
          <a:xfrm rot="16200000">
            <a:off x="3669506" y="216694"/>
            <a:ext cx="217488" cy="4356100"/>
          </a:xfrm>
          <a:prstGeom prst="bentConnector3">
            <a:avLst>
              <a:gd name="adj1" fmla="val 290509"/>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3" name="Text Box 9"/>
          <p:cNvSpPr txBox="1">
            <a:spLocks noChangeArrowheads="1"/>
          </p:cNvSpPr>
          <p:nvPr/>
        </p:nvSpPr>
        <p:spPr bwMode="auto">
          <a:xfrm>
            <a:off x="5091113" y="3692525"/>
            <a:ext cx="1728787" cy="11080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Employee Adaptability</a:t>
            </a:r>
          </a:p>
          <a:p>
            <a:pPr eaLnBrk="1" hangingPunct="1"/>
            <a:endParaRPr lang="en-US" sz="1600" dirty="0">
              <a:latin typeface="Arial" panose="020B0604020202020204" pitchFamily="34" charset="0"/>
            </a:endParaRPr>
          </a:p>
        </p:txBody>
      </p:sp>
      <p:sp>
        <p:nvSpPr>
          <p:cNvPr id="21514" name="Text Box 10"/>
          <p:cNvSpPr txBox="1">
            <a:spLocks noChangeArrowheads="1"/>
          </p:cNvSpPr>
          <p:nvPr/>
        </p:nvSpPr>
        <p:spPr bwMode="auto">
          <a:xfrm>
            <a:off x="5097374" y="5105400"/>
            <a:ext cx="1728787" cy="11080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Employee </a:t>
            </a:r>
          </a:p>
          <a:p>
            <a:pPr algn="ctr" eaLnBrk="1" hangingPunct="1"/>
            <a:r>
              <a:rPr lang="en-US" sz="1600" dirty="0">
                <a:latin typeface="Candara" panose="020E0502030303020204" pitchFamily="34" charset="0"/>
              </a:rPr>
              <a:t>Job Satisfaction</a:t>
            </a:r>
          </a:p>
          <a:p>
            <a:pPr eaLnBrk="1" hangingPunct="1"/>
            <a:endParaRPr lang="en-US" sz="1600" dirty="0">
              <a:latin typeface="Arial" panose="020B0604020202020204" pitchFamily="34" charset="0"/>
            </a:endParaRPr>
          </a:p>
        </p:txBody>
      </p:sp>
      <p:cxnSp>
        <p:nvCxnSpPr>
          <p:cNvPr id="21515" name="AutoShape 11"/>
          <p:cNvCxnSpPr>
            <a:cxnSpLocks noChangeShapeType="1"/>
            <a:stCxn id="21508" idx="2"/>
            <a:endCxn id="21513" idx="0"/>
          </p:cNvCxnSpPr>
          <p:nvPr/>
        </p:nvCxnSpPr>
        <p:spPr bwMode="auto">
          <a:xfrm>
            <a:off x="5955507" y="3413125"/>
            <a:ext cx="0" cy="27940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6" name="AutoShape 12"/>
          <p:cNvCxnSpPr>
            <a:cxnSpLocks noChangeShapeType="1"/>
            <a:stCxn id="21513" idx="2"/>
            <a:endCxn id="21514" idx="0"/>
          </p:cNvCxnSpPr>
          <p:nvPr/>
        </p:nvCxnSpPr>
        <p:spPr bwMode="auto">
          <a:xfrm>
            <a:off x="5955507" y="4800600"/>
            <a:ext cx="6261" cy="30480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7" name="AutoShape 13"/>
          <p:cNvCxnSpPr>
            <a:cxnSpLocks noChangeShapeType="1"/>
            <a:stCxn id="21508" idx="3"/>
            <a:endCxn id="21514" idx="3"/>
          </p:cNvCxnSpPr>
          <p:nvPr/>
        </p:nvCxnSpPr>
        <p:spPr bwMode="auto">
          <a:xfrm>
            <a:off x="6819900" y="2859088"/>
            <a:ext cx="6261" cy="2800350"/>
          </a:xfrm>
          <a:prstGeom prst="curvedConnector3">
            <a:avLst>
              <a:gd name="adj1" fmla="val 3751174"/>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18" name="Rectangle 14"/>
          <p:cNvSpPr>
            <a:spLocks noGrp="1" noChangeArrowheads="1"/>
          </p:cNvSpPr>
          <p:nvPr>
            <p:ph type="title"/>
          </p:nvPr>
        </p:nvSpPr>
        <p:spPr/>
        <p:txBody>
          <a:bodyPr/>
          <a:lstStyle/>
          <a:p>
            <a:r>
              <a:rPr lang="en-US" dirty="0"/>
              <a:t>How KM Impacts </a:t>
            </a:r>
            <a:r>
              <a:rPr lang="en-US" dirty="0" smtClean="0"/>
              <a:t>People?</a:t>
            </a:r>
            <a:endParaRPr lang="en-US" dirty="0"/>
          </a:p>
        </p:txBody>
      </p:sp>
    </p:spTree>
    <p:extLst>
      <p:ext uri="{BB962C8B-B14F-4D97-AF65-F5344CB8AC3E}">
        <p14:creationId xmlns:p14="http://schemas.microsoft.com/office/powerpoint/2010/main" val="3224149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en-US" dirty="0"/>
              <a:t>Impact on Processes</a:t>
            </a:r>
          </a:p>
        </p:txBody>
      </p:sp>
      <p:sp>
        <p:nvSpPr>
          <p:cNvPr id="22533" name="Rectangle 5"/>
          <p:cNvSpPr>
            <a:spLocks noGrp="1" noChangeArrowheads="1"/>
          </p:cNvSpPr>
          <p:nvPr>
            <p:ph type="body" idx="1"/>
          </p:nvPr>
        </p:nvSpPr>
        <p:spPr>
          <a:xfrm>
            <a:off x="339144" y="1584582"/>
            <a:ext cx="8229600" cy="4525962"/>
          </a:xfrm>
        </p:spPr>
        <p:txBody>
          <a:bodyPr/>
          <a:lstStyle/>
          <a:p>
            <a:r>
              <a:rPr lang="en-US" sz="2000" b="1" dirty="0">
                <a:latin typeface="Candara" panose="020E0502030303020204" pitchFamily="34" charset="0"/>
              </a:rPr>
              <a:t>KM enables improvements in organizational processes </a:t>
            </a:r>
            <a:r>
              <a:rPr lang="en-US" sz="2000" dirty="0">
                <a:latin typeface="Candara" panose="020E0502030303020204" pitchFamily="34" charset="0"/>
              </a:rPr>
              <a:t>such as marketing, manufacturing, accounting, engineering, and public </a:t>
            </a:r>
            <a:r>
              <a:rPr lang="en-US" sz="2000" dirty="0" smtClean="0">
                <a:latin typeface="Candara" panose="020E0502030303020204" pitchFamily="34" charset="0"/>
              </a:rPr>
              <a:t>relations. </a:t>
            </a:r>
            <a:endParaRPr lang="en-US" sz="2000" dirty="0">
              <a:latin typeface="Candara" panose="020E0502030303020204" pitchFamily="34" charset="0"/>
            </a:endParaRPr>
          </a:p>
          <a:p>
            <a:r>
              <a:rPr lang="en-US" sz="2000" dirty="0">
                <a:latin typeface="Candara" panose="020E0502030303020204" pitchFamily="34" charset="0"/>
              </a:rPr>
              <a:t>These impacts can be seen along </a:t>
            </a:r>
            <a:r>
              <a:rPr lang="en-US" sz="2000" b="1" dirty="0">
                <a:latin typeface="Candara" panose="020E0502030303020204" pitchFamily="34" charset="0"/>
              </a:rPr>
              <a:t>three major dimensions </a:t>
            </a:r>
          </a:p>
          <a:p>
            <a:pPr lvl="1"/>
            <a:r>
              <a:rPr lang="en-US" sz="1600" b="1" u="sng" dirty="0" smtClean="0">
                <a:latin typeface="Candara" panose="020E0502030303020204" pitchFamily="34" charset="0"/>
              </a:rPr>
              <a:t>Effectiveness</a:t>
            </a:r>
            <a:r>
              <a:rPr lang="en-US" sz="1600" b="1" dirty="0" smtClean="0">
                <a:latin typeface="Candara" panose="020E0502030303020204" pitchFamily="34" charset="0"/>
              </a:rPr>
              <a:t> </a:t>
            </a:r>
            <a:r>
              <a:rPr lang="en-US" sz="1600" dirty="0" smtClean="0">
                <a:latin typeface="Candara" panose="020E0502030303020204" pitchFamily="34" charset="0"/>
              </a:rPr>
              <a:t>is performing the most suitable processes and making the </a:t>
            </a:r>
            <a:r>
              <a:rPr lang="en-US" sz="1600" b="1" dirty="0" smtClean="0">
                <a:latin typeface="Candara" panose="020E0502030303020204" pitchFamily="34" charset="0"/>
              </a:rPr>
              <a:t>best possible decisions.</a:t>
            </a:r>
            <a:endParaRPr lang="en-US" sz="1600" b="1" dirty="0">
              <a:latin typeface="Candara" panose="020E0502030303020204" pitchFamily="34" charset="0"/>
            </a:endParaRPr>
          </a:p>
          <a:p>
            <a:pPr lvl="1"/>
            <a:r>
              <a:rPr lang="en-US" sz="1600" b="1" u="sng" dirty="0" smtClean="0">
                <a:latin typeface="Candara" panose="020E0502030303020204" pitchFamily="34" charset="0"/>
              </a:rPr>
              <a:t>Efficiency</a:t>
            </a:r>
            <a:r>
              <a:rPr lang="en-US" sz="1600" dirty="0" smtClean="0">
                <a:latin typeface="Candara" panose="020E0502030303020204" pitchFamily="34" charset="0"/>
              </a:rPr>
              <a:t> is performing </a:t>
            </a:r>
            <a:r>
              <a:rPr lang="en-US" sz="1600" dirty="0">
                <a:latin typeface="Candara" panose="020E0502030303020204" pitchFamily="34" charset="0"/>
              </a:rPr>
              <a:t>the processes </a:t>
            </a:r>
            <a:r>
              <a:rPr lang="en-US" sz="1600" b="1" dirty="0">
                <a:latin typeface="Candara" panose="020E0502030303020204" pitchFamily="34" charset="0"/>
              </a:rPr>
              <a:t>quickly and in a low-cost fashion</a:t>
            </a:r>
            <a:r>
              <a:rPr lang="en-US" sz="1600" b="1" dirty="0" smtClean="0">
                <a:latin typeface="Candara" panose="020E0502030303020204" pitchFamily="34" charset="0"/>
              </a:rPr>
              <a:t>.</a:t>
            </a:r>
            <a:endParaRPr lang="en-US" sz="1600" dirty="0">
              <a:latin typeface="Candara" panose="020E0502030303020204" pitchFamily="34" charset="0"/>
            </a:endParaRPr>
          </a:p>
          <a:p>
            <a:pPr lvl="1"/>
            <a:r>
              <a:rPr lang="en-US" sz="1600" b="1" i="1" dirty="0">
                <a:latin typeface="Candara" panose="020E0502030303020204" pitchFamily="34" charset="0"/>
              </a:rPr>
              <a:t>Degree of innovation of the </a:t>
            </a:r>
            <a:r>
              <a:rPr lang="en-US" sz="1600" b="1" i="1" dirty="0" smtClean="0">
                <a:latin typeface="Candara" panose="020E0502030303020204" pitchFamily="34" charset="0"/>
              </a:rPr>
              <a:t>processes</a:t>
            </a:r>
            <a:r>
              <a:rPr lang="en-US" sz="1600" dirty="0" smtClean="0">
                <a:latin typeface="Candara" panose="020E0502030303020204" pitchFamily="34" charset="0"/>
              </a:rPr>
              <a:t>, Organizations </a:t>
            </a:r>
            <a:r>
              <a:rPr lang="en-US" sz="1600" dirty="0">
                <a:latin typeface="Candara" panose="020E0502030303020204" pitchFamily="34" charset="0"/>
              </a:rPr>
              <a:t>can increasingly rely on </a:t>
            </a:r>
            <a:r>
              <a:rPr lang="en-US" sz="1600" b="1" dirty="0">
                <a:latin typeface="Candara" panose="020E0502030303020204" pitchFamily="34" charset="0"/>
              </a:rPr>
              <a:t>knowledge shared across individuals to produce innovative solutions to problems</a:t>
            </a:r>
            <a:r>
              <a:rPr lang="en-US" sz="1600" dirty="0">
                <a:latin typeface="Candara" panose="020E0502030303020204" pitchFamily="34" charset="0"/>
              </a:rPr>
              <a:t> as well as to develop more innovative organizational processes</a:t>
            </a:r>
          </a:p>
          <a:p>
            <a:pPr lvl="1"/>
            <a:endParaRPr lang="en-US" sz="1600" dirty="0">
              <a:latin typeface="Candara" panose="020E0502030303020204" pitchFamily="34" charset="0"/>
            </a:endParaRPr>
          </a:p>
        </p:txBody>
      </p:sp>
    </p:spTree>
    <p:extLst>
      <p:ext uri="{BB962C8B-B14F-4D97-AF65-F5344CB8AC3E}">
        <p14:creationId xmlns:p14="http://schemas.microsoft.com/office/powerpoint/2010/main" val="239309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3"/>
          <p:cNvSpPr txBox="1">
            <a:spLocks noChangeArrowheads="1"/>
          </p:cNvSpPr>
          <p:nvPr/>
        </p:nvSpPr>
        <p:spPr bwMode="auto">
          <a:xfrm>
            <a:off x="2590800" y="3721100"/>
            <a:ext cx="1447800" cy="863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600" dirty="0">
              <a:latin typeface="Arial" panose="020B0604020202020204" pitchFamily="34" charset="0"/>
            </a:endParaRPr>
          </a:p>
          <a:p>
            <a:pPr algn="ctr" eaLnBrk="1" hangingPunct="1"/>
            <a:r>
              <a:rPr lang="en-US" sz="1600" dirty="0">
                <a:latin typeface="Candara" panose="020E0502030303020204" pitchFamily="34" charset="0"/>
              </a:rPr>
              <a:t>Knowledge</a:t>
            </a:r>
          </a:p>
          <a:p>
            <a:pPr eaLnBrk="1" hangingPunct="1"/>
            <a:endParaRPr lang="en-US" sz="1600" dirty="0">
              <a:latin typeface="Arial" panose="020B0604020202020204" pitchFamily="34" charset="0"/>
            </a:endParaRPr>
          </a:p>
        </p:txBody>
      </p:sp>
      <p:sp>
        <p:nvSpPr>
          <p:cNvPr id="28676" name="Text Box 4"/>
          <p:cNvSpPr txBox="1">
            <a:spLocks noChangeArrowheads="1"/>
          </p:cNvSpPr>
          <p:nvPr/>
        </p:nvSpPr>
        <p:spPr bwMode="auto">
          <a:xfrm>
            <a:off x="4953000" y="3733800"/>
            <a:ext cx="3481388" cy="83099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4950" indent="-23495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600" b="1" u="sng" dirty="0">
                <a:latin typeface="Candara" panose="020E0502030303020204" pitchFamily="34" charset="0"/>
              </a:rPr>
              <a:t>Process Efficiency</a:t>
            </a:r>
          </a:p>
          <a:p>
            <a:pPr eaLnBrk="1" hangingPunct="1">
              <a:buFontTx/>
              <a:buChar char="•"/>
            </a:pPr>
            <a:r>
              <a:rPr lang="en-US" sz="1600" dirty="0">
                <a:latin typeface="Candara" panose="020E0502030303020204" pitchFamily="34" charset="0"/>
              </a:rPr>
              <a:t>Productivity improvement</a:t>
            </a:r>
          </a:p>
          <a:p>
            <a:pPr eaLnBrk="1" hangingPunct="1">
              <a:buFontTx/>
              <a:buChar char="•"/>
            </a:pPr>
            <a:r>
              <a:rPr lang="en-US" sz="1600" dirty="0">
                <a:latin typeface="Candara" panose="020E0502030303020204" pitchFamily="34" charset="0"/>
              </a:rPr>
              <a:t>Cost savings</a:t>
            </a:r>
          </a:p>
        </p:txBody>
      </p:sp>
      <p:cxnSp>
        <p:nvCxnSpPr>
          <p:cNvPr id="28677" name="AutoShape 5"/>
          <p:cNvCxnSpPr>
            <a:cxnSpLocks noChangeShapeType="1"/>
            <a:stCxn id="28678" idx="3"/>
            <a:endCxn id="28675" idx="1"/>
          </p:cNvCxnSpPr>
          <p:nvPr/>
        </p:nvCxnSpPr>
        <p:spPr bwMode="auto">
          <a:xfrm>
            <a:off x="2074863" y="4152900"/>
            <a:ext cx="496887"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78" name="AutoShape 6"/>
          <p:cNvSpPr>
            <a:spLocks noChangeArrowheads="1"/>
          </p:cNvSpPr>
          <p:nvPr/>
        </p:nvSpPr>
        <p:spPr bwMode="auto">
          <a:xfrm>
            <a:off x="304800" y="3816350"/>
            <a:ext cx="1751013" cy="6731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1" hangingPunct="1"/>
            <a:r>
              <a:rPr lang="en-US" sz="1600" dirty="0">
                <a:latin typeface="Candara" panose="020E0502030303020204" pitchFamily="34" charset="0"/>
              </a:rPr>
              <a:t>Knowledge Management</a:t>
            </a:r>
          </a:p>
        </p:txBody>
      </p:sp>
      <p:cxnSp>
        <p:nvCxnSpPr>
          <p:cNvPr id="28679" name="AutoShape 7"/>
          <p:cNvCxnSpPr>
            <a:cxnSpLocks noChangeShapeType="1"/>
            <a:stCxn id="28678" idx="0"/>
            <a:endCxn id="28680" idx="0"/>
          </p:cNvCxnSpPr>
          <p:nvPr/>
        </p:nvCxnSpPr>
        <p:spPr bwMode="auto">
          <a:xfrm rot="16200000">
            <a:off x="3178175" y="269875"/>
            <a:ext cx="1530350" cy="5524500"/>
          </a:xfrm>
          <a:prstGeom prst="bentConnector3">
            <a:avLst>
              <a:gd name="adj1" fmla="val 130806"/>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80" name="Rectangle 8"/>
          <p:cNvSpPr>
            <a:spLocks noChangeArrowheads="1"/>
          </p:cNvSpPr>
          <p:nvPr/>
        </p:nvSpPr>
        <p:spPr bwMode="auto">
          <a:xfrm>
            <a:off x="4724400" y="2286000"/>
            <a:ext cx="3962400" cy="37338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Text Box 9"/>
          <p:cNvSpPr txBox="1">
            <a:spLocks noChangeArrowheads="1"/>
          </p:cNvSpPr>
          <p:nvPr/>
        </p:nvSpPr>
        <p:spPr bwMode="auto">
          <a:xfrm>
            <a:off x="4953000" y="4800600"/>
            <a:ext cx="3481388" cy="83099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4950" indent="-23495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600" b="1" u="sng" dirty="0">
                <a:latin typeface="Candara" panose="020E0502030303020204" pitchFamily="34" charset="0"/>
              </a:rPr>
              <a:t>Process Innovation</a:t>
            </a:r>
          </a:p>
          <a:p>
            <a:pPr eaLnBrk="1" hangingPunct="1">
              <a:buFontTx/>
              <a:buChar char="•"/>
            </a:pPr>
            <a:r>
              <a:rPr lang="en-US" sz="1600" dirty="0">
                <a:latin typeface="Candara" panose="020E0502030303020204" pitchFamily="34" charset="0"/>
              </a:rPr>
              <a:t>Improved brainstorming</a:t>
            </a:r>
          </a:p>
          <a:p>
            <a:pPr eaLnBrk="1" hangingPunct="1">
              <a:buFontTx/>
              <a:buChar char="•"/>
            </a:pPr>
            <a:r>
              <a:rPr lang="en-US" sz="1600" dirty="0">
                <a:latin typeface="Candara" panose="020E0502030303020204" pitchFamily="34" charset="0"/>
              </a:rPr>
              <a:t>Better exploitation of new ideas</a:t>
            </a:r>
          </a:p>
        </p:txBody>
      </p:sp>
      <p:sp>
        <p:nvSpPr>
          <p:cNvPr id="28682" name="Text Box 10"/>
          <p:cNvSpPr txBox="1">
            <a:spLocks noChangeArrowheads="1"/>
          </p:cNvSpPr>
          <p:nvPr/>
        </p:nvSpPr>
        <p:spPr bwMode="auto">
          <a:xfrm>
            <a:off x="4953000" y="2514600"/>
            <a:ext cx="3481388" cy="107721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4950" indent="-23495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600" b="1" u="sng" dirty="0">
                <a:latin typeface="Candara" panose="020E0502030303020204" pitchFamily="34" charset="0"/>
              </a:rPr>
              <a:t>Process Effectiveness</a:t>
            </a:r>
          </a:p>
          <a:p>
            <a:pPr eaLnBrk="1" hangingPunct="1">
              <a:buFontTx/>
              <a:buChar char="•"/>
            </a:pPr>
            <a:r>
              <a:rPr lang="en-US" sz="1600" dirty="0">
                <a:latin typeface="Candara" panose="020E0502030303020204" pitchFamily="34" charset="0"/>
              </a:rPr>
              <a:t>Fewer mistakes</a:t>
            </a:r>
          </a:p>
          <a:p>
            <a:pPr eaLnBrk="1" hangingPunct="1">
              <a:buFontTx/>
              <a:buChar char="•"/>
            </a:pPr>
            <a:r>
              <a:rPr lang="en-US" sz="1600" dirty="0">
                <a:latin typeface="Candara" panose="020E0502030303020204" pitchFamily="34" charset="0"/>
              </a:rPr>
              <a:t>Adaptation to changed circumstances</a:t>
            </a:r>
          </a:p>
        </p:txBody>
      </p:sp>
      <p:cxnSp>
        <p:nvCxnSpPr>
          <p:cNvPr id="28683" name="AutoShape 11"/>
          <p:cNvCxnSpPr>
            <a:cxnSpLocks noChangeShapeType="1"/>
            <a:stCxn id="28675" idx="3"/>
            <a:endCxn id="28680" idx="1"/>
          </p:cNvCxnSpPr>
          <p:nvPr/>
        </p:nvCxnSpPr>
        <p:spPr bwMode="auto">
          <a:xfrm>
            <a:off x="4057650" y="4152900"/>
            <a:ext cx="647700"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84" name="Rectangle 12"/>
          <p:cNvSpPr>
            <a:spLocks noGrp="1" noChangeArrowheads="1"/>
          </p:cNvSpPr>
          <p:nvPr>
            <p:ph type="title"/>
          </p:nvPr>
        </p:nvSpPr>
        <p:spPr/>
        <p:txBody>
          <a:bodyPr/>
          <a:lstStyle/>
          <a:p>
            <a:r>
              <a:rPr lang="en-US"/>
              <a:t>How KM Impacts Organizational Processes?</a:t>
            </a:r>
          </a:p>
        </p:txBody>
      </p:sp>
    </p:spTree>
    <p:extLst>
      <p:ext uri="{BB962C8B-B14F-4D97-AF65-F5344CB8AC3E}">
        <p14:creationId xmlns:p14="http://schemas.microsoft.com/office/powerpoint/2010/main" val="570417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10142</TotalTime>
  <Words>635</Words>
  <Application>Microsoft Office PowerPoint</Application>
  <PresentationFormat>On-screen Show (4:3)</PresentationFormat>
  <Paragraphs>125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宋体</vt:lpstr>
      <vt:lpstr>Arial</vt:lpstr>
      <vt:lpstr>Calibri</vt:lpstr>
      <vt:lpstr>Candara</vt:lpstr>
      <vt:lpstr>Times New Roman</vt:lpstr>
      <vt:lpstr>Office Theme</vt:lpstr>
      <vt:lpstr>Lecture 5: Organizational Impacts of Knowledge Management</vt:lpstr>
      <vt:lpstr>Intended Learning Outcomes</vt:lpstr>
      <vt:lpstr>How Knowledge Management Impacts Organizations?</vt:lpstr>
      <vt:lpstr>Why Firms adopt KM?</vt:lpstr>
      <vt:lpstr>Dimensions of Organizational Impacts of KM</vt:lpstr>
      <vt:lpstr>Impact on People</vt:lpstr>
      <vt:lpstr>How KM Impacts People?</vt:lpstr>
      <vt:lpstr>Impact on Processes</vt:lpstr>
      <vt:lpstr>How KM Impacts Organizational Processes?</vt:lpstr>
      <vt:lpstr>Impact on Products</vt:lpstr>
      <vt:lpstr>Impacts on Organizational Performance</vt:lpstr>
      <vt:lpstr>Economy of Scale and Scope</vt:lpstr>
      <vt:lpstr>How Knowledge Management Impacts Organizational Performance?</vt:lpstr>
      <vt:lpstr>A Summary of Organizational Impacts of Knowledge Management</vt:lpstr>
      <vt:lpstr>Conclusions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Mahbu ALAM</dc:creator>
  <cp:lastModifiedBy>mmalam</cp:lastModifiedBy>
  <cp:revision>487</cp:revision>
  <dcterms:created xsi:type="dcterms:W3CDTF">2006-08-16T00:00:00Z</dcterms:created>
  <dcterms:modified xsi:type="dcterms:W3CDTF">2015-03-24T05:47:19Z</dcterms:modified>
</cp:coreProperties>
</file>