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9" r:id="rId4"/>
    <p:sldId id="300" r:id="rId5"/>
    <p:sldId id="298" r:id="rId6"/>
    <p:sldId id="309" r:id="rId7"/>
    <p:sldId id="310" r:id="rId8"/>
    <p:sldId id="301" r:id="rId9"/>
    <p:sldId id="307" r:id="rId10"/>
    <p:sldId id="306" r:id="rId11"/>
    <p:sldId id="305" r:id="rId12"/>
    <p:sldId id="302" r:id="rId13"/>
    <p:sldId id="303" r:id="rId14"/>
    <p:sldId id="304" r:id="rId15"/>
    <p:sldId id="3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594" autoAdjust="0"/>
  </p:normalViewPr>
  <p:slideViewPr>
    <p:cSldViewPr snapToGrid="0">
      <p:cViewPr>
        <p:scale>
          <a:sx n="70" d="100"/>
          <a:sy n="70" d="100"/>
        </p:scale>
        <p:origin x="-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7DACC-0427-41D3-8730-4D0647333CB4}" type="datetimeFigureOut">
              <a:rPr lang="en-US" smtClean="0"/>
              <a:t>06-Nov-18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116D-590D-4940-9474-D2530965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One projection can be changed</a:t>
            </a:r>
            <a:r>
              <a:rPr lang="en-US" baseline="0" dirty="0" smtClean="0"/>
              <a:t> to other projection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Vector data is easier to change than raster </a:t>
            </a:r>
            <a:r>
              <a:rPr lang="en-US" baseline="0" dirty="0" smtClean="0"/>
              <a:t>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Earth is mainly a ‘</a:t>
            </a:r>
            <a:r>
              <a:rPr lang="en-US" b="1" baseline="0" dirty="0" smtClean="0"/>
              <a:t>oblate Spheroid’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0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Map projection is a model, a model of reality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All types of map projections have their pros and cons</a:t>
            </a:r>
            <a:r>
              <a:rPr lang="en-US" baseline="0" dirty="0" smtClean="0"/>
              <a:t> but they are incredibly versatile.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It’s nearly impossible to create an entirely accurate map projections there are uses for even the most imperfect depictions of the Earth.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Map projections are created for certain purposes and should be used for those purposes.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UTM: Equal and conformal,</a:t>
            </a:r>
            <a:r>
              <a:rPr lang="en-US" baseline="0" dirty="0" smtClean="0"/>
              <a:t> that is called </a:t>
            </a:r>
            <a:r>
              <a:rPr lang="en-US" b="1" baseline="0" dirty="0" smtClean="0"/>
              <a:t>Universal Mercator Transverse Projection,</a:t>
            </a:r>
            <a:r>
              <a:rPr lang="en-US" b="1" baseline="0" dirty="0"/>
              <a:t> </a:t>
            </a:r>
            <a:r>
              <a:rPr lang="en-US" b="0" baseline="0" dirty="0" smtClean="0"/>
              <a:t>widely used projection. </a:t>
            </a:r>
            <a:r>
              <a:rPr lang="en-US" b="1" baseline="0" dirty="0" smtClean="0"/>
              <a:t>Conformal Cylindrical Projection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 w="28575">
            <a:solidFill>
              <a:srgbClr val="990033"/>
            </a:solidFill>
          </a:ln>
        </p:spPr>
        <p:txBody>
          <a:bodyPr anchor="b">
            <a:normAutofit/>
          </a:bodyPr>
          <a:lstStyle>
            <a:lvl1pPr algn="ctr">
              <a:defRPr sz="4800"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E717-EA88-46C8-8597-47AD676D40E9}" type="datetime1">
              <a:rPr lang="en-US" smtClean="0"/>
              <a:t>06-Nov-18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3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199E-F51E-46C0-9563-8C30F9652B4C}" type="datetime1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4542254-CB05-4BF6-AE4A-859AD512F791}" type="datetime1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90033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44A4E6CB-7A47-4302-A98A-FFA274DC825E}" type="datetime1">
              <a:rPr lang="en-US" smtClean="0"/>
              <a:t>06-Nov-18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EE92-9697-4227-ADA1-B83F3982B3F1}" type="datetime1">
              <a:rPr lang="en-US" smtClean="0"/>
              <a:t>06-Nov-18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1DBC190-B1A7-43BF-810A-985B44BE64A9}" type="datetime1">
              <a:rPr lang="en-US" smtClean="0"/>
              <a:t>06-Nov-18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D71-107F-4054-9897-DE90564D274A}" type="datetime1">
              <a:rPr lang="en-US" smtClean="0"/>
              <a:t>06-Nov-18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3C62-4B7D-49A0-B124-3DA8178E2ECA}" type="datetime1">
              <a:rPr lang="en-US" smtClean="0"/>
              <a:t>06-Nov-18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87186DE9-B3B7-46D8-BAC3-3654204B3AF9}" type="datetime1">
              <a:rPr lang="en-US" smtClean="0"/>
              <a:t>06-Nov-18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879-C5FF-4F31-9182-BBDBB5B13F40}" type="datetime1">
              <a:rPr lang="en-US" smtClean="0"/>
              <a:t>06-Nov-18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0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ndara" panose="020E05020303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769C42E-0984-44A0-892B-63FD3A36105A}" type="datetime1">
              <a:rPr lang="en-US" smtClean="0"/>
              <a:t>06-Nov-18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AB76-B2C3-4F34-ADB2-82EA22F72137}" type="datetime1">
              <a:rPr lang="en-US" smtClean="0"/>
              <a:t>06-Nov-18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E4DC-4B63-4DF4-B65B-132CC1924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8549"/>
            <a:ext cx="9144000" cy="150374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Projections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Dept. of AEIS, 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The Albers projection is an example of a conic map proje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7" y="136294"/>
            <a:ext cx="6043731" cy="354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501" y="436728"/>
            <a:ext cx="52407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Conic Map Projection: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Defined by the cone constant which </a:t>
            </a:r>
            <a:r>
              <a:rPr lang="en-US" u="sng" dirty="0" smtClean="0"/>
              <a:t>dictates the angular distance between meridians</a:t>
            </a:r>
            <a:r>
              <a:rPr lang="en-US" dirty="0" smtClean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u="sng" dirty="0" smtClean="0"/>
              <a:t>meridians are equidistant and straight lines </a:t>
            </a:r>
            <a:r>
              <a:rPr lang="en-US" dirty="0" smtClean="0"/>
              <a:t>which converge in locations regardless of its poles.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Like cylindrical they have parallels that cross the meridians at right angles.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484" y="6142897"/>
            <a:ext cx="468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Ref. https://www.geolounge.com/types-map-projections/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501" y="3648511"/>
            <a:ext cx="108909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Disadvantage:</a:t>
            </a:r>
            <a:r>
              <a:rPr lang="en-US" dirty="0" smtClean="0"/>
              <a:t> </a:t>
            </a:r>
            <a:r>
              <a:rPr lang="en-US" dirty="0"/>
              <a:t>It designed to be able to be wrapped around a cone on top of a sphere (globe), but </a:t>
            </a:r>
            <a:r>
              <a:rPr lang="en-US" u="sng" dirty="0"/>
              <a:t>aren’t supposed to be geometrically accurate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It’s not a complete world map.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Advantage:</a:t>
            </a:r>
            <a:r>
              <a:rPr lang="en-US" dirty="0" smtClean="0"/>
              <a:t> </a:t>
            </a:r>
            <a:r>
              <a:rPr lang="en-US" u="sng" dirty="0" smtClean="0"/>
              <a:t>Best suited for use as regional or hemispheric maps.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Distortion in a conic map makes it </a:t>
            </a:r>
            <a:r>
              <a:rPr lang="en-US" u="sng" dirty="0" smtClean="0"/>
              <a:t>inappropriate for use as a visual of the entire Earth </a:t>
            </a:r>
            <a:r>
              <a:rPr lang="en-US" dirty="0" smtClean="0"/>
              <a:t>but does make it </a:t>
            </a:r>
            <a:r>
              <a:rPr lang="en-US" u="sng" dirty="0" smtClean="0"/>
              <a:t>great for use visualizing temperate regions, weather maps, climate projections</a:t>
            </a:r>
            <a:r>
              <a:rPr lang="en-US" dirty="0" smtClean="0"/>
              <a:t> &amp;  so on.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Types</a:t>
            </a:r>
            <a:r>
              <a:rPr lang="en-US" dirty="0" smtClean="0"/>
              <a:t>: Equidistant conic, Lambert Conformal conic, Albers conic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2245" y="4325619"/>
            <a:ext cx="469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Preserves areas &amp; distances BUT distorts shape &amp; direction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Lambert azimuthal equal-area pro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29" y="532262"/>
            <a:ext cx="4217157" cy="42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501" y="794180"/>
            <a:ext cx="683752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Azimuthal Map Projection: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Azimuthal map projection is </a:t>
            </a:r>
            <a:r>
              <a:rPr lang="en-US" sz="2000" u="sng" dirty="0" smtClean="0"/>
              <a:t>angular</a:t>
            </a:r>
            <a:r>
              <a:rPr lang="en-US" sz="2000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Angles dictate the </a:t>
            </a:r>
            <a:r>
              <a:rPr lang="en-US" sz="2000" u="sng" dirty="0" smtClean="0"/>
              <a:t>directions &amp; distance from one to two points</a:t>
            </a:r>
            <a:r>
              <a:rPr lang="en-US" sz="2000" dirty="0" smtClean="0"/>
              <a:t> to all other points as straight lines.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These angular relationships are most commonly known as </a:t>
            </a:r>
            <a:r>
              <a:rPr lang="en-US" sz="2000" u="sng" dirty="0" smtClean="0"/>
              <a:t>great circle arcs or geodesic arcs</a:t>
            </a:r>
            <a:r>
              <a:rPr lang="en-US" sz="2000" dirty="0" smtClean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/>
              <a:t>main features </a:t>
            </a:r>
            <a:r>
              <a:rPr lang="en-US" sz="2000" dirty="0" smtClean="0"/>
              <a:t>of azimuthal map projections are </a:t>
            </a:r>
            <a:r>
              <a:rPr lang="en-US" sz="2000" u="sng" dirty="0" smtClean="0"/>
              <a:t>straight meridian lines</a:t>
            </a:r>
            <a:r>
              <a:rPr lang="en-US" sz="2000" dirty="0" smtClean="0"/>
              <a:t>, radiating out from a central point, </a:t>
            </a:r>
            <a:r>
              <a:rPr lang="en-US" sz="2000" u="sng" dirty="0" smtClean="0"/>
              <a:t>parallels that are circular around</a:t>
            </a:r>
            <a:r>
              <a:rPr lang="en-US" sz="2000" dirty="0" smtClean="0"/>
              <a:t> the central point, and </a:t>
            </a:r>
            <a:r>
              <a:rPr lang="en-US" sz="2000" u="sng" dirty="0" smtClean="0"/>
              <a:t>equidistant parallel spacing</a:t>
            </a:r>
            <a:r>
              <a:rPr lang="en-US" sz="2000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Light paths in three different categories (</a:t>
            </a:r>
            <a:r>
              <a:rPr lang="en-US" sz="2000" b="1" i="1" dirty="0" smtClean="0"/>
              <a:t>orthographic, stereographic, &amp; gnomonic</a:t>
            </a:r>
            <a:r>
              <a:rPr lang="en-US" sz="2000" dirty="0" smtClean="0"/>
              <a:t>) can also be used.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Advantage:</a:t>
            </a:r>
            <a:r>
              <a:rPr lang="en-US" sz="2000" dirty="0" smtClean="0"/>
              <a:t> Beneficial for </a:t>
            </a:r>
            <a:r>
              <a:rPr lang="en-US" sz="2000" u="sng" dirty="0" smtClean="0"/>
              <a:t>finding direction from any point on the Earth </a:t>
            </a:r>
            <a:r>
              <a:rPr lang="en-US" sz="2000" dirty="0" smtClean="0"/>
              <a:t>using the central point as a reference.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0233" y="5845005"/>
            <a:ext cx="468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Ref. https://www.geolounge.com/types-map-projections/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9192" y="4844955"/>
            <a:ext cx="469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Preserves areas &amp; distances along the point of contact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Image result for map pro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0" y="188095"/>
            <a:ext cx="9089407" cy="61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8" descr="Image result for normal transverse obl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1" y="327546"/>
            <a:ext cx="5963929" cy="20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1" y="327546"/>
            <a:ext cx="5071328" cy="24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lanar asp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6" y="3388025"/>
            <a:ext cx="6371874" cy="16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orthographic stereographic gnomo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99" y="3049951"/>
            <a:ext cx="5455691" cy="28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Image result for conic, plane, cylindrical, interrupted proj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203308"/>
            <a:ext cx="10931856" cy="61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99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Map Projections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Equal-area: </a:t>
            </a:r>
            <a:r>
              <a:rPr lang="en-US" dirty="0" smtClean="0"/>
              <a:t>Correctly represents areas </a:t>
            </a:r>
            <a:r>
              <a:rPr lang="en-US" u="sng" dirty="0" smtClean="0"/>
              <a:t>sizes of the sphere </a:t>
            </a:r>
            <a:r>
              <a:rPr lang="en-US" dirty="0" smtClean="0"/>
              <a:t>on the map, e.g. Lambert Cylindrical equal-area projection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Equidistant: </a:t>
            </a:r>
            <a:r>
              <a:rPr lang="en-US" dirty="0" smtClean="0"/>
              <a:t>Correctly represents </a:t>
            </a:r>
            <a:r>
              <a:rPr lang="en-US" u="sng" dirty="0" smtClean="0"/>
              <a:t>distances</a:t>
            </a:r>
            <a:r>
              <a:rPr lang="en-US" dirty="0" smtClean="0"/>
              <a:t>, e.g. Plate </a:t>
            </a:r>
            <a:r>
              <a:rPr lang="en-US" dirty="0" err="1" smtClean="0"/>
              <a:t>Carrée</a:t>
            </a:r>
            <a:r>
              <a:rPr lang="en-US" dirty="0" smtClean="0"/>
              <a:t> projection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Conformal: </a:t>
            </a:r>
            <a:r>
              <a:rPr lang="en-US" dirty="0" smtClean="0"/>
              <a:t>Represents </a:t>
            </a:r>
            <a:r>
              <a:rPr lang="en-US" u="sng" dirty="0" smtClean="0"/>
              <a:t>angles and shapes </a:t>
            </a:r>
            <a:r>
              <a:rPr lang="en-US" dirty="0" smtClean="0"/>
              <a:t>correctly at infinitely small locations, e.g. Mercator Projection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"/>
            <a:ext cx="10515600" cy="82296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Intended Learning Outcomes (ILOs)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5810"/>
            <a:ext cx="10515600" cy="4441153"/>
          </a:xfrm>
        </p:spPr>
        <p:txBody>
          <a:bodyPr/>
          <a:lstStyle/>
          <a:p>
            <a:r>
              <a:rPr lang="en-US" sz="2400" dirty="0" smtClean="0"/>
              <a:t>Map and Map Projections</a:t>
            </a:r>
          </a:p>
          <a:p>
            <a:r>
              <a:rPr lang="en-US" sz="2400" dirty="0" smtClean="0"/>
              <a:t>Map Projections: Classification</a:t>
            </a:r>
          </a:p>
          <a:p>
            <a:r>
              <a:rPr lang="en-US" sz="2400" dirty="0" smtClean="0"/>
              <a:t>Map Projections: Principles</a:t>
            </a:r>
          </a:p>
          <a:p>
            <a:endParaRPr lang="en-US" sz="2400" b="1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29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Construction: Ways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projection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 model for the shape of the earth (</a:t>
            </a:r>
            <a:r>
              <a:rPr lang="en-US" b="1" dirty="0" smtClean="0"/>
              <a:t>sphere or ellipsoid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 geographic coordinates (longitude and latitude) to plane coordinates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Reduction of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think Earth is </a:t>
            </a:r>
            <a:r>
              <a:rPr lang="en-US" b="1" dirty="0" smtClean="0"/>
              <a:t>Sphere</a:t>
            </a:r>
            <a:r>
              <a:rPr lang="en-US" dirty="0" smtClean="0"/>
              <a:t> but it is </a:t>
            </a:r>
            <a:r>
              <a:rPr lang="en-US" b="1" dirty="0" smtClean="0"/>
              <a:t>ellipsoidal</a:t>
            </a:r>
            <a:r>
              <a:rPr lang="en-US" dirty="0" smtClean="0"/>
              <a:t>, slightly larger in </a:t>
            </a:r>
            <a:r>
              <a:rPr lang="en-US" u="sng" dirty="0" smtClean="0"/>
              <a:t>radius at the equator than at the poles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Models of reality</a:t>
            </a:r>
          </a:p>
          <a:p>
            <a:r>
              <a:rPr lang="en-US" dirty="0" smtClean="0"/>
              <a:t>Attempts to represent the </a:t>
            </a:r>
            <a:r>
              <a:rPr lang="en-US" u="sng" dirty="0" smtClean="0"/>
              <a:t>two-dimensional curved surface </a:t>
            </a:r>
            <a:r>
              <a:rPr lang="en-US" dirty="0" smtClean="0"/>
              <a:t>of the Earth a flat surface</a:t>
            </a:r>
          </a:p>
          <a:p>
            <a:r>
              <a:rPr lang="en-US" u="sng" dirty="0" smtClean="0"/>
              <a:t>Main data sources for </a:t>
            </a:r>
            <a:r>
              <a:rPr lang="en-US" u="sng" dirty="0" smtClean="0"/>
              <a:t>GIS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46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projection: Why?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7731"/>
            <a:ext cx="10515600" cy="4539232"/>
          </a:xfrm>
        </p:spPr>
        <p:txBody>
          <a:bodyPr/>
          <a:lstStyle/>
          <a:p>
            <a:r>
              <a:rPr lang="en-US" dirty="0" smtClean="0"/>
              <a:t>Earth is </a:t>
            </a:r>
            <a:r>
              <a:rPr lang="en-US" b="1" dirty="0" smtClean="0"/>
              <a:t>NOT</a:t>
            </a:r>
            <a:r>
              <a:rPr lang="en-US" dirty="0" smtClean="0"/>
              <a:t> a perfect </a:t>
            </a:r>
            <a:r>
              <a:rPr lang="en-US" b="1" dirty="0" smtClean="0"/>
              <a:t>spheroid </a:t>
            </a:r>
            <a:r>
              <a:rPr lang="en-US" sz="2400" b="1" i="1" dirty="0" smtClean="0">
                <a:solidFill>
                  <a:srgbClr val="C00000"/>
                </a:solidFill>
              </a:rPr>
              <a:t>(Oblate Spheroid)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Map projection of a particular country may not suitable for a other country of different spatial features </a:t>
            </a:r>
          </a:p>
          <a:p>
            <a:r>
              <a:rPr lang="en-US" dirty="0" smtClean="0"/>
              <a:t>However, each country should present in its true shape</a:t>
            </a:r>
          </a:p>
          <a:p>
            <a:r>
              <a:rPr lang="en-US" dirty="0" smtClean="0"/>
              <a:t>If shape changes, size/total area of the country will change</a:t>
            </a:r>
          </a:p>
          <a:p>
            <a:r>
              <a:rPr lang="en-US" dirty="0" smtClean="0"/>
              <a:t>Universal projections may not be truly universal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SHAPE OF A COUNTRY SHOULD NOT BE CHANGED</a:t>
            </a:r>
            <a:r>
              <a:rPr lang="en-US" dirty="0" smtClean="0"/>
              <a:t>, because ‘</a:t>
            </a:r>
            <a:r>
              <a:rPr lang="en-US" i="1" dirty="0" smtClean="0"/>
              <a:t>area changes, if shape changes’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0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89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Projections (cont’d)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322"/>
            <a:ext cx="10515600" cy="4484641"/>
          </a:xfrm>
        </p:spPr>
        <p:txBody>
          <a:bodyPr/>
          <a:lstStyle/>
          <a:p>
            <a:r>
              <a:rPr lang="en-US" dirty="0" smtClean="0"/>
              <a:t>Used to display locations on the curved surface of the earth on a flat sheet according to some set of rules.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Rules are: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Shape (of a region)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Distance </a:t>
            </a:r>
            <a:r>
              <a:rPr lang="en-US" b="1" dirty="0" smtClean="0">
                <a:solidFill>
                  <a:srgbClr val="002060"/>
                </a:solidFill>
              </a:rPr>
              <a:t>(between two points)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Direction </a:t>
            </a:r>
            <a:r>
              <a:rPr lang="en-US" b="1" dirty="0" smtClean="0">
                <a:solidFill>
                  <a:srgbClr val="002060"/>
                </a:solidFill>
              </a:rPr>
              <a:t>(bearing from one point to another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Area (of a region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earth is lump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78" y="2320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067567" cy="102694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Projections: Principles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5" y="1648204"/>
            <a:ext cx="1062568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At many instances the </a:t>
            </a:r>
            <a:r>
              <a:rPr lang="en-US" sz="2400" u="sng" dirty="0" smtClean="0"/>
              <a:t>earth is assumed as a perfect sphere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r>
              <a:rPr lang="en-US" sz="2400" dirty="0"/>
              <a:t>H</a:t>
            </a:r>
            <a:r>
              <a:rPr lang="en-US" sz="2400" dirty="0" smtClean="0"/>
              <a:t>owever </a:t>
            </a:r>
            <a:r>
              <a:rPr lang="en-US" sz="2400" dirty="0" smtClean="0"/>
              <a:t>there is a </a:t>
            </a:r>
            <a:r>
              <a:rPr lang="en-US" sz="2400" u="sng" dirty="0" smtClean="0"/>
              <a:t>difference between the distance </a:t>
            </a:r>
            <a:r>
              <a:rPr lang="en-US" sz="2400" dirty="0" smtClean="0"/>
              <a:t>around the earth between the </a:t>
            </a:r>
            <a:r>
              <a:rPr lang="en-US" sz="2400" u="sng" dirty="0" smtClean="0"/>
              <a:t>poles vs. the equator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circumference of the earth is about </a:t>
            </a:r>
            <a:r>
              <a:rPr lang="en-US" sz="2400" b="1" dirty="0" smtClean="0"/>
              <a:t>1/300</a:t>
            </a:r>
            <a:r>
              <a:rPr lang="en-US" sz="2400" b="1" baseline="30000" dirty="0" smtClean="0"/>
              <a:t>th</a:t>
            </a:r>
            <a:r>
              <a:rPr lang="en-US" sz="2400" dirty="0" smtClean="0"/>
              <a:t> smaller around the poles.</a:t>
            </a:r>
          </a:p>
          <a:p>
            <a:r>
              <a:rPr lang="en-US" sz="2400" dirty="0" smtClean="0"/>
              <a:t>This type of figure is termed an </a:t>
            </a:r>
            <a:r>
              <a:rPr lang="en-US" sz="2400" b="1" dirty="0" smtClean="0"/>
              <a:t>oblate </a:t>
            </a:r>
            <a:r>
              <a:rPr lang="en-US" sz="2400" b="1" dirty="0" smtClean="0"/>
              <a:t>spheroid </a:t>
            </a:r>
            <a:r>
              <a:rPr lang="en-US" sz="2400" dirty="0" smtClean="0"/>
              <a:t>(alternatively, </a:t>
            </a:r>
            <a:r>
              <a:rPr lang="en-US" sz="2400" b="1" dirty="0" smtClean="0"/>
              <a:t>ellipsoid</a:t>
            </a:r>
            <a:r>
              <a:rPr lang="en-US" sz="2400" dirty="0" smtClean="0"/>
              <a:t>), </a:t>
            </a:r>
            <a:r>
              <a:rPr lang="en-US" sz="2400" dirty="0" smtClean="0"/>
              <a:t>and is the three-dimensional shape obtained by rotating an ellipse about its shorter axis. </a:t>
            </a:r>
          </a:p>
          <a:p>
            <a:r>
              <a:rPr lang="en-US" sz="2400" dirty="0"/>
              <a:t>Lumpy Earth is </a:t>
            </a:r>
            <a:r>
              <a:rPr lang="en-US" sz="2400" b="1" i="1" dirty="0"/>
              <a:t>Geoid. </a:t>
            </a:r>
          </a:p>
          <a:p>
            <a:r>
              <a:rPr lang="en-US" sz="2400" dirty="0" smtClean="0"/>
              <a:t>An </a:t>
            </a:r>
            <a:r>
              <a:rPr lang="en-US" sz="2400" dirty="0" smtClean="0"/>
              <a:t>estimate of the earth’s surface based on an ellipsoid provides a determination of the elevation of every point on the earth’s surface, including sea level, and is often called a </a:t>
            </a:r>
            <a:r>
              <a:rPr lang="en-US" sz="2400" b="1" dirty="0" smtClean="0"/>
              <a:t>datum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Concept of projecting is required to express </a:t>
            </a:r>
            <a:r>
              <a:rPr lang="en-US" sz="2400" b="1" i="1" dirty="0" smtClean="0"/>
              <a:t>three dimensional space as a two dimensional map. </a:t>
            </a:r>
            <a:endParaRPr lang="en-US" sz="2400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22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Image result for map pro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7" y="364785"/>
            <a:ext cx="10705722" cy="45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0613" y="4913195"/>
            <a:ext cx="114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Conic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5761" y="4885900"/>
            <a:ext cx="156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Azimuthal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9721" y="4885900"/>
            <a:ext cx="176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Cylindrical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580" y="5663820"/>
            <a:ext cx="820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Major types of Map Projections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5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 descr="The mercator map projection is one of the most well known cylindrical map projections.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1" y="399221"/>
            <a:ext cx="5170272" cy="43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501" y="436728"/>
            <a:ext cx="62233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Cylindrical Map Projection: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Has </a:t>
            </a:r>
            <a:r>
              <a:rPr lang="en-US" u="sng" dirty="0" smtClean="0"/>
              <a:t>straight coordinate lines with horizontal parallels </a:t>
            </a:r>
            <a:r>
              <a:rPr lang="en-US" dirty="0" smtClean="0"/>
              <a:t>crossing meridians at right angles.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All </a:t>
            </a:r>
            <a:r>
              <a:rPr lang="en-US" u="sng" dirty="0" smtClean="0"/>
              <a:t>meridians are equally spaced and the scale is consistent </a:t>
            </a:r>
            <a:r>
              <a:rPr lang="en-US" dirty="0" smtClean="0"/>
              <a:t>along each parallel.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They are </a:t>
            </a:r>
            <a:r>
              <a:rPr lang="en-US" u="sng" dirty="0" smtClean="0"/>
              <a:t>rectangles but are called cylindrical </a:t>
            </a:r>
            <a:r>
              <a:rPr lang="en-US" dirty="0" smtClean="0"/>
              <a:t>because they can be </a:t>
            </a:r>
            <a:r>
              <a:rPr lang="en-US" u="sng" dirty="0" smtClean="0"/>
              <a:t>rolled up and their edges mapped in a tube or cylinder.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The only factor that </a:t>
            </a:r>
            <a:r>
              <a:rPr lang="en-US" u="sng" dirty="0" smtClean="0"/>
              <a:t>distinguishes different cylindrical map projections</a:t>
            </a:r>
            <a:r>
              <a:rPr lang="en-US" dirty="0" smtClean="0"/>
              <a:t> from one another </a:t>
            </a:r>
            <a:r>
              <a:rPr lang="en-US" u="sng" dirty="0" smtClean="0"/>
              <a:t>is the scale </a:t>
            </a:r>
            <a:r>
              <a:rPr lang="en-US" dirty="0" smtClean="0"/>
              <a:t>used when spacing the parallel lines on the map.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Disadvantage:</a:t>
            </a:r>
            <a:r>
              <a:rPr lang="en-US" dirty="0" smtClean="0"/>
              <a:t> Severely </a:t>
            </a:r>
            <a:r>
              <a:rPr lang="en-US" u="sng" dirty="0" smtClean="0"/>
              <a:t>distorted at the poles.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u="sng" dirty="0" smtClean="0"/>
              <a:t>Areas near the Equator are the most likely to be accurate </a:t>
            </a:r>
            <a:r>
              <a:rPr lang="en-US" dirty="0" smtClean="0"/>
              <a:t>compared to the actual Earth, the parallels and meridians being straight lines </a:t>
            </a:r>
            <a:r>
              <a:rPr lang="en-US" u="sng" dirty="0" smtClean="0"/>
              <a:t>don’t allow for the curvature of the Earth.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Advantage:</a:t>
            </a:r>
            <a:r>
              <a:rPr lang="en-US" dirty="0" smtClean="0"/>
              <a:t> Great for comparing latitudes to each other &amp; useful for study and visualize the Earth.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Types</a:t>
            </a:r>
            <a:r>
              <a:rPr lang="en-US" dirty="0" smtClean="0"/>
              <a:t>: Mercator projection, Cassini, Gauss-</a:t>
            </a:r>
            <a:r>
              <a:rPr lang="en-US" dirty="0" err="1" smtClean="0"/>
              <a:t>Krugger</a:t>
            </a:r>
            <a:r>
              <a:rPr lang="en-US" dirty="0" smtClean="0"/>
              <a:t>, Miller, Hobo-Dyer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2971" y="6086902"/>
            <a:ext cx="468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Ref. https://www.geolounge.com/types-map-projections/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2245" y="4954137"/>
            <a:ext cx="469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Preserves shape and direction BUT distorts areas &amp; distances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1123</Words>
  <Application>Microsoft Office PowerPoint</Application>
  <PresentationFormat>Custom</PresentationFormat>
  <Paragraphs>125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Lecture 3 Map Projections</vt:lpstr>
      <vt:lpstr>Intended Learning Outcomes (ILOs)</vt:lpstr>
      <vt:lpstr>Map Construction: Ways</vt:lpstr>
      <vt:lpstr>Maps?</vt:lpstr>
      <vt:lpstr>Map projection: Why?</vt:lpstr>
      <vt:lpstr>Map Projections (cont’d)</vt:lpstr>
      <vt:lpstr>Map Projections: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Map Projections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Remote Sensing</dc:title>
  <dc:creator>mahbub</dc:creator>
  <cp:lastModifiedBy>ismail - [2010]</cp:lastModifiedBy>
  <cp:revision>118</cp:revision>
  <dcterms:created xsi:type="dcterms:W3CDTF">2018-09-16T15:02:30Z</dcterms:created>
  <dcterms:modified xsi:type="dcterms:W3CDTF">2018-11-06T10:53:30Z</dcterms:modified>
</cp:coreProperties>
</file>