
<file path=[Content_Types].xml><?xml version="1.0" encoding="utf-8"?>
<Types xmlns="http://schemas.openxmlformats.org/package/2006/content-types">
  <Default Extension="png" ContentType="image/png"/>
  <Default Extension="bin" ContentType="image/unknown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70195-8C37-437D-B308-64CC4703C93F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F0A54-A7EF-4BAC-A79F-BD1598781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84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6F43BA-7161-42AC-9F18-D498B4F84E5C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944E9-3D1A-49E0-8AA7-42EA391BA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20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944E9-3D1A-49E0-8AA7-42EA391BA5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127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944E9-3D1A-49E0-8AA7-42EA391BA5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42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bin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/cid/3287383400_2177562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Open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43890"/>
            <a:ext cx="10972800" cy="831639"/>
          </a:xfrm>
        </p:spPr>
        <p:txBody>
          <a:bodyPr/>
          <a:lstStyle>
            <a:lvl1pPr algn="l">
              <a:defRPr sz="4800" b="1" cap="none" spc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609600" y="3429000"/>
            <a:ext cx="11074400" cy="914400"/>
          </a:xfrm>
        </p:spPr>
        <p:txBody>
          <a:bodyPr/>
          <a:lstStyle>
            <a:lvl1pPr marL="0" indent="0">
              <a:buFontTx/>
              <a:buNone/>
              <a:defRPr sz="36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FontTx/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buFontTx/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buFontTx/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buFontTx/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0" y="0"/>
            <a:ext cx="12192000" cy="3941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227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pyright not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984" y="836614"/>
            <a:ext cx="9626600" cy="23637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3" name="Picture 5" descr="cid:3287383400_2177562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168" y="836614"/>
            <a:ext cx="9656233" cy="23637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4" name="Picture 7" descr="cid:3287383400_2177562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168" y="836614"/>
            <a:ext cx="9656233" cy="23637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984" y="836614"/>
            <a:ext cx="9626600" cy="23637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6" name="Rectangle 1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58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ouble-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828"/>
            <a:ext cx="10972800" cy="64697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609600" y="1981200"/>
            <a:ext cx="10972800" cy="4267200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99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00100"/>
            <a:ext cx="10972800" cy="647700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609600" y="1600200"/>
            <a:ext cx="10972800" cy="4648200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945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456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 sz="3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9600" y="6096000"/>
            <a:ext cx="5486400" cy="30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1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456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 sz="3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9600" y="6096000"/>
            <a:ext cx="5486400" cy="30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65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456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 sz="3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9600" y="6096000"/>
            <a:ext cx="5486400" cy="30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29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456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 sz="3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9600" y="6096000"/>
            <a:ext cx="5486400" cy="30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248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456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 sz="3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9600" y="6096000"/>
            <a:ext cx="5486400" cy="30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437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456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 sz="3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9600" y="6096000"/>
            <a:ext cx="5486400" cy="30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896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456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 sz="3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9600" y="6096000"/>
            <a:ext cx="5486400" cy="30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3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708528"/>
          </a:xfrm>
        </p:spPr>
        <p:txBody>
          <a:bodyPr anchor="t"/>
          <a:lstStyle>
            <a:lvl1pPr>
              <a:lnSpc>
                <a:spcPct val="100000"/>
              </a:lnSpc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4495800"/>
          </a:xfrm>
        </p:spPr>
        <p:txBody>
          <a:bodyPr/>
          <a:lstStyle>
            <a:lvl1pPr>
              <a:buClr>
                <a:schemeClr val="accent4"/>
              </a:buClr>
              <a:defRPr sz="3600" b="1">
                <a:solidFill>
                  <a:schemeClr val="accent6"/>
                </a:solidFill>
                <a:latin typeface="+mj-lt"/>
              </a:defRPr>
            </a:lvl1pPr>
            <a:lvl2pPr>
              <a:buClr>
                <a:schemeClr val="accent2"/>
              </a:buClr>
              <a:buFont typeface="Wingdings" pitchFamily="2" charset="2"/>
              <a:buChar char="v"/>
              <a:defRPr sz="2800">
                <a:solidFill>
                  <a:schemeClr val="accent6"/>
                </a:solidFill>
                <a:latin typeface="Cambria" pitchFamily="18" charset="0"/>
              </a:defRPr>
            </a:lvl2pPr>
            <a:lvl3pPr>
              <a:buClr>
                <a:schemeClr val="accent1"/>
              </a:buClr>
              <a:defRPr sz="2400">
                <a:solidFill>
                  <a:schemeClr val="accent6"/>
                </a:solidFill>
                <a:latin typeface="Cambria" pitchFamily="18" charset="0"/>
              </a:defRPr>
            </a:lvl3pPr>
            <a:lvl4pPr>
              <a:buFont typeface="Wingdings" pitchFamily="2" charset="2"/>
              <a:buChar char="v"/>
              <a:defRPr sz="2000">
                <a:solidFill>
                  <a:schemeClr val="accent6"/>
                </a:solidFill>
                <a:latin typeface="Cambria" pitchFamily="18" charset="0"/>
              </a:defRPr>
            </a:lvl4pPr>
            <a:lvl5pPr>
              <a:defRPr sz="1800">
                <a:solidFill>
                  <a:schemeClr val="accent6"/>
                </a:solidFill>
                <a:latin typeface="Cambr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544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Insight Technolo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9600" y="468314"/>
            <a:ext cx="10972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800" b="1" i="1" dirty="0" smtClean="0">
                <a:solidFill>
                  <a:srgbClr val="3D4644"/>
                </a:solidFill>
                <a:latin typeface="Cambria" pitchFamily="18" charset="0"/>
                <a:ea typeface="+mn-ea"/>
              </a:rPr>
              <a:t>Insight on Technology: Class Discussion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267200"/>
          </a:xfrm>
        </p:spPr>
        <p:txBody>
          <a:bodyPr/>
          <a:lstStyle>
            <a:lvl1pPr>
              <a:buClr>
                <a:schemeClr val="accent4"/>
              </a:buClr>
              <a:defRPr sz="3600">
                <a:latin typeface="+mj-lt"/>
              </a:defRPr>
            </a:lvl1pPr>
            <a:lvl2pPr>
              <a:buClr>
                <a:schemeClr val="accent2"/>
              </a:buClr>
              <a:buFont typeface="Wingdings" pitchFamily="2" charset="2"/>
              <a:buChar char="v"/>
              <a:defRPr sz="3200">
                <a:latin typeface="+mj-lt"/>
              </a:defRPr>
            </a:lvl2pPr>
            <a:lvl3pPr>
              <a:buClr>
                <a:schemeClr val="accent1"/>
              </a:buClr>
              <a:defRPr sz="2800">
                <a:latin typeface="+mj-lt"/>
              </a:defRPr>
            </a:lvl3pPr>
            <a:lvl4pPr>
              <a:buClr>
                <a:schemeClr val="tx2"/>
              </a:buClr>
              <a:buFont typeface="Wingdings" pitchFamily="2" charset="2"/>
              <a:buChar char="v"/>
              <a:defRPr sz="2400">
                <a:latin typeface="+mj-lt"/>
              </a:defRPr>
            </a:lvl4pPr>
            <a:lvl5pPr>
              <a:buClr>
                <a:schemeClr val="tx2"/>
              </a:buClr>
              <a:defRPr sz="2000"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315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Insight Socie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9600" y="468314"/>
            <a:ext cx="10972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800" b="1" i="1" dirty="0" smtClean="0">
                <a:solidFill>
                  <a:srgbClr val="3D4644"/>
                </a:solidFill>
                <a:latin typeface="Cambria" pitchFamily="18" charset="0"/>
                <a:ea typeface="+mn-ea"/>
              </a:rPr>
              <a:t>Insight on Society: Class Discussion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267200"/>
          </a:xfrm>
        </p:spPr>
        <p:txBody>
          <a:bodyPr/>
          <a:lstStyle>
            <a:lvl1pPr>
              <a:buClr>
                <a:schemeClr val="accent4"/>
              </a:buClr>
              <a:defRPr sz="3600">
                <a:latin typeface="+mj-lt"/>
              </a:defRPr>
            </a:lvl1pPr>
            <a:lvl2pPr>
              <a:buClr>
                <a:schemeClr val="accent2"/>
              </a:buClr>
              <a:buFont typeface="Wingdings" pitchFamily="2" charset="2"/>
              <a:buChar char="v"/>
              <a:defRPr sz="3200">
                <a:latin typeface="+mj-lt"/>
              </a:defRPr>
            </a:lvl2pPr>
            <a:lvl3pPr>
              <a:buClr>
                <a:schemeClr val="accent1"/>
              </a:buClr>
              <a:defRPr sz="2800">
                <a:latin typeface="+mj-lt"/>
              </a:defRPr>
            </a:lvl3pPr>
            <a:lvl4pPr>
              <a:buClr>
                <a:schemeClr val="tx2"/>
              </a:buClr>
              <a:buFont typeface="Wingdings" pitchFamily="2" charset="2"/>
              <a:buChar char="v"/>
              <a:defRPr sz="2400">
                <a:latin typeface="+mj-lt"/>
              </a:defRPr>
            </a:lvl4pPr>
            <a:lvl5pPr>
              <a:buClr>
                <a:schemeClr val="tx2"/>
              </a:buClr>
              <a:defRPr sz="2000"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141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Insight Busin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9600" y="468314"/>
            <a:ext cx="10972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800" b="1" i="1" dirty="0" smtClean="0">
                <a:solidFill>
                  <a:srgbClr val="3D4644"/>
                </a:solidFill>
                <a:latin typeface="Cambria" pitchFamily="18" charset="0"/>
                <a:ea typeface="+mn-ea"/>
              </a:rPr>
              <a:t>Insight on Business: Class Discussion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267200"/>
          </a:xfrm>
        </p:spPr>
        <p:txBody>
          <a:bodyPr/>
          <a:lstStyle>
            <a:lvl1pPr>
              <a:buClr>
                <a:schemeClr val="accent4"/>
              </a:buClr>
              <a:defRPr sz="3600">
                <a:latin typeface="+mj-lt"/>
              </a:defRPr>
            </a:lvl1pPr>
            <a:lvl2pPr>
              <a:buClr>
                <a:schemeClr val="accent2"/>
              </a:buClr>
              <a:buFont typeface="Wingdings" pitchFamily="2" charset="2"/>
              <a:buChar char="v"/>
              <a:defRPr sz="3200">
                <a:latin typeface="+mj-lt"/>
              </a:defRPr>
            </a:lvl2pPr>
            <a:lvl3pPr>
              <a:buClr>
                <a:schemeClr val="accent1"/>
              </a:buClr>
              <a:defRPr sz="2800">
                <a:latin typeface="+mj-lt"/>
              </a:defRPr>
            </a:lvl3pPr>
            <a:lvl4pPr>
              <a:buClr>
                <a:schemeClr val="tx2"/>
              </a:buClr>
              <a:buFont typeface="Wingdings" pitchFamily="2" charset="2"/>
              <a:buChar char="v"/>
              <a:defRPr sz="2400">
                <a:latin typeface="+mj-lt"/>
              </a:defRPr>
            </a:lvl4pPr>
            <a:lvl5pPr>
              <a:buClr>
                <a:schemeClr val="tx2"/>
              </a:buClr>
              <a:defRPr sz="2000"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186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456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 sz="3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9600" y="6096000"/>
            <a:ext cx="5486400" cy="30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782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456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 sz="3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9600" y="6096000"/>
            <a:ext cx="5486400" cy="30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807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456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 sz="3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9600" y="6096000"/>
            <a:ext cx="5486400" cy="30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932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456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 sz="3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9600" y="6096000"/>
            <a:ext cx="5486400" cy="30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6923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456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 sz="3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9600" y="6096000"/>
            <a:ext cx="5486400" cy="30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898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456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 sz="3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9600" y="6096000"/>
            <a:ext cx="5486400" cy="30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680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456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 sz="3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9600" y="6096000"/>
            <a:ext cx="5486400" cy="30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3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lass 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9600" y="468314"/>
            <a:ext cx="10972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800" b="1" i="1" dirty="0" smtClean="0">
                <a:solidFill>
                  <a:srgbClr val="3D4644"/>
                </a:solidFill>
                <a:latin typeface="Cambria" pitchFamily="18" charset="0"/>
                <a:ea typeface="+mn-ea"/>
              </a:rPr>
              <a:t>Class Discussion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00100"/>
            <a:ext cx="10972800" cy="64770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267200"/>
          </a:xfrm>
        </p:spPr>
        <p:txBody>
          <a:bodyPr/>
          <a:lstStyle>
            <a:lvl1pPr>
              <a:buClr>
                <a:schemeClr val="accent4"/>
              </a:buClr>
              <a:defRPr sz="3600" b="1">
                <a:solidFill>
                  <a:schemeClr val="accent6"/>
                </a:solidFill>
                <a:latin typeface="+mj-lt"/>
              </a:defRPr>
            </a:lvl1pPr>
            <a:lvl2pPr>
              <a:buClr>
                <a:schemeClr val="accent2"/>
              </a:buClr>
              <a:buFont typeface="Wingdings" pitchFamily="2" charset="2"/>
              <a:buChar char="v"/>
              <a:defRPr sz="3200">
                <a:solidFill>
                  <a:schemeClr val="accent6"/>
                </a:solidFill>
                <a:latin typeface="+mj-lt"/>
              </a:defRPr>
            </a:lvl2pPr>
            <a:lvl3pPr>
              <a:buClr>
                <a:schemeClr val="accent1"/>
              </a:buClr>
              <a:defRPr sz="2800">
                <a:solidFill>
                  <a:schemeClr val="accent6"/>
                </a:solidFill>
                <a:latin typeface="+mj-lt"/>
              </a:defRPr>
            </a:lvl3pPr>
            <a:lvl4pPr>
              <a:buClr>
                <a:schemeClr val="tx2"/>
              </a:buClr>
              <a:buFont typeface="Wingdings" pitchFamily="2" charset="2"/>
              <a:buChar char="v"/>
              <a:defRPr sz="2400">
                <a:solidFill>
                  <a:schemeClr val="accent6"/>
                </a:solidFill>
                <a:latin typeface="+mj-lt"/>
              </a:defRPr>
            </a:lvl4pPr>
            <a:lvl5pPr>
              <a:buClr>
                <a:schemeClr val="tx2"/>
              </a:buClr>
              <a:defRPr sz="2000">
                <a:solidFill>
                  <a:schemeClr val="accent6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470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456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 sz="3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9600" y="6096000"/>
            <a:ext cx="5486400" cy="30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737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456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 sz="3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9600" y="6096000"/>
            <a:ext cx="5486400" cy="30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721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456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 sz="3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9600" y="6096000"/>
            <a:ext cx="5486400" cy="30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048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456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 sz="3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9600" y="6096000"/>
            <a:ext cx="5486400" cy="30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145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456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 sz="3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9600" y="6096000"/>
            <a:ext cx="5486400" cy="30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63409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456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 sz="3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9600" y="6096000"/>
            <a:ext cx="5486400" cy="30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095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456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 sz="3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9600" y="6096000"/>
            <a:ext cx="5486400" cy="30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8966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456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 sz="3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9600" y="6096000"/>
            <a:ext cx="5486400" cy="30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1792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456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 sz="3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9600" y="6096000"/>
            <a:ext cx="5486400" cy="30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484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456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 sz="3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9600" y="6096000"/>
            <a:ext cx="5486400" cy="30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2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sight Technolo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9600" y="468314"/>
            <a:ext cx="10972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800" b="1" i="1" dirty="0" smtClean="0">
                <a:solidFill>
                  <a:srgbClr val="3D4644"/>
                </a:solidFill>
                <a:latin typeface="Cambria" pitchFamily="18" charset="0"/>
                <a:ea typeface="+mn-ea"/>
              </a:rPr>
              <a:t>Insight on Technology: Class Discussion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00828"/>
            <a:ext cx="10972800" cy="646973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267200"/>
          </a:xfrm>
        </p:spPr>
        <p:txBody>
          <a:bodyPr/>
          <a:lstStyle>
            <a:lvl1pPr>
              <a:buClr>
                <a:schemeClr val="accent4"/>
              </a:buClr>
              <a:defRPr sz="3600" b="1">
                <a:solidFill>
                  <a:schemeClr val="accent6"/>
                </a:solidFill>
                <a:latin typeface="+mj-lt"/>
              </a:defRPr>
            </a:lvl1pPr>
            <a:lvl2pPr>
              <a:buClr>
                <a:schemeClr val="accent2"/>
              </a:buClr>
              <a:buFont typeface="Wingdings" pitchFamily="2" charset="2"/>
              <a:buChar char="v"/>
              <a:defRPr sz="3200">
                <a:solidFill>
                  <a:schemeClr val="accent6"/>
                </a:solidFill>
                <a:latin typeface="+mj-lt"/>
              </a:defRPr>
            </a:lvl2pPr>
            <a:lvl3pPr>
              <a:buClr>
                <a:schemeClr val="accent1"/>
              </a:buClr>
              <a:defRPr sz="2800">
                <a:solidFill>
                  <a:schemeClr val="accent6"/>
                </a:solidFill>
                <a:latin typeface="+mj-lt"/>
              </a:defRPr>
            </a:lvl3pPr>
            <a:lvl4pPr>
              <a:buClr>
                <a:schemeClr val="tx2"/>
              </a:buClr>
              <a:buFont typeface="Wingdings" pitchFamily="2" charset="2"/>
              <a:buChar char="v"/>
              <a:defRPr sz="2400">
                <a:solidFill>
                  <a:schemeClr val="accent6"/>
                </a:solidFill>
                <a:latin typeface="+mj-lt"/>
              </a:defRPr>
            </a:lvl4pPr>
            <a:lvl5pPr>
              <a:buClr>
                <a:schemeClr val="tx2"/>
              </a:buClr>
              <a:defRPr sz="2000">
                <a:solidFill>
                  <a:schemeClr val="accent6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6070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248400"/>
            <a:ext cx="10972800" cy="304800"/>
          </a:xfrm>
        </p:spPr>
        <p:txBody>
          <a:bodyPr anchor="b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 b="1"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 sz="1200" b="1">
                <a:latin typeface="Cambria" pitchFamily="18" charset="0"/>
              </a:defRPr>
            </a:lvl2pPr>
            <a:lvl3pPr marL="0" indent="0">
              <a:spcBef>
                <a:spcPts val="0"/>
              </a:spcBef>
              <a:spcAft>
                <a:spcPts val="600"/>
              </a:spcAft>
              <a:buNone/>
              <a:defRPr sz="1200" b="1">
                <a:latin typeface="Cambria" pitchFamily="18" charset="0"/>
              </a:defRPr>
            </a:lvl3pPr>
            <a:lvl4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 sz="1200" b="1">
                <a:latin typeface="Cambria" pitchFamily="18" charset="0"/>
              </a:defRPr>
            </a:lvl4pPr>
            <a:lvl5pPr marL="0" indent="0">
              <a:spcBef>
                <a:spcPts val="0"/>
              </a:spcBef>
              <a:spcAft>
                <a:spcPts val="600"/>
              </a:spcAft>
              <a:buNone/>
              <a:defRPr sz="1200" b="1">
                <a:latin typeface="Cambr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2346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5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456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 sz="3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9600" y="6096000"/>
            <a:ext cx="5486400" cy="30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0781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6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456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 sz="3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9600" y="6096000"/>
            <a:ext cx="5486400" cy="30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125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7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456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 sz="3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9600" y="6096000"/>
            <a:ext cx="5486400" cy="30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9702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8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456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 sz="3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9600" y="6096000"/>
            <a:ext cx="5486400" cy="30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642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9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456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 sz="3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9600" y="6096000"/>
            <a:ext cx="5486400" cy="30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70607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0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456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 sz="3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9600" y="6096000"/>
            <a:ext cx="5486400" cy="30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1304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1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456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 sz="3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9600" y="6096000"/>
            <a:ext cx="5486400" cy="30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2182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2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456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 sz="3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9600" y="6096000"/>
            <a:ext cx="5486400" cy="30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2938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3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456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 sz="3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9600" y="6096000"/>
            <a:ext cx="5486400" cy="30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55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sight Socie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9600" y="468314"/>
            <a:ext cx="10972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800" b="1" i="1" dirty="0" smtClean="0">
                <a:solidFill>
                  <a:srgbClr val="3D4644"/>
                </a:solidFill>
                <a:latin typeface="Cambria" pitchFamily="18" charset="0"/>
                <a:ea typeface="+mn-ea"/>
              </a:rPr>
              <a:t>Insight on Society: Class Discussion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800828"/>
            <a:ext cx="10972800" cy="646973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267200"/>
          </a:xfrm>
        </p:spPr>
        <p:txBody>
          <a:bodyPr/>
          <a:lstStyle>
            <a:lvl1pPr>
              <a:buClr>
                <a:schemeClr val="accent4"/>
              </a:buClr>
              <a:defRPr sz="3600" b="1">
                <a:solidFill>
                  <a:schemeClr val="accent6"/>
                </a:solidFill>
                <a:latin typeface="+mj-lt"/>
              </a:defRPr>
            </a:lvl1pPr>
            <a:lvl2pPr>
              <a:buClr>
                <a:schemeClr val="accent2"/>
              </a:buClr>
              <a:buFont typeface="Wingdings" pitchFamily="2" charset="2"/>
              <a:buChar char="v"/>
              <a:defRPr sz="3200">
                <a:solidFill>
                  <a:schemeClr val="accent6"/>
                </a:solidFill>
                <a:latin typeface="+mj-lt"/>
              </a:defRPr>
            </a:lvl2pPr>
            <a:lvl3pPr>
              <a:buClr>
                <a:schemeClr val="accent1"/>
              </a:buClr>
              <a:defRPr sz="2800">
                <a:solidFill>
                  <a:schemeClr val="accent6"/>
                </a:solidFill>
                <a:latin typeface="+mj-lt"/>
              </a:defRPr>
            </a:lvl3pPr>
            <a:lvl4pPr>
              <a:buClr>
                <a:schemeClr val="tx2"/>
              </a:buClr>
              <a:buFont typeface="Wingdings" pitchFamily="2" charset="2"/>
              <a:buChar char="v"/>
              <a:defRPr sz="2400">
                <a:solidFill>
                  <a:schemeClr val="accent6"/>
                </a:solidFill>
                <a:latin typeface="+mj-lt"/>
              </a:defRPr>
            </a:lvl4pPr>
            <a:lvl5pPr>
              <a:buClr>
                <a:schemeClr val="tx2"/>
              </a:buClr>
              <a:defRPr sz="2000">
                <a:solidFill>
                  <a:schemeClr val="accent6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73889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4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456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 sz="3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9600" y="6096000"/>
            <a:ext cx="5486400" cy="30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3954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5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456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 sz="3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9600" y="6096000"/>
            <a:ext cx="5486400" cy="30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0349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6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456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 sz="3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9600" y="6096000"/>
            <a:ext cx="5486400" cy="30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5378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7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456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 sz="3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9600" y="6096000"/>
            <a:ext cx="5486400" cy="30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3983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8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456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 sz="3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9600" y="6096000"/>
            <a:ext cx="5486400" cy="30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0481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9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456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 sz="3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9600" y="6096000"/>
            <a:ext cx="5486400" cy="30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366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0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456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 sz="3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9600" y="6096000"/>
            <a:ext cx="5486400" cy="30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962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4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4560"/>
            <a:ext cx="10972800" cy="554640"/>
          </a:xfrm>
        </p:spPr>
        <p:txBody>
          <a:bodyPr anchor="t"/>
          <a:lstStyle>
            <a:lvl1pPr>
              <a:lnSpc>
                <a:spcPts val="3600"/>
              </a:lnSpc>
              <a:defRPr sz="3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9600" y="6096000"/>
            <a:ext cx="5486400" cy="30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6199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953478"/>
            <a:ext cx="10363200" cy="64697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Candar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5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sight Busin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9600" y="468314"/>
            <a:ext cx="10972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800" b="1" i="1" dirty="0" smtClean="0">
                <a:solidFill>
                  <a:srgbClr val="3D4644"/>
                </a:solidFill>
                <a:latin typeface="Cambria" pitchFamily="18" charset="0"/>
                <a:ea typeface="+mn-ea"/>
              </a:rPr>
              <a:t>Insight on Business: Class Discussion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800828"/>
            <a:ext cx="10972800" cy="646973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267200"/>
          </a:xfrm>
        </p:spPr>
        <p:txBody>
          <a:bodyPr/>
          <a:lstStyle>
            <a:lvl1pPr>
              <a:buClr>
                <a:schemeClr val="accent4"/>
              </a:buClr>
              <a:defRPr sz="3600" b="1">
                <a:solidFill>
                  <a:schemeClr val="accent6"/>
                </a:solidFill>
                <a:latin typeface="+mj-lt"/>
              </a:defRPr>
            </a:lvl1pPr>
            <a:lvl2pPr>
              <a:buClr>
                <a:schemeClr val="accent2"/>
              </a:buClr>
              <a:buFont typeface="Wingdings" pitchFamily="2" charset="2"/>
              <a:buChar char="v"/>
              <a:defRPr sz="3200">
                <a:solidFill>
                  <a:schemeClr val="accent6"/>
                </a:solidFill>
                <a:latin typeface="+mj-lt"/>
              </a:defRPr>
            </a:lvl2pPr>
            <a:lvl3pPr>
              <a:buClr>
                <a:schemeClr val="accent1"/>
              </a:buClr>
              <a:defRPr sz="2800">
                <a:solidFill>
                  <a:schemeClr val="accent6"/>
                </a:solidFill>
                <a:latin typeface="+mj-lt"/>
              </a:defRPr>
            </a:lvl3pPr>
            <a:lvl4pPr>
              <a:buClr>
                <a:schemeClr val="tx2"/>
              </a:buClr>
              <a:buFont typeface="Wingdings" pitchFamily="2" charset="2"/>
              <a:buChar char="v"/>
              <a:defRPr sz="2400">
                <a:solidFill>
                  <a:schemeClr val="accent6"/>
                </a:solidFill>
                <a:latin typeface="+mj-lt"/>
              </a:defRPr>
            </a:lvl4pPr>
            <a:lvl5pPr>
              <a:buClr>
                <a:schemeClr val="tx2"/>
              </a:buClr>
              <a:defRPr sz="2000">
                <a:solidFill>
                  <a:schemeClr val="accent6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409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00100"/>
            <a:ext cx="10972800" cy="647700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>
                <a:solidFill>
                  <a:schemeClr val="accent6"/>
                </a:solidFill>
              </a:defRPr>
            </a:lvl1pPr>
            <a:lvl2pPr>
              <a:defRPr sz="2400">
                <a:solidFill>
                  <a:schemeClr val="accent6"/>
                </a:solidFill>
              </a:defRPr>
            </a:lvl2pPr>
            <a:lvl3pPr>
              <a:defRPr sz="2000">
                <a:solidFill>
                  <a:schemeClr val="accent6"/>
                </a:solidFill>
              </a:defRPr>
            </a:lvl3pPr>
            <a:lvl4pPr>
              <a:defRPr sz="1800">
                <a:solidFill>
                  <a:schemeClr val="accent6"/>
                </a:solidFill>
              </a:defRPr>
            </a:lvl4pPr>
            <a:lvl5pPr>
              <a:defRPr sz="1800">
                <a:solidFill>
                  <a:schemeClr val="accent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>
                <a:solidFill>
                  <a:schemeClr val="accent6"/>
                </a:solidFill>
              </a:defRPr>
            </a:lvl1pPr>
            <a:lvl2pPr>
              <a:defRPr sz="2400">
                <a:solidFill>
                  <a:schemeClr val="accent6"/>
                </a:solidFill>
              </a:defRPr>
            </a:lvl2pPr>
            <a:lvl3pPr>
              <a:defRPr sz="2000">
                <a:solidFill>
                  <a:schemeClr val="accent6"/>
                </a:solidFill>
              </a:defRPr>
            </a:lvl3pPr>
            <a:lvl4pPr>
              <a:defRPr sz="1800">
                <a:solidFill>
                  <a:schemeClr val="accent6"/>
                </a:solidFill>
              </a:defRPr>
            </a:lvl4pPr>
            <a:lvl5pPr>
              <a:defRPr sz="1800">
                <a:solidFill>
                  <a:schemeClr val="accent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85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523862"/>
          </a:xfrm>
        </p:spPr>
        <p:txBody>
          <a:bodyPr/>
          <a:lstStyle>
            <a:lvl1pPr>
              <a:defRPr sz="28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3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4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theme" Target="../theme/theme1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10972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400800"/>
            <a:ext cx="711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1D5478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4008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1D5478"/>
                </a:solidFill>
                <a:latin typeface="Georgia" panose="02040502050405020303" pitchFamily="18" charset="0"/>
              </a:defRPr>
            </a:lvl1pPr>
          </a:lstStyle>
          <a:p>
            <a:fld id="{E71FBF0E-13ED-4BFB-A865-0516C08BEC3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0" y="0"/>
            <a:ext cx="12192000" cy="41148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878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  <p:sldLayoutId id="2147483707" r:id="rId47"/>
    <p:sldLayoutId id="2147483708" r:id="rId48"/>
    <p:sldLayoutId id="2147483709" r:id="rId49"/>
    <p:sldLayoutId id="2147483710" r:id="rId50"/>
    <p:sldLayoutId id="2147483711" r:id="rId51"/>
    <p:sldLayoutId id="2147483712" r:id="rId52"/>
    <p:sldLayoutId id="2147483713" r:id="rId53"/>
    <p:sldLayoutId id="2147483714" r:id="rId54"/>
    <p:sldLayoutId id="2147483715" r:id="rId55"/>
    <p:sldLayoutId id="2147483716" r:id="rId56"/>
    <p:sldLayoutId id="2147483717" r:id="rId57"/>
    <p:sldLayoutId id="2147483718" r:id="rId58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A194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A194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A194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A194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F6527"/>
        </a:buClr>
        <a:buSzPct val="80000"/>
        <a:buFont typeface="Wingdings" panose="05000000000000000000" pitchFamily="2" charset="2"/>
        <a:buChar char="n"/>
        <a:defRPr sz="3600">
          <a:solidFill>
            <a:srgbClr val="3D4644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9000"/>
        <a:buFont typeface="Wingdings" panose="05000000000000000000" pitchFamily="2" charset="2"/>
        <a:buChar char="v"/>
        <a:defRPr sz="2800">
          <a:solidFill>
            <a:srgbClr val="3D4644"/>
          </a:solidFill>
          <a:latin typeface="Calibri" pitchFamily="34" charset="0"/>
          <a:ea typeface="MS PGothic" panose="020B0600070205080204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9000"/>
        <a:buFont typeface="Wingdings" panose="05000000000000000000" pitchFamily="2" charset="2"/>
        <a:buChar char="n"/>
        <a:defRPr sz="2400">
          <a:solidFill>
            <a:srgbClr val="3D4644"/>
          </a:solidFill>
          <a:latin typeface="Calibri" pitchFamily="34" charset="0"/>
          <a:ea typeface="MS PGothic" panose="020B0600070205080204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9000"/>
        <a:buFont typeface="Wingdings" panose="05000000000000000000" pitchFamily="2" charset="2"/>
        <a:buChar char="v"/>
        <a:defRPr sz="2000">
          <a:solidFill>
            <a:srgbClr val="3D4644"/>
          </a:solidFill>
          <a:latin typeface="Calibri" pitchFamily="34" charset="0"/>
          <a:ea typeface="MS PGothic" panose="020B0600070205080204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9000"/>
        <a:buFont typeface="Wingdings" panose="05000000000000000000" pitchFamily="2" charset="2"/>
        <a:buChar char="n"/>
        <a:defRPr sz="2000">
          <a:solidFill>
            <a:srgbClr val="3D4644"/>
          </a:solidFill>
          <a:latin typeface="Calibri" pitchFamily="34" charset="0"/>
          <a:ea typeface="MS PGothic" panose="020B0600070205080204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9000"/>
        <a:buFont typeface="Wingdings" pitchFamily="2" charset="2"/>
        <a:buChar char="n"/>
        <a:defRPr sz="2800">
          <a:solidFill>
            <a:srgbClr val="3333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9000"/>
        <a:buFont typeface="Wingdings" pitchFamily="2" charset="2"/>
        <a:buChar char="n"/>
        <a:defRPr sz="2800">
          <a:solidFill>
            <a:srgbClr val="3333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9000"/>
        <a:buFont typeface="Wingdings" pitchFamily="2" charset="2"/>
        <a:buChar char="n"/>
        <a:defRPr sz="2800">
          <a:solidFill>
            <a:srgbClr val="3333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9000"/>
        <a:buFont typeface="Wingdings" pitchFamily="2" charset="2"/>
        <a:buChar char="n"/>
        <a:defRPr sz="2800">
          <a:solidFill>
            <a:srgbClr val="33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2522591"/>
            <a:ext cx="10363200" cy="1077860"/>
          </a:xfrm>
        </p:spPr>
        <p:txBody>
          <a:bodyPr/>
          <a:lstStyle/>
          <a:p>
            <a:r>
              <a:rPr lang="en-US" sz="2800" dirty="0" smtClean="0">
                <a:latin typeface="Candara" panose="020E0502030303020204" pitchFamily="34" charset="0"/>
              </a:rPr>
              <a:t>Lecture 11</a:t>
            </a:r>
            <a:r>
              <a:rPr lang="en-US" dirty="0" smtClean="0">
                <a:latin typeface="Candara" panose="020E0502030303020204" pitchFamily="34" charset="0"/>
              </a:rPr>
              <a:t/>
            </a:r>
            <a:br>
              <a:rPr lang="en-US" dirty="0" smtClean="0">
                <a:latin typeface="Candara" panose="020E0502030303020204" pitchFamily="34" charset="0"/>
              </a:rPr>
            </a:b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andara" panose="020E0502030303020204" pitchFamily="34" charset="0"/>
              </a:rPr>
              <a:t>Emergent Knowledge Management Practices</a:t>
            </a:r>
            <a:endParaRPr lang="en-US" dirty="0">
              <a:solidFill>
                <a:schemeClr val="tx2">
                  <a:lumMod val="50000"/>
                  <a:lumOff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Md. </a:t>
            </a:r>
            <a:r>
              <a:rPr lang="en-US" dirty="0" err="1" smtClean="0"/>
              <a:t>Mahbubul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, PhD</a:t>
            </a:r>
          </a:p>
          <a:p>
            <a:r>
              <a:rPr lang="en-US" dirty="0" smtClean="0"/>
              <a:t>Associate Professor</a:t>
            </a:r>
          </a:p>
          <a:p>
            <a:r>
              <a:rPr lang="en-US" dirty="0" smtClean="0"/>
              <a:t>Dept. of AEIS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FBF0E-13ED-4BFB-A865-0516C08BEC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4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585418"/>
          </a:xfrm>
        </p:spPr>
        <p:txBody>
          <a:bodyPr/>
          <a:lstStyle/>
          <a:p>
            <a:r>
              <a:rPr lang="en-US" sz="3200" dirty="0" smtClean="0">
                <a:latin typeface="Candara" panose="020E0502030303020204" pitchFamily="34" charset="0"/>
              </a:rPr>
              <a:t>Objectives</a:t>
            </a:r>
            <a:endParaRPr lang="en-US" sz="3200" dirty="0">
              <a:latin typeface="Candara" panose="020E0502030303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295399"/>
            <a:ext cx="10972800" cy="4955275"/>
          </a:xfrm>
        </p:spPr>
        <p:txBody>
          <a:bodyPr/>
          <a:lstStyle/>
          <a:p>
            <a:r>
              <a:rPr lang="en-US" sz="2400" dirty="0" smtClean="0">
                <a:latin typeface="Candara" panose="020E0502030303020204" pitchFamily="34" charset="0"/>
              </a:rPr>
              <a:t>Identify and describe emerging technologies used in knowledge management practices,</a:t>
            </a:r>
          </a:p>
          <a:p>
            <a:r>
              <a:rPr lang="en-US" sz="2400" dirty="0" smtClean="0">
                <a:latin typeface="Candara" panose="020E0502030303020204" pitchFamily="34" charset="0"/>
              </a:rPr>
              <a:t>Describe how they enable collaboration and knowledge sharing,</a:t>
            </a:r>
          </a:p>
          <a:p>
            <a:r>
              <a:rPr lang="en-US" sz="2400" dirty="0" smtClean="0">
                <a:latin typeface="Candara" panose="020E0502030303020204" pitchFamily="34" charset="0"/>
              </a:rPr>
              <a:t>Analyze the applicability of these technologies in agricultural knowledge management practices. </a:t>
            </a:r>
          </a:p>
          <a:p>
            <a:endParaRPr lang="en-US" sz="2400" dirty="0">
              <a:latin typeface="Candara" panose="020E0502030303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1FBF0E-13ED-4BFB-A865-0516C08BEC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02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646973"/>
          </a:xfrm>
        </p:spPr>
        <p:txBody>
          <a:bodyPr/>
          <a:lstStyle/>
          <a:p>
            <a:r>
              <a:rPr lang="en-US" sz="3600" dirty="0" smtClean="0">
                <a:latin typeface="Candara" panose="020E0502030303020204" pitchFamily="34" charset="0"/>
              </a:rPr>
              <a:t>Technologies used in KM practices</a:t>
            </a:r>
            <a:endParaRPr lang="en-US" sz="3600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399"/>
            <a:ext cx="10972800" cy="4927979"/>
          </a:xfrm>
        </p:spPr>
        <p:txBody>
          <a:bodyPr/>
          <a:lstStyle/>
          <a:p>
            <a:r>
              <a:rPr lang="en-US" sz="2400" dirty="0" smtClean="0">
                <a:latin typeface="Candara" panose="020E0502030303020204" pitchFamily="34" charset="0"/>
              </a:rPr>
              <a:t>Web 2.0</a:t>
            </a:r>
          </a:p>
          <a:p>
            <a:pPr lvl="1"/>
            <a:r>
              <a:rPr lang="en-US" sz="2000" dirty="0" smtClean="0">
                <a:latin typeface="Candara" panose="020E0502030303020204" pitchFamily="34" charset="0"/>
              </a:rPr>
              <a:t>A WWW technology that aims to enhance creativity, information sharing, collaboration and functionality of the web. </a:t>
            </a:r>
          </a:p>
          <a:p>
            <a:pPr lvl="1"/>
            <a:r>
              <a:rPr lang="en-US" sz="2000" dirty="0" smtClean="0">
                <a:latin typeface="Candara" panose="020E0502030303020204" pitchFamily="34" charset="0"/>
              </a:rPr>
              <a:t>Web 2.0 is a Ajax-enabled (asynchronous JavaScript and XML) Web-based application which allows users to create much more interactive applications. </a:t>
            </a:r>
          </a:p>
          <a:p>
            <a:r>
              <a:rPr lang="en-US" sz="2400" dirty="0" smtClean="0">
                <a:latin typeface="Candara" panose="020E0502030303020204" pitchFamily="34" charset="0"/>
              </a:rPr>
              <a:t>Open source development</a:t>
            </a:r>
          </a:p>
          <a:p>
            <a:pPr lvl="1"/>
            <a:r>
              <a:rPr lang="en-US" sz="2000" dirty="0" smtClean="0">
                <a:latin typeface="Candara" panose="020E0502030303020204" pitchFamily="34" charset="0"/>
              </a:rPr>
              <a:t>Internet-based communities of software developers who voluntarily collaborate in order to develop software that they or their organizations need. </a:t>
            </a:r>
          </a:p>
          <a:p>
            <a:r>
              <a:rPr lang="en-US" sz="2400" dirty="0" smtClean="0">
                <a:latin typeface="Candara" panose="020E0502030303020204" pitchFamily="34" charset="0"/>
              </a:rPr>
              <a:t>Virtual worlds</a:t>
            </a:r>
          </a:p>
          <a:p>
            <a:pPr lvl="1"/>
            <a:r>
              <a:rPr lang="en-US" sz="2000" dirty="0" smtClean="0">
                <a:latin typeface="Candara" panose="020E0502030303020204" pitchFamily="34" charset="0"/>
              </a:rPr>
              <a:t>Allow users to build three-dimensional immersive virtual worlds where individuals represented by avatars socialize, explore, and conduct business. </a:t>
            </a:r>
            <a:endParaRPr lang="en-US" sz="2000" dirty="0" smtClean="0">
              <a:latin typeface="Candara" panose="020E0502030303020204" pitchFamily="34" charset="0"/>
            </a:endParaRPr>
          </a:p>
          <a:p>
            <a:r>
              <a:rPr lang="en-US" sz="2400" dirty="0" smtClean="0">
                <a:latin typeface="Candara" panose="020E0502030303020204" pitchFamily="34" charset="0"/>
              </a:rPr>
              <a:t>GIS (Geographical Information Systems)</a:t>
            </a:r>
            <a:endParaRPr lang="en-US" sz="2400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1FBF0E-13ED-4BFB-A865-0516C08BEC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1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585418"/>
          </a:xfrm>
        </p:spPr>
        <p:txBody>
          <a:bodyPr/>
          <a:lstStyle/>
          <a:p>
            <a:r>
              <a:rPr lang="en-US" sz="3200" dirty="0" smtClean="0">
                <a:latin typeface="Candara" panose="020E0502030303020204" pitchFamily="34" charset="0"/>
              </a:rPr>
              <a:t>Web 2.0 vs. Web 1.0</a:t>
            </a:r>
            <a:endParaRPr lang="en-US" sz="3200" dirty="0">
              <a:latin typeface="Candara" panose="020E0502030303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54137" y="1451113"/>
            <a:ext cx="6628263" cy="497552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457200" y="1451113"/>
            <a:ext cx="4387755" cy="4830417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000" b="1" dirty="0" smtClean="0">
                <a:latin typeface="Candara" panose="020E0502030303020204" pitchFamily="34" charset="0"/>
              </a:rPr>
              <a:t>Web 1.0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ndara" panose="020E0502030303020204" pitchFamily="34" charset="0"/>
              </a:rPr>
              <a:t>Personal Websites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ndara" panose="020E0502030303020204" pitchFamily="34" charset="0"/>
              </a:rPr>
              <a:t>Screen scraping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ndara" panose="020E0502030303020204" pitchFamily="34" charset="0"/>
              </a:rPr>
              <a:t>Akamai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Candara" panose="020E0502030303020204" pitchFamily="34" charset="0"/>
              </a:rPr>
              <a:t>Ofoto</a:t>
            </a:r>
            <a:endParaRPr lang="en-US" dirty="0" smtClean="0">
              <a:latin typeface="Candara" panose="020E0502030303020204" pitchFamily="34" charset="0"/>
            </a:endParaRP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Candara" panose="020E0502030303020204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sz="2000" b="1" dirty="0" smtClean="0">
              <a:latin typeface="Candara" panose="020E0502030303020204" pitchFamily="34" charset="0"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Web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 2.0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aseline="0" dirty="0" smtClean="0">
                <a:latin typeface="Candara" panose="020E0502030303020204" pitchFamily="34" charset="0"/>
              </a:rPr>
              <a:t>Blog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Web services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aseline="0" dirty="0" err="1" smtClean="0">
                <a:latin typeface="Candara" panose="020E0502030303020204" pitchFamily="34" charset="0"/>
              </a:rPr>
              <a:t>BitTorrent</a:t>
            </a:r>
            <a:endParaRPr lang="en-US" baseline="0" dirty="0" smtClean="0">
              <a:latin typeface="Candara" panose="020E0502030303020204" pitchFamily="34" charset="0"/>
            </a:endParaRP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Flickr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1FBF0E-13ED-4BFB-A865-0516C08BEC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0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377" y="533400"/>
            <a:ext cx="11245753" cy="585418"/>
          </a:xfrm>
        </p:spPr>
        <p:txBody>
          <a:bodyPr/>
          <a:lstStyle/>
          <a:p>
            <a:r>
              <a:rPr lang="en-US" sz="3200" dirty="0" smtClean="0">
                <a:latin typeface="Candara" panose="020E0502030303020204" pitchFamily="34" charset="0"/>
              </a:rPr>
              <a:t>Web 2.0 applications</a:t>
            </a:r>
            <a:endParaRPr lang="en-US" sz="3200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7" y="1295399"/>
            <a:ext cx="11245754" cy="4914331"/>
          </a:xfrm>
        </p:spPr>
        <p:txBody>
          <a:bodyPr/>
          <a:lstStyle/>
          <a:p>
            <a:r>
              <a:rPr lang="en-US" sz="1800" dirty="0" smtClean="0">
                <a:latin typeface="Candara" panose="020E0502030303020204" pitchFamily="34" charset="0"/>
              </a:rPr>
              <a:t>Blogs </a:t>
            </a:r>
            <a:r>
              <a:rPr lang="en-US" sz="1800" dirty="0" smtClean="0">
                <a:latin typeface="Candara" panose="020E0502030303020204" pitchFamily="34" charset="0"/>
                <a:sym typeface="Wingdings" panose="05000000000000000000" pitchFamily="2" charset="2"/>
              </a:rPr>
              <a:t> </a:t>
            </a:r>
            <a:r>
              <a:rPr lang="en-US" sz="1800" b="0" dirty="0" smtClean="0">
                <a:latin typeface="Candara" panose="020E0502030303020204" pitchFamily="34" charset="0"/>
                <a:sym typeface="Wingdings" panose="05000000000000000000" pitchFamily="2" charset="2"/>
              </a:rPr>
              <a:t>Online journals or diaries hosted on a Web site. </a:t>
            </a:r>
            <a:endParaRPr lang="en-US" sz="1800" b="0" dirty="0" smtClean="0">
              <a:latin typeface="Candara" panose="020E0502030303020204" pitchFamily="34" charset="0"/>
            </a:endParaRPr>
          </a:p>
          <a:p>
            <a:r>
              <a:rPr lang="en-US" sz="1800" dirty="0" smtClean="0">
                <a:latin typeface="Candara" panose="020E0502030303020204" pitchFamily="34" charset="0"/>
              </a:rPr>
              <a:t>Collective intelligence </a:t>
            </a:r>
            <a:r>
              <a:rPr lang="en-US" sz="1800" dirty="0" smtClean="0">
                <a:latin typeface="Candara" panose="020E0502030303020204" pitchFamily="34" charset="0"/>
                <a:sym typeface="Wingdings" panose="05000000000000000000" pitchFamily="2" charset="2"/>
              </a:rPr>
              <a:t> </a:t>
            </a:r>
            <a:r>
              <a:rPr lang="en-US" sz="1800" b="0" dirty="0" smtClean="0">
                <a:latin typeface="Candara" panose="020E0502030303020204" pitchFamily="34" charset="0"/>
                <a:sym typeface="Wingdings" panose="05000000000000000000" pitchFamily="2" charset="2"/>
              </a:rPr>
              <a:t>A system that attempts to tap the expertise of a group rather than an individual to make decisions, e.g., collaborative publishing or common database for sharing knowledge. </a:t>
            </a:r>
            <a:endParaRPr lang="en-US" sz="1800" b="0" dirty="0" smtClean="0">
              <a:latin typeface="Candara" panose="020E0502030303020204" pitchFamily="34" charset="0"/>
            </a:endParaRPr>
          </a:p>
          <a:p>
            <a:r>
              <a:rPr lang="en-US" sz="1800" dirty="0" smtClean="0">
                <a:latin typeface="Candara" panose="020E0502030303020204" pitchFamily="34" charset="0"/>
              </a:rPr>
              <a:t>Mash-ups </a:t>
            </a:r>
            <a:r>
              <a:rPr lang="en-US" sz="1800" dirty="0" smtClean="0">
                <a:latin typeface="Candara" panose="020E0502030303020204" pitchFamily="34" charset="0"/>
                <a:sym typeface="Wingdings" panose="05000000000000000000" pitchFamily="2" charset="2"/>
              </a:rPr>
              <a:t> </a:t>
            </a:r>
            <a:r>
              <a:rPr lang="en-US" sz="1800" b="0" dirty="0" smtClean="0">
                <a:latin typeface="Candara" panose="020E0502030303020204" pitchFamily="34" charset="0"/>
                <a:sym typeface="Wingdings" panose="05000000000000000000" pitchFamily="2" charset="2"/>
              </a:rPr>
              <a:t>an aggregation of content from different online sources to create a new service, e.g., Google map. </a:t>
            </a:r>
            <a:r>
              <a:rPr lang="en-US" sz="1800" dirty="0" smtClean="0">
                <a:latin typeface="Candara" panose="020E0502030303020204" pitchFamily="34" charset="0"/>
                <a:sym typeface="Wingdings" panose="05000000000000000000" pitchFamily="2" charset="2"/>
              </a:rPr>
              <a:t> </a:t>
            </a:r>
            <a:endParaRPr lang="en-US" sz="1800" dirty="0" smtClean="0">
              <a:latin typeface="Candara" panose="020E0502030303020204" pitchFamily="34" charset="0"/>
            </a:endParaRPr>
          </a:p>
          <a:p>
            <a:r>
              <a:rPr lang="en-US" sz="1800" dirty="0" smtClean="0">
                <a:latin typeface="Candara" panose="020E0502030303020204" pitchFamily="34" charset="0"/>
              </a:rPr>
              <a:t>Peer-to-peer networking </a:t>
            </a:r>
            <a:r>
              <a:rPr lang="en-US" sz="1800" dirty="0" smtClean="0">
                <a:latin typeface="Candara" panose="020E0502030303020204" pitchFamily="34" charset="0"/>
                <a:sym typeface="Wingdings" panose="05000000000000000000" pitchFamily="2" charset="2"/>
              </a:rPr>
              <a:t> </a:t>
            </a:r>
            <a:r>
              <a:rPr lang="en-US" sz="1800" b="0" dirty="0" smtClean="0">
                <a:latin typeface="Candara" panose="020E0502030303020204" pitchFamily="34" charset="0"/>
                <a:sym typeface="Wingdings" panose="05000000000000000000" pitchFamily="2" charset="2"/>
              </a:rPr>
              <a:t>A technique to efficiently sharing files including music, videos, or </a:t>
            </a:r>
            <a:r>
              <a:rPr lang="en-US" sz="1800" b="0" dirty="0" smtClean="0">
                <a:latin typeface="Candara" panose="020E0502030303020204" pitchFamily="34" charset="0"/>
                <a:sym typeface="Wingdings" panose="05000000000000000000" pitchFamily="2" charset="2"/>
              </a:rPr>
              <a:t>text </a:t>
            </a:r>
            <a:r>
              <a:rPr lang="en-US" sz="1800" b="0" dirty="0" smtClean="0">
                <a:latin typeface="Candara" panose="020E0502030303020204" pitchFamily="34" charset="0"/>
                <a:sym typeface="Wingdings" panose="05000000000000000000" pitchFamily="2" charset="2"/>
              </a:rPr>
              <a:t>either over the Internet or within a closed set of users. </a:t>
            </a:r>
            <a:endParaRPr lang="en-US" sz="1800" b="0" dirty="0" smtClean="0">
              <a:latin typeface="Candara" panose="020E0502030303020204" pitchFamily="34" charset="0"/>
            </a:endParaRPr>
          </a:p>
          <a:p>
            <a:r>
              <a:rPr lang="en-US" sz="1800" dirty="0" smtClean="0">
                <a:latin typeface="Candara" panose="020E0502030303020204" pitchFamily="34" charset="0"/>
              </a:rPr>
              <a:t>Online games </a:t>
            </a:r>
            <a:r>
              <a:rPr lang="en-US" sz="1800" dirty="0" smtClean="0">
                <a:latin typeface="Candara" panose="020E0502030303020204" pitchFamily="34" charset="0"/>
                <a:sym typeface="Wingdings" panose="05000000000000000000" pitchFamily="2" charset="2"/>
              </a:rPr>
              <a:t> </a:t>
            </a:r>
            <a:r>
              <a:rPr lang="en-US" sz="1800" b="0" dirty="0" smtClean="0">
                <a:latin typeface="Candara" panose="020E0502030303020204" pitchFamily="34" charset="0"/>
                <a:sym typeface="Wingdings" panose="05000000000000000000" pitchFamily="2" charset="2"/>
              </a:rPr>
              <a:t>Massive multiplayer games which involve thousands of people interact simultaneously though personal avatars in online worlds. </a:t>
            </a:r>
            <a:endParaRPr lang="en-US" sz="1800" b="0" dirty="0" smtClean="0">
              <a:latin typeface="Candara" panose="020E0502030303020204" pitchFamily="34" charset="0"/>
            </a:endParaRPr>
          </a:p>
          <a:p>
            <a:r>
              <a:rPr lang="en-US" sz="1800" dirty="0" smtClean="0">
                <a:latin typeface="Candara" panose="020E0502030303020204" pitchFamily="34" charset="0"/>
              </a:rPr>
              <a:t>Podcasts </a:t>
            </a:r>
            <a:r>
              <a:rPr lang="en-US" sz="1800" dirty="0" smtClean="0">
                <a:latin typeface="Candara" panose="020E0502030303020204" pitchFamily="34" charset="0"/>
                <a:sym typeface="Wingdings" panose="05000000000000000000" pitchFamily="2" charset="2"/>
              </a:rPr>
              <a:t> </a:t>
            </a:r>
            <a:r>
              <a:rPr lang="en-US" sz="1800" b="0" dirty="0" smtClean="0">
                <a:latin typeface="Candara" panose="020E0502030303020204" pitchFamily="34" charset="0"/>
                <a:sym typeface="Wingdings" panose="05000000000000000000" pitchFamily="2" charset="2"/>
              </a:rPr>
              <a:t>are audio or video recordings- a multimedia form of a blog or other content, e.g., iTunes. </a:t>
            </a:r>
            <a:endParaRPr lang="en-US" sz="1800" b="0" dirty="0" smtClean="0">
              <a:latin typeface="Candara" panose="020E0502030303020204" pitchFamily="34" charset="0"/>
            </a:endParaRPr>
          </a:p>
          <a:p>
            <a:r>
              <a:rPr lang="en-US" sz="1800" dirty="0" smtClean="0">
                <a:latin typeface="Candara" panose="020E0502030303020204" pitchFamily="34" charset="0"/>
              </a:rPr>
              <a:t>RSS (Really Simple Syndication) </a:t>
            </a:r>
            <a:r>
              <a:rPr lang="en-US" sz="1800" dirty="0" smtClean="0">
                <a:latin typeface="Candara" panose="020E0502030303020204" pitchFamily="34" charset="0"/>
                <a:sym typeface="Wingdings" panose="05000000000000000000" pitchFamily="2" charset="2"/>
              </a:rPr>
              <a:t> </a:t>
            </a:r>
            <a:r>
              <a:rPr lang="en-US" sz="1800" b="0" dirty="0" smtClean="0">
                <a:latin typeface="Candara" panose="020E0502030303020204" pitchFamily="34" charset="0"/>
                <a:sym typeface="Wingdings" panose="05000000000000000000" pitchFamily="2" charset="2"/>
              </a:rPr>
              <a:t>Allows people to subscribe to online distributions of news, blogs, podcasts or other information. </a:t>
            </a:r>
            <a:endParaRPr lang="en-US" sz="1800" b="0" dirty="0" smtClean="0">
              <a:latin typeface="Candara" panose="020E0502030303020204" pitchFamily="34" charset="0"/>
            </a:endParaRPr>
          </a:p>
          <a:p>
            <a:r>
              <a:rPr lang="en-US" sz="1800" dirty="0" smtClean="0">
                <a:latin typeface="Candara" panose="020E0502030303020204" pitchFamily="34" charset="0"/>
              </a:rPr>
              <a:t>Social networking </a:t>
            </a:r>
            <a:r>
              <a:rPr lang="en-US" sz="1800" dirty="0" smtClean="0">
                <a:latin typeface="Candara" panose="020E0502030303020204" pitchFamily="34" charset="0"/>
                <a:sym typeface="Wingdings" panose="05000000000000000000" pitchFamily="2" charset="2"/>
              </a:rPr>
              <a:t> </a:t>
            </a:r>
            <a:r>
              <a:rPr lang="en-US" sz="1800" b="0" dirty="0" smtClean="0">
                <a:latin typeface="Candara" panose="020E0502030303020204" pitchFamily="34" charset="0"/>
                <a:sym typeface="Wingdings" panose="05000000000000000000" pitchFamily="2" charset="2"/>
              </a:rPr>
              <a:t>Systems that allow a user to build an online profile and interact with a group of online users. </a:t>
            </a:r>
            <a:endParaRPr lang="en-US" sz="1800" b="0" dirty="0" smtClean="0">
              <a:latin typeface="Candara" panose="020E0502030303020204" pitchFamily="34" charset="0"/>
            </a:endParaRPr>
          </a:p>
          <a:p>
            <a:r>
              <a:rPr lang="en-US" sz="1800" dirty="0" smtClean="0">
                <a:latin typeface="Candara" panose="020E0502030303020204" pitchFamily="34" charset="0"/>
              </a:rPr>
              <a:t>Widgets </a:t>
            </a:r>
            <a:r>
              <a:rPr lang="en-US" sz="1800" dirty="0" smtClean="0">
                <a:latin typeface="Candara" panose="020E0502030303020204" pitchFamily="34" charset="0"/>
                <a:sym typeface="Wingdings" panose="05000000000000000000" pitchFamily="2" charset="2"/>
              </a:rPr>
              <a:t> </a:t>
            </a:r>
            <a:r>
              <a:rPr lang="en-US" sz="1800" b="0" dirty="0" smtClean="0">
                <a:latin typeface="Candara" panose="020E0502030303020204" pitchFamily="34" charset="0"/>
                <a:sym typeface="Wingdings" panose="05000000000000000000" pitchFamily="2" charset="2"/>
              </a:rPr>
              <a:t>Programs that allow access from users’ desktops to Web-based content. </a:t>
            </a:r>
            <a:r>
              <a:rPr lang="en-US" sz="1800" dirty="0" smtClean="0">
                <a:latin typeface="Candara" panose="020E0502030303020204" pitchFamily="34" charset="0"/>
                <a:sym typeface="Wingdings" panose="05000000000000000000" pitchFamily="2" charset="2"/>
              </a:rPr>
              <a:t> </a:t>
            </a:r>
            <a:endParaRPr lang="en-US" sz="1800" dirty="0" smtClean="0">
              <a:latin typeface="Candara" panose="020E0502030303020204" pitchFamily="34" charset="0"/>
            </a:endParaRPr>
          </a:p>
          <a:p>
            <a:r>
              <a:rPr lang="en-US" sz="1800" dirty="0" smtClean="0">
                <a:latin typeface="Candara" panose="020E0502030303020204" pitchFamily="34" charset="0"/>
              </a:rPr>
              <a:t>Wikis </a:t>
            </a:r>
            <a:r>
              <a:rPr lang="en-US" sz="1800" dirty="0" smtClean="0">
                <a:latin typeface="Candara" panose="020E0502030303020204" pitchFamily="34" charset="0"/>
                <a:sym typeface="Wingdings" panose="05000000000000000000" pitchFamily="2" charset="2"/>
              </a:rPr>
              <a:t> </a:t>
            </a:r>
            <a:r>
              <a:rPr lang="en-US" sz="1800" b="0" dirty="0" smtClean="0">
                <a:latin typeface="Candara" panose="020E0502030303020204" pitchFamily="34" charset="0"/>
                <a:sym typeface="Wingdings" panose="05000000000000000000" pitchFamily="2" charset="2"/>
              </a:rPr>
              <a:t>Systems for collaborative publishing, e.g., Wikipedia. They allow many authors to contribute to an online document or discussion. </a:t>
            </a:r>
            <a:endParaRPr lang="en-US" sz="1800" b="0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Presented by Md. Mahbubul Alam, PhD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1FBF0E-13ED-4BFB-A865-0516C08BEC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2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2768812"/>
            <a:ext cx="10363200" cy="831639"/>
          </a:xfrm>
        </p:spPr>
        <p:txBody>
          <a:bodyPr/>
          <a:lstStyle/>
          <a:p>
            <a:r>
              <a:rPr lang="en-US" sz="4800" dirty="0" smtClean="0">
                <a:latin typeface="Candara" panose="020E0502030303020204" pitchFamily="34" charset="0"/>
              </a:rPr>
              <a:t>End of the Chapter</a:t>
            </a:r>
            <a:endParaRPr lang="en-US" sz="4800" dirty="0">
              <a:latin typeface="Candara" panose="020E0502030303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FBF0E-13ED-4BFB-A865-0516C08BEC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8903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 ebusiness">
  <a:themeElements>
    <a:clrScheme name="ec9e">
      <a:dk1>
        <a:srgbClr val="031924"/>
      </a:dk1>
      <a:lt1>
        <a:sysClr val="window" lastClr="FFFFFF"/>
      </a:lt1>
      <a:dk2>
        <a:srgbClr val="031924"/>
      </a:dk2>
      <a:lt2>
        <a:srgbClr val="FFFFFF"/>
      </a:lt2>
      <a:accent1>
        <a:srgbClr val="919F71"/>
      </a:accent1>
      <a:accent2>
        <a:srgbClr val="CDBF45"/>
      </a:accent2>
      <a:accent3>
        <a:srgbClr val="1BAEE4"/>
      </a:accent3>
      <a:accent4>
        <a:srgbClr val="EF6527"/>
      </a:accent4>
      <a:accent5>
        <a:srgbClr val="55A2D6"/>
      </a:accent5>
      <a:accent6>
        <a:srgbClr val="0C0C0C"/>
      </a:accent6>
      <a:hlink>
        <a:srgbClr val="0C0C0C"/>
      </a:hlink>
      <a:folHlink>
        <a:srgbClr val="0C0C0C"/>
      </a:folHlink>
    </a:clrScheme>
    <a:fontScheme name="Custom 1">
      <a:majorFont>
        <a:latin typeface="Calibri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resentation2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2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2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2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2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2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2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 ebusiness" id="{1559078F-3159-47EB-A9E8-0C705AC3A733}" vid="{B53604F3-AA95-4DF5-B735-9F8D25893BC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 ebusiness</Template>
  <TotalTime>203</TotalTime>
  <Words>435</Words>
  <Application>Microsoft Office PowerPoint</Application>
  <PresentationFormat>Widescreen</PresentationFormat>
  <Paragraphs>54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ＭＳ Ｐゴシック</vt:lpstr>
      <vt:lpstr>ＭＳ Ｐゴシック</vt:lpstr>
      <vt:lpstr>Arial</vt:lpstr>
      <vt:lpstr>Calibri</vt:lpstr>
      <vt:lpstr>Cambria</vt:lpstr>
      <vt:lpstr>Candara</vt:lpstr>
      <vt:lpstr>Georgia</vt:lpstr>
      <vt:lpstr>Tahoma</vt:lpstr>
      <vt:lpstr>Wingdings</vt:lpstr>
      <vt:lpstr>Theme1 ebusiness</vt:lpstr>
      <vt:lpstr>Lecture 11 Emergent Knowledge Management Practices</vt:lpstr>
      <vt:lpstr>Objectives</vt:lpstr>
      <vt:lpstr>Technologies used in KM practices</vt:lpstr>
      <vt:lpstr>Web 2.0 vs. Web 1.0</vt:lpstr>
      <vt:lpstr>Web 2.0 applications</vt:lpstr>
      <vt:lpstr>End of the Chapter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mmalam</dc:creator>
  <cp:lastModifiedBy>mmalam</cp:lastModifiedBy>
  <cp:revision>13</cp:revision>
  <dcterms:created xsi:type="dcterms:W3CDTF">2015-05-18T16:25:21Z</dcterms:created>
  <dcterms:modified xsi:type="dcterms:W3CDTF">2015-05-19T06:53:38Z</dcterms:modified>
</cp:coreProperties>
</file>