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722" r:id="rId2"/>
    <p:sldId id="623" r:id="rId3"/>
    <p:sldId id="724" r:id="rId4"/>
    <p:sldId id="700" r:id="rId5"/>
    <p:sldId id="725" r:id="rId6"/>
    <p:sldId id="704" r:id="rId7"/>
    <p:sldId id="705" r:id="rId8"/>
    <p:sldId id="706" r:id="rId9"/>
    <p:sldId id="726" r:id="rId10"/>
    <p:sldId id="728" r:id="rId11"/>
    <p:sldId id="727" r:id="rId12"/>
    <p:sldId id="729" r:id="rId13"/>
    <p:sldId id="715" r:id="rId14"/>
    <p:sldId id="714" r:id="rId15"/>
    <p:sldId id="716" r:id="rId16"/>
    <p:sldId id="720" r:id="rId17"/>
    <p:sldId id="723" r:id="rId18"/>
  </p:sldIdLst>
  <p:sldSz cx="12192000" cy="6858000"/>
  <p:notesSz cx="69342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006699"/>
    <a:srgbClr val="009900"/>
    <a:srgbClr val="009999"/>
    <a:srgbClr val="CCCC00"/>
    <a:srgbClr val="99CC00"/>
    <a:srgbClr val="FF9966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93357" autoAdjust="0"/>
  </p:normalViewPr>
  <p:slideViewPr>
    <p:cSldViewPr>
      <p:cViewPr varScale="1">
        <p:scale>
          <a:sx n="69" d="100"/>
          <a:sy n="69" d="100"/>
        </p:scale>
        <p:origin x="948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28" y="-120"/>
      </p:cViewPr>
      <p:guideLst>
        <p:guide orient="horz" pos="2924"/>
        <p:guide pos="2184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82015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F27938B-AFD3-4F7E-B537-933F75595D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0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3063" y="696913"/>
            <a:ext cx="6188075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10075"/>
            <a:ext cx="50863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51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defTabSz="927100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820150"/>
            <a:ext cx="3005137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65" tIns="46333" rIns="92665" bIns="46333" numCol="1" anchor="b" anchorCtr="0" compatLnSpc="1">
            <a:prstTxWarp prst="textNoShape">
              <a:avLst/>
            </a:prstTxWarp>
          </a:bodyPr>
          <a:lstStyle>
            <a:lvl1pPr algn="r" defTabSz="927100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499B126-8A7F-4DAE-94F1-A2DA01F5D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61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7313" y="744538"/>
            <a:ext cx="6619875" cy="3724275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8B4FF1-6BE2-48A5-BFD0-BEF18A0D7E6D}" type="slidenum">
              <a:rPr lang="en-GB" sz="1200">
                <a:latin typeface="Times New Roman" panose="02020603050405020304" pitchFamily="18" charset="0"/>
              </a:rPr>
              <a:pPr/>
              <a:t>1</a:t>
            </a:fld>
            <a:endParaRPr lang="en-GB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9154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ADD7D1-751E-4AF4-8C30-3BAC353E2703}" type="slidenum">
              <a:rPr lang="en-US" sz="1200">
                <a:latin typeface="Times New Roman" panose="02020603050405020304" pitchFamily="18" charset="0"/>
              </a:rPr>
              <a:pPr/>
              <a:t>16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67971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C282CA-118B-4F86-84BE-FA66C2481BDD}" type="slidenum">
              <a:rPr lang="en-US" sz="1200">
                <a:latin typeface="Times New Roman" panose="02020603050405020304" pitchFamily="18" charset="0"/>
              </a:rPr>
              <a:pPr/>
              <a:t>2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84446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1CB8EE-EB7D-45D1-B7E3-C1469C767122}" type="slidenum">
              <a:rPr lang="en-US" sz="1200">
                <a:latin typeface="Times New Roman" panose="02020603050405020304" pitchFamily="18" charset="0"/>
              </a:rPr>
              <a:pPr/>
              <a:t>4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14875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BF0DF31-2FB7-44CB-8601-2B90B81425B2}" type="slidenum">
              <a:rPr lang="en-US" sz="1200">
                <a:latin typeface="Times New Roman" panose="02020603050405020304" pitchFamily="18" charset="0"/>
              </a:rPr>
              <a:pPr/>
              <a:t>6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09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0E1E3A1-66FF-421F-A76A-BA3D4C362AD9}" type="slidenum">
              <a:rPr lang="en-US" sz="1200">
                <a:latin typeface="Times New Roman" panose="02020603050405020304" pitchFamily="18" charset="0"/>
              </a:rPr>
              <a:pPr/>
              <a:t>7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506209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5541D4-34E8-4B0C-8C1C-CF3F35C6C099}" type="slidenum">
              <a:rPr lang="en-US" sz="1200">
                <a:latin typeface="Times New Roman" panose="02020603050405020304" pitchFamily="18" charset="0"/>
              </a:rPr>
              <a:pPr/>
              <a:t>8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13351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E7DB0C5-92A8-435D-A56D-BDD127740A3F}" type="slidenum">
              <a:rPr lang="en-US" sz="1200">
                <a:latin typeface="Times New Roman" panose="02020603050405020304" pitchFamily="18" charset="0"/>
              </a:rPr>
              <a:pPr/>
              <a:t>13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16008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24BA03-2625-4E29-A6BB-541789012772}" type="slidenum">
              <a:rPr lang="en-US" sz="1200">
                <a:latin typeface="Times New Roman" panose="02020603050405020304" pitchFamily="18" charset="0"/>
              </a:rPr>
              <a:pPr/>
              <a:t>14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743817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271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EDC965-F085-4064-ADEC-33AECED1C8C5}" type="slidenum">
              <a:rPr lang="en-US" sz="1200">
                <a:latin typeface="Times New Roman" panose="02020603050405020304" pitchFamily="18" charset="0"/>
              </a:rPr>
              <a:pPr/>
              <a:t>15</a:t>
            </a:fld>
            <a:endParaRPr lang="en-US" sz="1200">
              <a:latin typeface="Times New Roman" panose="02020603050405020304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92989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350"/>
          </a:p>
        </p:txBody>
      </p:sp>
      <p:cxnSp>
        <p:nvCxnSpPr>
          <p:cNvPr id="5" name="Straight Connector 4"/>
          <p:cNvCxnSpPr/>
          <p:nvPr/>
        </p:nvCxnSpPr>
        <p:spPr>
          <a:xfrm>
            <a:off x="368300" y="0"/>
            <a:ext cx="0" cy="6858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0650" y="0"/>
            <a:ext cx="0" cy="6858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7650" y="0"/>
            <a:ext cx="0" cy="6858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27"/>
          <p:cNvSpPr>
            <a:spLocks noChangeArrowheads="1"/>
          </p:cNvSpPr>
          <p:nvPr userDrawn="1"/>
        </p:nvSpPr>
        <p:spPr bwMode="white">
          <a:xfrm>
            <a:off x="852488" y="2332038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08080"/>
              </a:buClr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341313" indent="119063" algn="ctr">
              <a:spcBef>
                <a:spcPct val="20000"/>
              </a:spcBef>
              <a:buClr>
                <a:srgbClr val="336699"/>
              </a:buClr>
              <a:buSzPct val="90000"/>
              <a:buFont typeface="Wingdings" panose="05000000000000000000" pitchFamily="2" charset="2"/>
              <a:defRPr sz="240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739775" indent="119063" algn="ctr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3pPr>
            <a:lvl4pPr marL="1089025" indent="119063" algn="ctr">
              <a:spcBef>
                <a:spcPct val="20000"/>
              </a:spcBef>
              <a:buClr>
                <a:schemeClr val="bg2"/>
              </a:buClr>
              <a:defRPr sz="2000" i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defRPr>
            </a:lvl4pPr>
            <a:lvl5pPr marL="1484313" indent="60325" algn="ctr">
              <a:spcBef>
                <a:spcPct val="20000"/>
              </a:spcBef>
              <a:buClr>
                <a:schemeClr val="bg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5pPr>
            <a:lvl6pPr marL="1941513" indent="60325" algn="ctr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6pPr>
            <a:lvl7pPr marL="2398713" indent="60325" algn="ctr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7pPr>
            <a:lvl8pPr marL="2855913" indent="60325" algn="ctr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8pPr>
            <a:lvl9pPr marL="3313113" indent="60325" algn="ctr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800226"/>
            <a:ext cx="9144000" cy="1208088"/>
          </a:xfrm>
          <a:solidFill>
            <a:srgbClr val="009900">
              <a:alpha val="74902"/>
            </a:srgb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anchor="b">
            <a:normAutofit/>
          </a:bodyPr>
          <a:lstStyle>
            <a:lvl1pPr algn="ctr">
              <a:defRPr sz="3038"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4302" y="3565526"/>
            <a:ext cx="6769100" cy="1044574"/>
          </a:xfrm>
        </p:spPr>
        <p:txBody>
          <a:bodyPr/>
          <a:lstStyle>
            <a:lvl1pPr marL="0" indent="0" algn="ctr">
              <a:buNone/>
              <a:defRPr sz="1350">
                <a:latin typeface="Candara" panose="020E0502030303020204" pitchFamily="34" charset="0"/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346200" cy="365125"/>
          </a:xfrm>
        </p:spPr>
        <p:txBody>
          <a:bodyPr/>
          <a:lstStyle>
            <a:lvl1pPr>
              <a:defRPr smtClean="0">
                <a:latin typeface="Candara" panose="020E0502030303020204" pitchFamily="34" charset="0"/>
              </a:defRPr>
            </a:lvl1pPr>
          </a:lstStyle>
          <a:p>
            <a:pPr>
              <a:defRPr/>
            </a:pPr>
            <a:fld id="{2C23A591-547F-4EBE-A154-6A1459DA8140}" type="datetime1">
              <a:rPr lang="en-US"/>
              <a:pPr>
                <a:defRPr/>
              </a:pPr>
              <a:t>3/28/2016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54300" y="6356350"/>
            <a:ext cx="7264400" cy="365125"/>
          </a:xfrm>
        </p:spPr>
        <p:txBody>
          <a:bodyPr/>
          <a:lstStyle>
            <a:lvl1pPr>
              <a:defRPr smtClean="0">
                <a:latin typeface="Candara" panose="020E0502030303020204" pitchFamily="34" charset="0"/>
              </a:defRPr>
            </a:lvl1pPr>
          </a:lstStyle>
          <a:p>
            <a:pPr>
              <a:defRPr/>
            </a:pPr>
            <a:r>
              <a:rPr lang="en-US"/>
              <a:t>Prepared &amp; Presented by Md. Mahbubul Alam, PhD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47300" y="6356350"/>
            <a:ext cx="1206500" cy="365125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pPr>
              <a:defRPr/>
            </a:pPr>
            <a:fld id="{E72E1162-F85A-4D6F-B77E-7DBD3FB523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671588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A2DAB3E-C9F5-4995-B079-D6E329B7A658}" type="datetime1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Prepared &amp; Presented by Md. Mahbubul Alam, PhD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1–</a:t>
            </a:r>
            <a:fld id="{2DE8E017-8D9D-4AB8-96C2-AE1CC250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47688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9479BC-10A1-41B4-9027-934FA1468B51}" type="datetime1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Prepared &amp; Presented by Md. Mahbubul Alam, PhD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1–</a:t>
            </a:r>
            <a:fld id="{C2E80A36-6590-4144-8EA2-C4AD67D4C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366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4EECB6-0AD9-4B1C-98D2-1DDFCA9F44C0}" type="datetime1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Prepared &amp; Presented by Md. Mahbubul Alam, PhD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1–</a:t>
            </a:r>
            <a:fld id="{76FC2977-2A8D-4CD9-8FBD-032DD90FA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40143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1409700"/>
            <a:ext cx="12192000" cy="365125"/>
          </a:xfrm>
          <a:prstGeom prst="rect">
            <a:avLst/>
          </a:prstGeom>
          <a:solidFill>
            <a:srgbClr val="009900">
              <a:alpha val="74902"/>
            </a:srgb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51435" tIns="25718" rIns="51435" bIns="25718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sz="3038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68300" y="0"/>
            <a:ext cx="0" cy="6858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20650" y="0"/>
            <a:ext cx="0" cy="6858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7650" y="0"/>
            <a:ext cx="0" cy="6858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365126"/>
            <a:ext cx="10390060" cy="864234"/>
          </a:xfrm>
        </p:spPr>
        <p:txBody>
          <a:bodyPr>
            <a:normAutofit/>
          </a:bodyPr>
          <a:lstStyle>
            <a:lvl1pPr>
              <a:defRPr sz="2025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5801"/>
            <a:ext cx="10515600" cy="4221162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Candara" panose="020E0502030303020204" pitchFamily="34" charset="0"/>
              </a:defRPr>
            </a:lvl1pPr>
          </a:lstStyle>
          <a:p>
            <a:pPr>
              <a:defRPr/>
            </a:pPr>
            <a:fld id="{13E1915F-3E86-440D-9FCF-651DCFF209EE}" type="datetime1">
              <a:rPr lang="en-US"/>
              <a:pPr>
                <a:defRPr/>
              </a:pPr>
              <a:t>3/28/2016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0098" y="6356350"/>
            <a:ext cx="4114800" cy="365125"/>
          </a:xfrm>
        </p:spPr>
        <p:txBody>
          <a:bodyPr/>
          <a:lstStyle>
            <a:lvl1pPr>
              <a:defRPr smtClean="0">
                <a:latin typeface="Candara" panose="020E0502030303020204" pitchFamily="34" charset="0"/>
              </a:defRPr>
            </a:lvl1pPr>
          </a:lstStyle>
          <a:p>
            <a:pPr>
              <a:defRPr/>
            </a:pPr>
            <a:r>
              <a:rPr lang="en-US"/>
              <a:t>Prepared &amp; Presented by Md. Mahbubul Alam, PhD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52100" y="6356350"/>
            <a:ext cx="901700" cy="365125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</a:lstStyle>
          <a:p>
            <a:pPr>
              <a:defRPr/>
            </a:pPr>
            <a:fld id="{8338DFCE-4EC9-4856-AF47-77806423B7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227566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333500"/>
            <a:ext cx="12192000" cy="365125"/>
          </a:xfrm>
          <a:prstGeom prst="rect">
            <a:avLst/>
          </a:prstGeom>
          <a:solidFill>
            <a:srgbClr val="009900">
              <a:alpha val="74902"/>
            </a:srgb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51435" tIns="25718" rIns="51435" bIns="25718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sz="3038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68300" y="0"/>
            <a:ext cx="0" cy="6858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20650" y="0"/>
            <a:ext cx="0" cy="6858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7650" y="0"/>
            <a:ext cx="0" cy="685800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326560" cy="809625"/>
          </a:xfrm>
        </p:spPr>
        <p:txBody>
          <a:bodyPr>
            <a:normAutofit/>
          </a:bodyPr>
          <a:lstStyle>
            <a:lvl1pPr>
              <a:defRPr sz="2025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952500" y="1838960"/>
            <a:ext cx="4927600" cy="4307840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527800" y="1838960"/>
            <a:ext cx="4826000" cy="4282440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4E243D-91E1-4D24-A1FC-CF74E2D9F45F}" type="datetime1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Prepared &amp; Presented by Md. Mahbubul Alam, PhD</a:t>
            </a:r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2E35B-14C1-41BC-8F6E-AFAFB25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368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83B18-BFD4-436E-9741-4BB48FE97D9E}" type="datetime1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&amp; Presented by Md. Mahbubul Alam, PhD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270D6-15F5-481A-89F2-1091AFF9C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101481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7B821-D0F2-4BFC-99DF-EFE960D5C463}" type="datetime1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&amp; Presented by Md. Mahbubul Alam, PhD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9CA95-8E67-4A7E-B72C-B85845836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971057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3DB968-11C8-4FFF-8D41-2772EF884ED9}" type="datetime1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Prepared &amp; Presented by Md. Mahbubul Alam, PhD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1–</a:t>
            </a:r>
            <a:fld id="{64DF22A0-7D6C-46D7-B882-305897F8F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79788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F3C60F-0E92-4752-9CB7-5F017E2416CD}" type="datetime1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Prepared &amp; Presented by Md. Mahbubul Alam, PhD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1–</a:t>
            </a:r>
            <a:fld id="{BC1D2FDE-9EE5-424D-B85B-D1ACC4150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19186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95A757-6B4A-4861-9C1D-DBDF855DE01D}" type="datetime1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Prepared &amp; Presented by Md. Mahbubul Alam, PhD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1–</a:t>
            </a:r>
            <a:fld id="{0E060AE0-8CC8-4220-86A8-E694D23068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24730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E8FCD2-3102-4E09-BDC6-155DFF642EC3}" type="datetime1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Prepared &amp; Presented by Md. Mahbubul Alam, PhD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1–</a:t>
            </a:r>
            <a:fld id="{C9B3B4F0-0330-4AEF-9713-C85F9A8A9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93646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675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CCDDB8-C273-4A8B-A061-5004F7E5BE11}" type="datetime1">
              <a:rPr lang="en-US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2903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675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Prepared &amp; Presented by Md. Mahbubul Alam, PhD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12410C-CDFC-40D3-AA0E-E4C3F8CCF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4" r:id="rId4"/>
    <p:sldLayoutId id="2147483685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ransition>
    <p:random/>
  </p:transition>
  <p:timing>
    <p:tnLst>
      <p:par>
        <p:cTn id="1" dur="indefinite" restart="never" nodeType="tmRoot"/>
      </p:par>
    </p:tnLst>
  </p:timing>
  <p:hf hdr="0"/>
  <p:txStyles>
    <p:titleStyle>
      <a:lvl1pPr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2pPr>
      <a:lvl3pPr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3pPr>
      <a:lvl4pPr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4pPr>
      <a:lvl5pPr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anose="020F0302020204030204" pitchFamily="34" charset="0"/>
        </a:defRPr>
      </a:lvl5pPr>
      <a:lvl6pPr marL="3429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6pPr>
      <a:lvl7pPr marL="6858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7pPr>
      <a:lvl8pPr marL="10287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8pPr>
      <a:lvl9pPr marL="1371600" algn="l" defTabSz="51435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475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28588" indent="-128588" algn="l" defTabSz="514350" rtl="0" fontAlgn="base">
        <a:lnSpc>
          <a:spcPct val="90000"/>
        </a:lnSpc>
        <a:spcBef>
          <a:spcPts val="563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fontAlgn="base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fontAlgn="base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fontAlgn="base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fontAlgn="base">
        <a:lnSpc>
          <a:spcPct val="90000"/>
        </a:lnSpc>
        <a:spcBef>
          <a:spcPts val="275"/>
        </a:spcBef>
        <a:spcAft>
          <a:spcPct val="0"/>
        </a:spcAft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600200" y="1874537"/>
            <a:ext cx="9144000" cy="146302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AEIS</a:t>
            </a:r>
            <a:r>
              <a:rPr lang="en-GB" sz="20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607</a:t>
            </a:r>
            <a:r>
              <a:rPr lang="en-GB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2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</a:t>
            </a:r>
            <a:r>
              <a:rPr lang="en-GB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1:</a:t>
            </a:r>
            <a:r>
              <a:rPr lang="en-GB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Human Resource Management</a:t>
            </a:r>
            <a:endParaRPr lang="en-GB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87650" y="4617707"/>
            <a:ext cx="6769100" cy="1044575"/>
          </a:xfrm>
        </p:spPr>
        <p:txBody>
          <a:bodyPr/>
          <a:lstStyle/>
          <a:p>
            <a:r>
              <a:rPr lang="en-GB" sz="2000" b="1" dirty="0" smtClean="0"/>
              <a:t>Md. </a:t>
            </a:r>
            <a:r>
              <a:rPr lang="en-GB" sz="2000" b="1" dirty="0" err="1" smtClean="0"/>
              <a:t>Mahbubul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Alam</a:t>
            </a:r>
            <a:r>
              <a:rPr lang="en-GB" sz="2000" b="1" dirty="0" smtClean="0"/>
              <a:t>, PhD</a:t>
            </a:r>
          </a:p>
          <a:p>
            <a:r>
              <a:rPr lang="en-GB" sz="2000" dirty="0" smtClean="0"/>
              <a:t>Associate Professor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Who Does What? Line or Staff Managers?</a:t>
            </a:r>
            <a:endParaRPr lang="en-US" sz="36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4E243D-91E1-4D24-A1FC-CF74E2D9F45F}" type="datetime1">
              <a:rPr lang="en-US" smtClean="0"/>
              <a:pPr>
                <a:defRPr/>
              </a:pPr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&amp; Presented by Md. Mahbubul Alam, PhD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2E35B-14C1-41BC-8F6E-AFAFB25C8E6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5563" y="1868481"/>
            <a:ext cx="8046632" cy="4538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624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HR Specialists: Types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dirty="0"/>
              <a:t>Recruiters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dirty="0"/>
              <a:t>Equal Employment Opportunity (EEO) Coordinators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dirty="0"/>
              <a:t>Job Analysts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dirty="0"/>
              <a:t>Compensation Managers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dirty="0"/>
              <a:t>Training Specialists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dirty="0"/>
              <a:t>Labor Relations Specialist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821683" y="1838960"/>
            <a:ext cx="5532117" cy="428244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None/>
            </a:pPr>
            <a:r>
              <a:rPr lang="en-US" sz="2400" b="1" dirty="0" smtClean="0"/>
              <a:t>New Approach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b="1" i="1" dirty="0" smtClean="0"/>
              <a:t>Transactional HR group</a:t>
            </a:r>
            <a:r>
              <a:rPr lang="en-US" sz="2400" dirty="0" smtClean="0"/>
              <a:t>: </a:t>
            </a:r>
            <a:r>
              <a:rPr lang="en-US" sz="2000" dirty="0" smtClean="0"/>
              <a:t>Support day-to-day transactional activities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b="1" i="1" dirty="0" smtClean="0"/>
              <a:t>Corporate HR group</a:t>
            </a:r>
            <a:r>
              <a:rPr lang="en-US" sz="2400" dirty="0" smtClean="0"/>
              <a:t>: </a:t>
            </a:r>
            <a:r>
              <a:rPr lang="en-US" sz="2000" dirty="0" smtClean="0"/>
              <a:t>Support “Top Level”</a:t>
            </a:r>
            <a:endParaRPr lang="en-US" sz="2400" dirty="0" smtClean="0"/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b="1" i="1" dirty="0" smtClean="0"/>
              <a:t>Embedded HR</a:t>
            </a:r>
            <a:r>
              <a:rPr lang="en-US" sz="2400" dirty="0" smtClean="0"/>
              <a:t>: </a:t>
            </a:r>
            <a:r>
              <a:rPr lang="en-US" sz="2000" dirty="0" smtClean="0"/>
              <a:t>Relationship manager or HR business partner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b="1" i="1" dirty="0" smtClean="0"/>
              <a:t>Centers of expertise</a:t>
            </a:r>
            <a:r>
              <a:rPr lang="en-US" sz="2400" dirty="0" smtClean="0"/>
              <a:t>: </a:t>
            </a:r>
            <a:r>
              <a:rPr lang="en-US" sz="2000" dirty="0" smtClean="0"/>
              <a:t>support in organizational change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13E1915F-3E86-440D-9FCF-651DCFF209EE}" type="datetime1">
              <a:rPr lang="en-US" smtClean="0"/>
              <a:pPr>
                <a:defRPr/>
              </a:pPr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&amp; 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8338DFCE-4EC9-4856-AF47-77806423B759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36726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2960" y="1930629"/>
            <a:ext cx="6602258" cy="46550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HR Manager’s Competencies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1" y="1955801"/>
            <a:ext cx="4800606" cy="4490686"/>
          </a:xfrm>
        </p:spPr>
        <p:txBody>
          <a:bodyPr/>
          <a:lstStyle/>
          <a:p>
            <a:pPr marL="342900" indent="-3429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000" b="1" i="1" dirty="0" smtClean="0"/>
              <a:t>Talent Managers/Organization Designers</a:t>
            </a:r>
            <a:r>
              <a:rPr lang="en-US" sz="2000" dirty="0" smtClean="0"/>
              <a:t>: Mastery on HRM practice. </a:t>
            </a:r>
          </a:p>
          <a:p>
            <a:pPr marL="342900" indent="-3429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000" b="1" i="1" dirty="0" smtClean="0"/>
              <a:t>Culture and Change Stewards</a:t>
            </a:r>
            <a:r>
              <a:rPr lang="en-US" sz="2000" dirty="0" smtClean="0"/>
              <a:t>: create HR practice that support firm’s cultural values.</a:t>
            </a:r>
          </a:p>
          <a:p>
            <a:pPr marL="342900" indent="-3429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000" b="1" i="1" dirty="0" smtClean="0"/>
              <a:t>Strategy Architects</a:t>
            </a:r>
            <a:r>
              <a:rPr lang="en-US" sz="2000" dirty="0" smtClean="0"/>
              <a:t>: Able to establish the firm’s overall strategy. </a:t>
            </a:r>
          </a:p>
          <a:p>
            <a:pPr marL="342900" indent="-3429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000" b="1" i="1" dirty="0" smtClean="0"/>
              <a:t>Operational Executors</a:t>
            </a:r>
            <a:r>
              <a:rPr lang="en-US" sz="2000" dirty="0" smtClean="0"/>
              <a:t>: Able to anticipate, draft, implement HR practices. </a:t>
            </a:r>
          </a:p>
          <a:p>
            <a:pPr marL="342900" indent="-3429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000" b="1" i="1" dirty="0" smtClean="0"/>
              <a:t>Business Allies</a:t>
            </a:r>
            <a:r>
              <a:rPr lang="en-US" sz="2000" dirty="0" smtClean="0"/>
              <a:t>: Competent to apply business knowledge. </a:t>
            </a:r>
          </a:p>
          <a:p>
            <a:pPr marL="342900" indent="-342900"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000" b="1" i="1" dirty="0" smtClean="0"/>
              <a:t>Credible Activists</a:t>
            </a:r>
            <a:r>
              <a:rPr lang="en-US" sz="2000" dirty="0" smtClean="0"/>
              <a:t>: Respected, admired, listen to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E1915F-3E86-440D-9FCF-651DCFF209EE}" type="datetime1">
              <a:rPr lang="en-US" smtClean="0"/>
              <a:pPr>
                <a:defRPr/>
              </a:pPr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&amp; 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8DFCE-4EC9-4856-AF47-77806423B75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80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 descr="Cvrpurple0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High-Performance Work System Practices</a:t>
            </a:r>
          </a:p>
        </p:txBody>
      </p:sp>
      <p:sp>
        <p:nvSpPr>
          <p:cNvPr id="970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dirty="0" smtClean="0"/>
              <a:t>Employment security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dirty="0" smtClean="0"/>
              <a:t>Selective hiring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dirty="0" smtClean="0"/>
              <a:t>Extensive training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dirty="0" smtClean="0"/>
              <a:t>Self-managed teams/decentralized decision making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dirty="0" smtClean="0"/>
              <a:t>Reduced status distinctions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dirty="0" smtClean="0"/>
              <a:t>Information sharing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dirty="0" smtClean="0"/>
              <a:t>Contingent (pay-for-performance) rewards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dirty="0" smtClean="0"/>
              <a:t>Transformational leadership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dirty="0" smtClean="0"/>
              <a:t>Measurement of management practices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dirty="0" smtClean="0"/>
              <a:t>Emphasis on high-quality work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570BC1-27C8-40EB-B452-0822E8534003}" type="datetime1">
              <a:rPr lang="en-US"/>
              <a:pPr>
                <a:defRPr/>
              </a:pPr>
              <a:t>3/28/2016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&amp; Presented by Md. Mahbubul Alam, PhD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1–</a:t>
            </a:r>
            <a:fld id="{F812F87C-39C3-49B1-B462-4D0A4AB4429A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708" name="Rectangle 4" descr="Cvrpurple0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/>
              <a:t>Benefits of a High-Performance </a:t>
            </a:r>
            <a:r>
              <a:rPr lang="en-US" sz="3200" dirty="0" smtClean="0"/>
              <a:t>Work </a:t>
            </a:r>
            <a:r>
              <a:rPr lang="en-US" sz="3200" dirty="0"/>
              <a:t>System (HPWS)</a:t>
            </a:r>
          </a:p>
        </p:txBody>
      </p:sp>
      <p:sp>
        <p:nvSpPr>
          <p:cNvPr id="96870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dirty="0" smtClean="0"/>
              <a:t>Generate more job applicants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dirty="0" smtClean="0"/>
              <a:t>Screen candidates more effectively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dirty="0" smtClean="0"/>
              <a:t>Provide more and better training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dirty="0" smtClean="0"/>
              <a:t>Link pay more explicitly to performance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dirty="0" smtClean="0"/>
              <a:t>Provide a safer work environment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dirty="0" smtClean="0"/>
              <a:t>Produce more qualified applicants per position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dirty="0" smtClean="0"/>
              <a:t>Hiring based on validated selection tests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dirty="0" smtClean="0"/>
              <a:t>Provide more hours of training for new employees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dirty="0" smtClean="0"/>
              <a:t>Conduct more performance appraisals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9200AF-B670-4E64-8F38-A87F603B9E9B}" type="datetime1">
              <a:rPr lang="en-US"/>
              <a:pPr>
                <a:defRPr/>
              </a:pPr>
              <a:t>3/28/2016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&amp; Presented by Md. Mahbubul Alam, PhD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1–</a:t>
            </a:r>
            <a:fld id="{C9628ED8-4755-4F72-9812-2A9F719F85BA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8" name="Rectangle 2" descr="Cvrpurple0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Measuring HR’s Contribution</a:t>
            </a:r>
          </a:p>
        </p:txBody>
      </p:sp>
      <p:sp>
        <p:nvSpPr>
          <p:cNvPr id="9717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55800"/>
            <a:ext cx="10927018" cy="4400549"/>
          </a:xfrm>
        </p:spPr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defRPr/>
            </a:pPr>
            <a:r>
              <a:rPr lang="en-US" sz="2400" b="1" i="1" dirty="0"/>
              <a:t>The HR Scorecard</a:t>
            </a:r>
          </a:p>
          <a:p>
            <a:pPr marL="617220" lvl="1" indent="-34290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Shows the quantitative standards, or “metrics” the firm uses to measure HR activities.</a:t>
            </a:r>
          </a:p>
          <a:p>
            <a:pPr marL="617220" lvl="1" indent="-34290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Measures the employee behaviors resulting from these activities.</a:t>
            </a:r>
          </a:p>
          <a:p>
            <a:pPr marL="617220" lvl="1" indent="-34290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Measures the strategically relevant </a:t>
            </a:r>
            <a:r>
              <a:rPr lang="en-US" sz="2000" dirty="0" smtClean="0"/>
              <a:t>organizational </a:t>
            </a:r>
            <a:r>
              <a:rPr lang="en-US" sz="2000" dirty="0"/>
              <a:t>outcomes of those employee behaviors</a:t>
            </a:r>
            <a:r>
              <a:rPr lang="en-US" sz="2000" dirty="0" smtClean="0"/>
              <a:t>.</a:t>
            </a:r>
          </a:p>
          <a:p>
            <a:pPr marL="291465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defRPr/>
            </a:pPr>
            <a:endParaRPr lang="en-US" sz="2000" dirty="0"/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defRPr/>
            </a:pPr>
            <a:r>
              <a:rPr lang="en-US" sz="2400" b="1" i="1" dirty="0" smtClean="0"/>
              <a:t>Evidence-Based HRM</a:t>
            </a:r>
          </a:p>
          <a:p>
            <a:pPr marL="548640" lvl="1" indent="-34290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Use of data, facts, analytics, scientific rigor, critical evaluation and critically evaluated research/case studies to support human resource management proposal, decisions, practices and conclusions. </a:t>
            </a:r>
          </a:p>
          <a:p>
            <a:pPr marL="548640" lvl="1" indent="-34290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Deliberate use of the best available evidence in making decision about the HRM practices. </a:t>
            </a:r>
          </a:p>
          <a:p>
            <a:pPr marL="548640" lvl="1" indent="-34290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Evidence many come from actual measurements such as, how do the trainees like this program, or what happened to company profits after installing a particular training program?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3A9DE3-6C4A-4FAB-B89D-6A1B073BCB4B}" type="datetime1">
              <a:rPr lang="en-US"/>
              <a:pPr>
                <a:defRPr/>
              </a:pPr>
              <a:t>3/28/2016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&amp; Presented by Md. Mahbubul Alam, PhD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1–</a:t>
            </a:r>
            <a:fld id="{D35BDBE7-F258-4B9A-A5E7-731F2A293D52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970" name="Rectangle 2" descr="Cvrpurple0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HR Certification</a:t>
            </a:r>
          </a:p>
        </p:txBody>
      </p:sp>
      <p:sp>
        <p:nvSpPr>
          <p:cNvPr id="979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defRPr/>
            </a:pPr>
            <a:r>
              <a:rPr lang="en-US" sz="2000" dirty="0"/>
              <a:t>HR is becoming more professionalized.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defRPr/>
            </a:pPr>
            <a:r>
              <a:rPr lang="en-US" sz="2000" dirty="0"/>
              <a:t>Society for Human Resource Management (</a:t>
            </a:r>
            <a:r>
              <a:rPr lang="en-US" sz="2000" dirty="0" smtClean="0"/>
              <a:t>SHRM)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defRPr/>
            </a:pPr>
            <a:r>
              <a:rPr lang="en-US" sz="2000" dirty="0" smtClean="0"/>
              <a:t>SHRM’s </a:t>
            </a:r>
            <a:r>
              <a:rPr lang="en-US" sz="2000" dirty="0"/>
              <a:t>Human Resource Certification Institute (HRCI)</a:t>
            </a:r>
          </a:p>
          <a:p>
            <a:pPr marL="617220" lvl="2" indent="-34290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SPHR </a:t>
            </a:r>
            <a:r>
              <a:rPr lang="en-US" sz="2000" dirty="0" smtClean="0"/>
              <a:t>(Senior </a:t>
            </a:r>
            <a:r>
              <a:rPr lang="en-US" sz="2000" dirty="0"/>
              <a:t>P</a:t>
            </a:r>
            <a:r>
              <a:rPr lang="en-US" sz="2000" dirty="0" smtClean="0"/>
              <a:t>rofessional </a:t>
            </a:r>
            <a:r>
              <a:rPr lang="en-US" sz="2000" dirty="0"/>
              <a:t>in HR) </a:t>
            </a:r>
            <a:endParaRPr lang="en-US" sz="2000" dirty="0" smtClean="0"/>
          </a:p>
          <a:p>
            <a:pPr marL="617220" lvl="2" indent="-34290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GPHR (Global Professional in HR)</a:t>
            </a:r>
            <a:endParaRPr lang="en-US" sz="2000" dirty="0"/>
          </a:p>
          <a:p>
            <a:pPr marL="617220" lvl="2" indent="-34290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sz="2000" dirty="0" smtClean="0"/>
              <a:t>PHR (Professional </a:t>
            </a:r>
            <a:r>
              <a:rPr lang="en-US" sz="2000" dirty="0"/>
              <a:t>in HR) </a:t>
            </a:r>
            <a:r>
              <a:rPr lang="en-US" sz="2000" dirty="0" smtClean="0"/>
              <a:t>certificate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D8B425-A867-49BB-9D10-E81868CCCBF2}" type="datetime1">
              <a:rPr lang="en-US"/>
              <a:pPr>
                <a:defRPr/>
              </a:pPr>
              <a:t>3/28/2016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&amp; Presented by Md. Mahbubul Alam, PhD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1–</a:t>
            </a:r>
            <a:fld id="{C8B03854-E5E8-4379-8788-AA21ED797457}" type="slidenum">
              <a:rPr lang="en-US"/>
              <a:pPr>
                <a:defRPr/>
              </a:pPr>
              <a:t>16</a:t>
            </a:fld>
            <a:endParaRPr lang="en-US"/>
          </a:p>
        </p:txBody>
      </p:sp>
      <p:pic>
        <p:nvPicPr>
          <p:cNvPr id="35846" name="Picture 4" descr="PE0188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2963" y="4068763"/>
            <a:ext cx="2743200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853863" y="2672917"/>
            <a:ext cx="2375837" cy="175201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r>
              <a:rPr lang="en-US" sz="4050" b="1" i="1" spc="225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Please</a:t>
            </a:r>
          </a:p>
          <a:p>
            <a:pPr>
              <a:defRPr/>
            </a:pPr>
            <a:r>
              <a:rPr lang="en-US" sz="4050" b="1" i="1" spc="225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6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712757" y="4983462"/>
            <a:ext cx="6857925" cy="64007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1600" b="1" dirty="0">
                <a:solidFill>
                  <a:schemeClr val="tx1"/>
                </a:solidFill>
                <a:latin typeface="Candara" panose="020E0502030303020204" pitchFamily="34" charset="0"/>
              </a:rPr>
              <a:t>Acknowledgement: </a:t>
            </a:r>
          </a:p>
          <a:p>
            <a:pPr eaLnBrk="1" hangingPunct="1">
              <a:defRPr/>
            </a:pPr>
            <a:r>
              <a:rPr lang="en-US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“Human Resource Management” </a:t>
            </a:r>
            <a:r>
              <a:rPr lang="en-US" sz="1600" dirty="0">
                <a:solidFill>
                  <a:schemeClr val="tx1"/>
                </a:solidFill>
                <a:latin typeface="Candara" panose="020E0502030303020204" pitchFamily="34" charset="0"/>
              </a:rPr>
              <a:t>by </a:t>
            </a:r>
            <a:r>
              <a:rPr lang="en-US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Garry </a:t>
            </a:r>
            <a:r>
              <a:rPr lang="en-US" sz="1600" smtClean="0">
                <a:solidFill>
                  <a:schemeClr val="tx1"/>
                </a:solidFill>
                <a:latin typeface="Candara" panose="020E0502030303020204" pitchFamily="34" charset="0"/>
              </a:rPr>
              <a:t>Dessler</a:t>
            </a:r>
            <a:r>
              <a:rPr lang="en-US" sz="1600" smtClean="0">
                <a:solidFill>
                  <a:schemeClr val="tx1"/>
                </a:solidFill>
                <a:latin typeface="Candara" panose="020E0502030303020204" pitchFamily="34" charset="0"/>
              </a:rPr>
              <a:t>, </a:t>
            </a:r>
            <a:r>
              <a:rPr lang="en-US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13</a:t>
            </a:r>
            <a:r>
              <a:rPr lang="en-US" sz="1600" baseline="30000" dirty="0" smtClean="0">
                <a:solidFill>
                  <a:schemeClr val="tx1"/>
                </a:solidFill>
                <a:latin typeface="Candara" panose="020E0502030303020204" pitchFamily="34" charset="0"/>
              </a:rPr>
              <a:t>th</a:t>
            </a:r>
            <a:r>
              <a:rPr lang="en-US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 Edition, Pearson.  </a:t>
            </a:r>
            <a:endParaRPr lang="en-US" sz="16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55800"/>
            <a:ext cx="10515600" cy="4221163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/>
              <a:t>Explain what human resource management is and how it relates to the management process.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Understand the concept and technique of human </a:t>
            </a:r>
            <a:r>
              <a:rPr lang="en-US" sz="2400" dirty="0"/>
              <a:t>resource </a:t>
            </a:r>
            <a:r>
              <a:rPr lang="en-US" sz="2400" dirty="0" smtClean="0"/>
              <a:t>management.</a:t>
            </a:r>
            <a:endParaRPr lang="en-US" sz="2400" dirty="0"/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/>
              <a:t>Illustrate the human resources responsibilities of line and staff (HR) managers.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Illustrate </a:t>
            </a:r>
            <a:r>
              <a:rPr lang="en-US" sz="2400" dirty="0"/>
              <a:t>HR’s role in formulating and executing company strategy.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400" dirty="0" smtClean="0"/>
              <a:t>Discuss why </a:t>
            </a:r>
            <a:r>
              <a:rPr lang="en-US" sz="2400" dirty="0"/>
              <a:t>metrics and measurement are crucial to today’s HR managers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3DEABA-348E-4CEA-89FA-7F3DFBDE1DEA}" type="datetime1">
              <a:rPr lang="en-US"/>
              <a:pPr>
                <a:defRPr/>
              </a:pPr>
              <a:t>3/28/2016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01464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Prepared &amp; Presented by Md. </a:t>
            </a:r>
            <a:r>
              <a:rPr lang="en-US" dirty="0" err="1"/>
              <a:t>Mahbubul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, PhD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1–</a:t>
            </a:r>
            <a:fld id="{3C4F5D45-8424-4B2D-83F9-C3219B5444E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Rectangle 7" descr="Cvrpurple02"/>
          <p:cNvSpPr>
            <a:spLocks noGrp="1" noChangeArrowheads="1"/>
          </p:cNvSpPr>
          <p:nvPr>
            <p:ph type="title"/>
          </p:nvPr>
        </p:nvSpPr>
        <p:spPr>
          <a:xfrm>
            <a:off x="838202" y="365126"/>
            <a:ext cx="10390060" cy="86423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Intended Learning Outcomes (ILOs)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is HRM?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55800"/>
            <a:ext cx="10515600" cy="4400549"/>
          </a:xfrm>
        </p:spPr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000" b="1" i="1" dirty="0" smtClean="0"/>
              <a:t>Organization</a:t>
            </a:r>
            <a:r>
              <a:rPr lang="en-US" sz="2000" dirty="0" smtClean="0"/>
              <a:t>: Consists of people with formally assigned roles who work together to achieve the organization’s  goals. 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000" b="1" i="1" dirty="0" smtClean="0"/>
              <a:t>Manager</a:t>
            </a:r>
            <a:r>
              <a:rPr lang="en-US" sz="2000" dirty="0" smtClean="0"/>
              <a:t>: A person who is responsible for accomplishing the organization’s goal.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endParaRPr lang="en-US" sz="2000" dirty="0" smtClean="0"/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000" b="1" i="1" dirty="0" smtClean="0"/>
              <a:t>Management Process</a:t>
            </a:r>
            <a:r>
              <a:rPr lang="en-US" sz="2000" dirty="0" smtClean="0"/>
              <a:t>: Five Functions</a:t>
            </a:r>
          </a:p>
          <a:p>
            <a:pPr marL="548640" lvl="1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b="1" i="1" dirty="0" smtClean="0"/>
              <a:t>Planning</a:t>
            </a:r>
            <a:r>
              <a:rPr lang="en-US" sz="2000" dirty="0" smtClean="0"/>
              <a:t>: Setting goals, standards, developing rule &amp; Procedures, plans and forecasting</a:t>
            </a:r>
          </a:p>
          <a:p>
            <a:pPr marL="548640" lvl="1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b="1" i="1" dirty="0" smtClean="0"/>
              <a:t>Organizing</a:t>
            </a:r>
            <a:r>
              <a:rPr lang="en-US" sz="2000" dirty="0" smtClean="0"/>
              <a:t>: coordinating subordinates’ work. </a:t>
            </a:r>
          </a:p>
          <a:p>
            <a:pPr marL="548640" lvl="1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b="1" i="1" dirty="0" smtClean="0"/>
              <a:t>Staffing</a:t>
            </a:r>
            <a:r>
              <a:rPr lang="en-US" sz="2000" dirty="0" smtClean="0"/>
              <a:t>: hiring, recruiting, training &amp; developing, setting performance standards, evaluating performance. </a:t>
            </a:r>
          </a:p>
          <a:p>
            <a:pPr marL="548640" lvl="1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b="1" i="1" dirty="0" smtClean="0"/>
              <a:t>Leading</a:t>
            </a:r>
            <a:r>
              <a:rPr lang="en-US" sz="2000" dirty="0" smtClean="0"/>
              <a:t>: Getting others to get the job done!</a:t>
            </a:r>
            <a:endParaRPr lang="en-US" sz="2000" dirty="0"/>
          </a:p>
          <a:p>
            <a:pPr marL="548640" lvl="1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000" b="1" i="1" dirty="0" smtClean="0"/>
              <a:t>Controlling</a:t>
            </a:r>
            <a:r>
              <a:rPr lang="en-US" sz="2000" dirty="0" smtClean="0"/>
              <a:t>: Setting standards such as sales quotas, quality standards, taking corrective action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E1915F-3E86-440D-9FCF-651DCFF209EE}" type="datetime1">
              <a:rPr lang="en-US" smtClean="0"/>
              <a:pPr>
                <a:defRPr/>
              </a:pPr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75781" y="6356350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Prepared &amp; Presented by Md. </a:t>
            </a:r>
            <a:r>
              <a:rPr lang="en-US" dirty="0" err="1" smtClean="0"/>
              <a:t>Mahbubul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8DFCE-4EC9-4856-AF47-77806423B7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74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63" name="Rectangle 7" descr="Cvrpurple0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What is HRM</a:t>
            </a:r>
            <a:r>
              <a:rPr lang="en-US" sz="3600" dirty="0" smtClean="0"/>
              <a:t>? (cont’d)</a:t>
            </a:r>
            <a:endParaRPr lang="en-US" sz="3200" dirty="0"/>
          </a:p>
        </p:txBody>
      </p:sp>
      <p:sp>
        <p:nvSpPr>
          <p:cNvPr id="941064" name="Rectangle 8"/>
          <p:cNvSpPr>
            <a:spLocks noGrp="1" noChangeArrowheads="1"/>
          </p:cNvSpPr>
          <p:nvPr>
            <p:ph idx="1"/>
          </p:nvPr>
        </p:nvSpPr>
        <p:spPr>
          <a:xfrm>
            <a:off x="838200" y="1955801"/>
            <a:ext cx="10652702" cy="4394736"/>
          </a:xfrm>
        </p:spPr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defRPr/>
            </a:pPr>
            <a:r>
              <a:rPr lang="en-US" sz="2000" i="1" dirty="0" smtClean="0"/>
              <a:t>A process of acquiring, training, appraising, and compensating employees, and of attending to their labor relations, health and safety, and fairness concerns. </a:t>
            </a:r>
          </a:p>
          <a:p>
            <a:pPr marL="617220" lvl="1" indent="-34290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2000" dirty="0" smtClean="0"/>
              <a:t>Conducting job analysis</a:t>
            </a:r>
          </a:p>
          <a:p>
            <a:pPr marL="617220" lvl="1" indent="-34290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2000" dirty="0" smtClean="0"/>
              <a:t>Planning labor needs and recruiting job candidates</a:t>
            </a:r>
          </a:p>
          <a:p>
            <a:pPr marL="617220" lvl="1" indent="-34290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2000" dirty="0" smtClean="0"/>
              <a:t>Selecting job candidates</a:t>
            </a:r>
          </a:p>
          <a:p>
            <a:pPr marL="617220" lvl="1" indent="-34290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2000" dirty="0" smtClean="0"/>
              <a:t>Orienting and training</a:t>
            </a:r>
          </a:p>
          <a:p>
            <a:pPr marL="617220" lvl="1" indent="-34290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2000" dirty="0" smtClean="0"/>
              <a:t>Managing wages and salaries</a:t>
            </a:r>
          </a:p>
          <a:p>
            <a:pPr marL="617220" lvl="1" indent="-34290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2000" dirty="0" smtClean="0"/>
              <a:t>Appraising performance</a:t>
            </a:r>
          </a:p>
          <a:p>
            <a:pPr marL="617220" lvl="1" indent="-34290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2000" dirty="0" smtClean="0"/>
              <a:t>Communicating (interviewing, counseling, disciplining)</a:t>
            </a:r>
          </a:p>
          <a:p>
            <a:pPr marL="617220" lvl="1" indent="-34290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2000" dirty="0" smtClean="0"/>
              <a:t>Training and developing managers</a:t>
            </a:r>
          </a:p>
          <a:p>
            <a:pPr marL="617220" lvl="1" indent="-34290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2000" dirty="0" smtClean="0"/>
              <a:t>Building employee commitment</a:t>
            </a:r>
            <a:endParaRPr lang="en-US" sz="2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98B013-4A9E-4A84-B7AD-D206C93DE57D}" type="datetime1">
              <a:rPr lang="en-US"/>
              <a:pPr>
                <a:defRPr/>
              </a:pPr>
              <a:t>3/28/2016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58659" y="6350537"/>
            <a:ext cx="41148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Prepared &amp; Presented by Md. </a:t>
            </a:r>
            <a:r>
              <a:rPr lang="en-US" dirty="0" err="1"/>
              <a:t>Mahbubul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, PhD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1–</a:t>
            </a:r>
            <a:fld id="{29FE3DBA-6CD2-4446-9079-BBF06CD544EE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Why Is HRM?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b="1" i="1" dirty="0" smtClean="0"/>
              <a:t>Avoid personnel mistakes</a:t>
            </a:r>
          </a:p>
          <a:p>
            <a:pPr marL="548640" lvl="1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dirty="0" smtClean="0"/>
              <a:t>Hire the wrong person</a:t>
            </a:r>
          </a:p>
          <a:p>
            <a:pPr marL="548640" lvl="1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dirty="0" smtClean="0"/>
              <a:t>Experience high turnover</a:t>
            </a:r>
          </a:p>
          <a:p>
            <a:pPr marL="548640" lvl="1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dirty="0" smtClean="0"/>
              <a:t>Have your people not doing their best</a:t>
            </a:r>
          </a:p>
          <a:p>
            <a:pPr marL="548640" lvl="1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dirty="0" smtClean="0"/>
              <a:t>Waste time with useless interviews</a:t>
            </a:r>
          </a:p>
          <a:p>
            <a:pPr marL="548640" lvl="1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dirty="0" smtClean="0"/>
              <a:t>Commit any unfair labor practice</a:t>
            </a:r>
          </a:p>
          <a:p>
            <a:pPr marL="548640" lvl="1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dirty="0" smtClean="0"/>
              <a:t>Allow a lack of training to undermine your </a:t>
            </a:r>
            <a:r>
              <a:rPr lang="en-US" sz="2000" dirty="0" err="1" smtClean="0"/>
              <a:t>dept’s</a:t>
            </a:r>
            <a:r>
              <a:rPr lang="en-US" sz="2000" dirty="0" smtClean="0"/>
              <a:t> effectiveness</a:t>
            </a:r>
          </a:p>
          <a:p>
            <a:pPr marL="274320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000" dirty="0" smtClean="0"/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</a:pPr>
            <a:r>
              <a:rPr lang="en-US" sz="2400" b="1" i="1" dirty="0" smtClean="0"/>
              <a:t>Improve profits and performance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E1915F-3E86-440D-9FCF-651DCFF209EE}" type="datetime1">
              <a:rPr lang="en-US" smtClean="0"/>
              <a:pPr>
                <a:defRPr/>
              </a:pPr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&amp; 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8DFCE-4EC9-4856-AF47-77806423B75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3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3" name="Rectangle 5" descr="Cvrpurple0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Basic HR Concepts</a:t>
            </a:r>
          </a:p>
        </p:txBody>
      </p:sp>
      <p:sp>
        <p:nvSpPr>
          <p:cNvPr id="949254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defRPr/>
            </a:pPr>
            <a:r>
              <a:rPr lang="en-US" sz="2400" dirty="0"/>
              <a:t>The bottom line of managing: 	</a:t>
            </a:r>
            <a:endParaRPr lang="en-US" sz="2400" dirty="0" smtClean="0"/>
          </a:p>
          <a:p>
            <a:pPr marL="548640" lvl="1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Wingdings" panose="05000000000000000000" pitchFamily="2" charset="2"/>
              <a:buChar char="ü"/>
              <a:defRPr/>
            </a:pPr>
            <a:r>
              <a:rPr lang="en-US" sz="2400" b="1" i="1" dirty="0" smtClean="0"/>
              <a:t>Getting results</a:t>
            </a:r>
          </a:p>
          <a:p>
            <a:pPr marL="274320" lvl="1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endParaRPr lang="en-US" sz="2400" b="1" i="1" dirty="0"/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defRPr/>
            </a:pPr>
            <a:r>
              <a:rPr lang="en-US" sz="2400" b="1" i="1" dirty="0"/>
              <a:t>HR creates value </a:t>
            </a:r>
            <a:r>
              <a:rPr lang="en-US" sz="2400" dirty="0"/>
              <a:t>by engaging in activities that produce the employee behaviors that the company needs to achieve </a:t>
            </a:r>
            <a:br>
              <a:rPr lang="en-US" sz="2400" dirty="0"/>
            </a:br>
            <a:r>
              <a:rPr lang="en-US" sz="2400" dirty="0"/>
              <a:t>its strategic goals</a:t>
            </a:r>
            <a:r>
              <a:rPr lang="en-US" sz="2400" dirty="0" smtClean="0"/>
              <a:t>.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defRPr/>
            </a:pPr>
            <a:endParaRPr lang="en-US" sz="2400" dirty="0" smtClean="0"/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defRPr/>
            </a:pPr>
            <a:r>
              <a:rPr lang="en-US" sz="2400" b="1" i="1" dirty="0" smtClean="0"/>
              <a:t>‘</a:t>
            </a:r>
            <a:r>
              <a:rPr lang="en-US" sz="2400" b="1" i="1" dirty="0"/>
              <a:t>Capital’ </a:t>
            </a:r>
            <a:r>
              <a:rPr lang="en-US" sz="2400" dirty="0"/>
              <a:t>is NOT the bottleneck rather company’s inability to recruit and maintain a good workforce is responsible for low performance. </a:t>
            </a:r>
          </a:p>
          <a:p>
            <a:pPr>
              <a:spcBef>
                <a:spcPct val="50000"/>
              </a:spcBef>
              <a:defRPr/>
            </a:pPr>
            <a:endParaRPr lang="en-US" sz="1575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69C44F-2380-4937-9E9F-E29E798F6966}" type="datetime1">
              <a:rPr lang="en-US"/>
              <a:pPr>
                <a:defRPr/>
              </a:pPr>
              <a:t>3/28/2016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&amp; Presented by Md. Mahbubul Alam, PhD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1–</a:t>
            </a:r>
            <a:fld id="{E15FF39F-C81B-4625-A50A-6D8CFAD63336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20486" name="Picture 4" descr="PE03726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2121" y="1955801"/>
            <a:ext cx="2051991" cy="2380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49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9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49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 descr="Cvrpurple0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Line and Staff Aspects of HRM</a:t>
            </a:r>
          </a:p>
        </p:txBody>
      </p:sp>
      <p:sp>
        <p:nvSpPr>
          <p:cNvPr id="9512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55800"/>
            <a:ext cx="10744140" cy="4490687"/>
          </a:xfrm>
        </p:spPr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defRPr/>
            </a:pPr>
            <a:r>
              <a:rPr lang="en-US" sz="2000" b="1" i="1" dirty="0" smtClean="0"/>
              <a:t>Authority: </a:t>
            </a:r>
            <a:r>
              <a:rPr lang="en-US" sz="2000" dirty="0" smtClean="0"/>
              <a:t>Is </a:t>
            </a:r>
            <a:r>
              <a:rPr lang="en-US" sz="2000" dirty="0"/>
              <a:t>the right to make decisions, to direct the work of others, and to give orders.  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defRPr/>
            </a:pPr>
            <a:r>
              <a:rPr lang="en-US" sz="2000" b="1" i="1" dirty="0"/>
              <a:t>Line manager</a:t>
            </a:r>
          </a:p>
          <a:p>
            <a:pPr marL="548640" lvl="1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dirty="0"/>
              <a:t>A manager who is authorized to </a:t>
            </a:r>
            <a:r>
              <a:rPr lang="en-US" b="1" i="1" dirty="0"/>
              <a:t>direct the work of subordinates </a:t>
            </a:r>
            <a:r>
              <a:rPr lang="en-US" dirty="0"/>
              <a:t>and is responsible for accomplishing the organization’s tasks.</a:t>
            </a:r>
          </a:p>
          <a:p>
            <a:pPr marL="548640" lvl="1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b="1" i="1" dirty="0"/>
              <a:t>Creates a superior (order giver) -&gt; subordinate (order receiver) relationship</a:t>
            </a:r>
            <a:r>
              <a:rPr lang="en-US" dirty="0"/>
              <a:t>.</a:t>
            </a:r>
          </a:p>
          <a:p>
            <a:pPr marL="548640" lvl="1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dirty="0"/>
              <a:t>e.g., (President) Get the sales presentation ready by Tuesday (Sales Director)</a:t>
            </a:r>
          </a:p>
          <a:p>
            <a:pPr marL="548640" lvl="1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dirty="0"/>
              <a:t>Manages department like sales or </a:t>
            </a:r>
            <a:r>
              <a:rPr lang="en-US" dirty="0" smtClean="0"/>
              <a:t>production</a:t>
            </a:r>
          </a:p>
          <a:p>
            <a:pPr marL="274320" lvl="1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endParaRPr lang="en-US" dirty="0"/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defRPr/>
            </a:pPr>
            <a:r>
              <a:rPr lang="en-US" sz="2000" b="1" i="1" dirty="0"/>
              <a:t>Staff manager</a:t>
            </a:r>
          </a:p>
          <a:p>
            <a:pPr marL="548640" lvl="1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dirty="0"/>
              <a:t>A manager who </a:t>
            </a:r>
            <a:r>
              <a:rPr lang="en-US" b="1" i="1" dirty="0"/>
              <a:t>assists and advises </a:t>
            </a:r>
            <a:r>
              <a:rPr lang="en-US" dirty="0"/>
              <a:t>line managers.</a:t>
            </a:r>
          </a:p>
          <a:p>
            <a:pPr marL="548640" lvl="1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dirty="0"/>
              <a:t>Gives a manager the right to </a:t>
            </a:r>
            <a:r>
              <a:rPr lang="en-US" b="1" i="1" dirty="0"/>
              <a:t>advise</a:t>
            </a:r>
            <a:r>
              <a:rPr lang="en-US" dirty="0"/>
              <a:t> other managers or employees. </a:t>
            </a:r>
          </a:p>
          <a:p>
            <a:pPr marL="548640" lvl="1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dirty="0"/>
              <a:t>e.g., (HR Manager) suggests (plant manager) to use a particular selection test </a:t>
            </a:r>
          </a:p>
          <a:p>
            <a:pPr marL="548640" lvl="1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  <a:defRPr/>
            </a:pPr>
            <a:r>
              <a:rPr lang="en-US" dirty="0"/>
              <a:t>Manages departments that are advisory or supportive, like purchasing, HR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645480-CE24-492D-9653-598D9689E9CE}" type="datetime1">
              <a:rPr lang="en-US"/>
              <a:pPr>
                <a:defRPr/>
              </a:pPr>
              <a:t>3/28/2016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&amp; Presented by Md. Mahbubul Alam, PhD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1–</a:t>
            </a:r>
            <a:fld id="{6E33BE40-C08B-4581-ACB2-35879B5147A5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22535" name="Picture 4" descr="BS0159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530" y="4434829"/>
            <a:ext cx="1839912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 descr="Cvrpurple0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Line Managers’ HRM </a:t>
            </a:r>
            <a:r>
              <a:rPr lang="en-US" sz="3600" dirty="0" smtClean="0"/>
              <a:t>Duties</a:t>
            </a:r>
            <a:endParaRPr lang="en-US" sz="3600" dirty="0"/>
          </a:p>
        </p:txBody>
      </p:sp>
      <p:sp>
        <p:nvSpPr>
          <p:cNvPr id="953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AutoNum type="arabicPeriod"/>
            </a:pPr>
            <a:r>
              <a:rPr lang="en-US" sz="2000" b="1" i="1" dirty="0"/>
              <a:t>Placing the right person </a:t>
            </a:r>
            <a:r>
              <a:rPr lang="en-US" sz="2000" dirty="0"/>
              <a:t>on the right job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AutoNum type="arabicPeriod"/>
            </a:pPr>
            <a:r>
              <a:rPr lang="en-US" sz="2000" dirty="0"/>
              <a:t>Starting new employees in the organization (</a:t>
            </a:r>
            <a:r>
              <a:rPr lang="en-US" sz="2000" b="1" i="1" dirty="0"/>
              <a:t>orientation</a:t>
            </a:r>
            <a:r>
              <a:rPr lang="en-US" sz="2000" dirty="0"/>
              <a:t>)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AutoNum type="arabicPeriod"/>
            </a:pPr>
            <a:r>
              <a:rPr lang="en-US" sz="2000" b="1" i="1" dirty="0"/>
              <a:t>Training</a:t>
            </a:r>
            <a:r>
              <a:rPr lang="en-US" sz="2000" dirty="0"/>
              <a:t> employees for jobs that are new to them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AutoNum type="arabicPeriod"/>
            </a:pPr>
            <a:r>
              <a:rPr lang="en-US" sz="2000" b="1" i="1" dirty="0"/>
              <a:t>Improving the job performance </a:t>
            </a:r>
            <a:r>
              <a:rPr lang="en-US" sz="2000" dirty="0"/>
              <a:t>of each person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AutoNum type="arabicPeriod"/>
            </a:pPr>
            <a:r>
              <a:rPr lang="en-US" sz="2000" dirty="0"/>
              <a:t>Gaining </a:t>
            </a:r>
            <a:r>
              <a:rPr lang="en-US" sz="2000" b="1" i="1" dirty="0"/>
              <a:t>creative cooperation </a:t>
            </a:r>
            <a:r>
              <a:rPr lang="en-US" sz="2000" dirty="0"/>
              <a:t>and developing </a:t>
            </a:r>
            <a:r>
              <a:rPr lang="en-US" sz="2000" b="1" i="1" dirty="0"/>
              <a:t>smooth working </a:t>
            </a:r>
            <a:r>
              <a:rPr lang="en-US" sz="2000" dirty="0"/>
              <a:t>relationships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AutoNum type="arabicPeriod"/>
            </a:pPr>
            <a:r>
              <a:rPr lang="en-US" sz="2000" b="1" i="1" dirty="0"/>
              <a:t>Interpreting the firm’s policies and procedures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AutoNum type="arabicPeriod"/>
            </a:pPr>
            <a:r>
              <a:rPr lang="en-US" sz="2000" b="1" i="1" dirty="0"/>
              <a:t>Controlling labor costs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AutoNum type="arabicPeriod"/>
            </a:pPr>
            <a:r>
              <a:rPr lang="en-US" sz="2000" b="1" i="1" dirty="0"/>
              <a:t>Developing the abilities </a:t>
            </a:r>
            <a:r>
              <a:rPr lang="en-US" sz="2000" dirty="0"/>
              <a:t>of each person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AutoNum type="arabicPeriod"/>
            </a:pPr>
            <a:r>
              <a:rPr lang="en-US" sz="2000" dirty="0"/>
              <a:t>Creating and maintaining department morale</a:t>
            </a:r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AutoNum type="arabicPeriod"/>
            </a:pPr>
            <a:r>
              <a:rPr lang="en-US" sz="2000" dirty="0"/>
              <a:t>Protecting employees’ health and physical condition</a:t>
            </a:r>
          </a:p>
          <a:p>
            <a:pPr marL="461963" indent="-461963"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endParaRPr lang="en-US" sz="20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027D7F-DA94-46E9-8A6D-158D5FDA4D23}" type="datetime1">
              <a:rPr lang="en-US"/>
              <a:pPr>
                <a:defRPr/>
              </a:pPr>
              <a:t>3/28/2016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&amp; Presented by Md. Mahbubul Alam, PhD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1–</a:t>
            </a:r>
            <a:fld id="{26552D9C-A87C-4FF8-8E26-5AC98EDC4EB2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HR Managers’ Duties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955800"/>
            <a:ext cx="10835579" cy="4400549"/>
          </a:xfrm>
        </p:spPr>
        <p:txBody>
          <a:bodyPr/>
          <a:lstStyle/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400" b="1" i="1" dirty="0"/>
              <a:t>A line function</a:t>
            </a:r>
          </a:p>
          <a:p>
            <a:pPr marL="548640" lvl="1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dirty="0"/>
              <a:t>Directing activities in own dept. </a:t>
            </a:r>
            <a:endParaRPr lang="en-US" sz="2000" dirty="0" smtClean="0"/>
          </a:p>
          <a:p>
            <a:pPr marL="274320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000" dirty="0"/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+mj-lt"/>
              <a:buAutoNum type="arabicPeriod"/>
            </a:pPr>
            <a:r>
              <a:rPr lang="en-US" sz="2400" b="1" i="1" dirty="0"/>
              <a:t>A coordinate function</a:t>
            </a:r>
          </a:p>
          <a:p>
            <a:pPr marL="548640" lvl="1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b="1" i="1" dirty="0"/>
              <a:t>Functional authority </a:t>
            </a:r>
            <a:r>
              <a:rPr lang="en-US" sz="2000" dirty="0"/>
              <a:t>-&gt; ensures line managers are implementing the firm’s HR policies and practices. </a:t>
            </a:r>
            <a:endParaRPr lang="en-US" sz="2000" dirty="0" smtClean="0"/>
          </a:p>
          <a:p>
            <a:pPr marL="274320"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sz="2000" dirty="0"/>
          </a:p>
          <a:p>
            <a:pPr marL="274320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sz="2400" b="1" i="1" dirty="0"/>
              <a:t>Staff (assist and advise) functions</a:t>
            </a:r>
          </a:p>
          <a:p>
            <a:pPr marL="548640" lvl="1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dirty="0"/>
              <a:t>Assist and advise line managers.</a:t>
            </a:r>
          </a:p>
          <a:p>
            <a:pPr marL="548640" lvl="1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dirty="0"/>
              <a:t>Advise CEO about company’s strategic options.</a:t>
            </a:r>
          </a:p>
          <a:p>
            <a:pPr marL="548640" lvl="1" indent="-274320">
              <a:lnSpc>
                <a:spcPct val="100000"/>
              </a:lnSpc>
              <a:spcBef>
                <a:spcPts val="600"/>
              </a:spcBef>
              <a:buClr>
                <a:schemeClr val="accent6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000" dirty="0"/>
              <a:t>Assist in hiring, training, evaluating, rewarding, counseling, promoting and firing employees.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E1915F-3E86-440D-9FCF-651DCFF209EE}" type="datetime1">
              <a:rPr lang="en-US" smtClean="0"/>
              <a:pPr>
                <a:defRPr/>
              </a:pPr>
              <a:t>3/28/2016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Prepared &amp; 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38DFCE-4EC9-4856-AF47-77806423B75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98293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Theme_Gre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 Theme_Green" id="{005AFBE7-24EA-459F-A49A-79582A98CC7E}" vid="{D41A6063-9408-4917-A1C3-497F6E8F27A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Theme_Green</Template>
  <TotalTime>3348</TotalTime>
  <Words>1189</Words>
  <Application>Microsoft Office PowerPoint</Application>
  <PresentationFormat>Widescreen</PresentationFormat>
  <Paragraphs>199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Candara</vt:lpstr>
      <vt:lpstr>Courier New</vt:lpstr>
      <vt:lpstr>Times New Roman</vt:lpstr>
      <vt:lpstr>Wingdings</vt:lpstr>
      <vt:lpstr>Presentation Theme_Green</vt:lpstr>
      <vt:lpstr>AEIS: 607 Lecture 1: Introduction to Human Resource Management</vt:lpstr>
      <vt:lpstr>Intended Learning Outcomes (ILOs)</vt:lpstr>
      <vt:lpstr>What is HRM?</vt:lpstr>
      <vt:lpstr>What is HRM? (cont’d)</vt:lpstr>
      <vt:lpstr>Why Is HRM?</vt:lpstr>
      <vt:lpstr>Basic HR Concepts</vt:lpstr>
      <vt:lpstr>Line and Staff Aspects of HRM</vt:lpstr>
      <vt:lpstr>Line Managers’ HRM Duties</vt:lpstr>
      <vt:lpstr>HR Managers’ Duties</vt:lpstr>
      <vt:lpstr>Who Does What? Line or Staff Managers?</vt:lpstr>
      <vt:lpstr>HR Specialists: Types</vt:lpstr>
      <vt:lpstr>HR Manager’s Competencies</vt:lpstr>
      <vt:lpstr>High-Performance Work System Practices</vt:lpstr>
      <vt:lpstr>Benefits of a High-Performance Work System (HPWS)</vt:lpstr>
      <vt:lpstr>Measuring HR’s Contribution</vt:lpstr>
      <vt:lpstr>HR Certification</vt:lpstr>
      <vt:lpstr>Question Please ?</vt:lpstr>
    </vt:vector>
  </TitlesOfParts>
  <Manager>Denise Vaughn</Manager>
  <Company>Prentice Hall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 Management 11e.</dc:title>
  <dc:subject>Chapter 1</dc:subject>
  <dc:creator>mmalam</dc:creator>
  <cp:lastModifiedBy>mmalam</cp:lastModifiedBy>
  <cp:revision>254</cp:revision>
  <dcterms:created xsi:type="dcterms:W3CDTF">2003-02-17T02:06:55Z</dcterms:created>
  <dcterms:modified xsi:type="dcterms:W3CDTF">2016-03-28T08:48:33Z</dcterms:modified>
</cp:coreProperties>
</file>