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257" r:id="rId3"/>
    <p:sldId id="287" r:id="rId4"/>
    <p:sldId id="288" r:id="rId5"/>
    <p:sldId id="262" r:id="rId6"/>
    <p:sldId id="289" r:id="rId7"/>
    <p:sldId id="264" r:id="rId8"/>
    <p:sldId id="265" r:id="rId9"/>
    <p:sldId id="285" r:id="rId10"/>
    <p:sldId id="290" r:id="rId11"/>
    <p:sldId id="261" r:id="rId12"/>
    <p:sldId id="291" r:id="rId13"/>
    <p:sldId id="263" r:id="rId14"/>
    <p:sldId id="283" r:id="rId15"/>
    <p:sldId id="292" r:id="rId16"/>
    <p:sldId id="284" r:id="rId17"/>
    <p:sldId id="294" r:id="rId18"/>
    <p:sldId id="293" r:id="rId19"/>
    <p:sldId id="266" r:id="rId20"/>
    <p:sldId id="267" r:id="rId21"/>
    <p:sldId id="268" r:id="rId22"/>
    <p:sldId id="269" r:id="rId23"/>
    <p:sldId id="270" r:id="rId24"/>
    <p:sldId id="271" r:id="rId25"/>
    <p:sldId id="272" r:id="rId26"/>
    <p:sldId id="273" r:id="rId27"/>
    <p:sldId id="295" r:id="rId28"/>
    <p:sldId id="296" r:id="rId29"/>
    <p:sldId id="274" r:id="rId30"/>
    <p:sldId id="275" r:id="rId31"/>
    <p:sldId id="276" r:id="rId32"/>
    <p:sldId id="277" r:id="rId33"/>
    <p:sldId id="278" r:id="rId34"/>
    <p:sldId id="286" r:id="rId35"/>
    <p:sldId id="279" r:id="rId36"/>
    <p:sldId id="280" r:id="rId37"/>
    <p:sldId id="281" r:id="rId38"/>
    <p:sldId id="297" r:id="rId3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476" autoAdjust="0"/>
  </p:normalViewPr>
  <p:slideViewPr>
    <p:cSldViewPr>
      <p:cViewPr varScale="1">
        <p:scale>
          <a:sx n="60" d="100"/>
          <a:sy n="60" d="100"/>
        </p:scale>
        <p:origin x="978" y="4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7C5BBD-F75E-49C5-BB39-243921F951B5}"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E795C2E8-E205-40EA-963B-E41A36D802DB}">
      <dgm:prSet phldrT="[Text]" custT="1"/>
      <dgm:spPr/>
      <dgm:t>
        <a:bodyPr/>
        <a:lstStyle/>
        <a:p>
          <a:r>
            <a:rPr lang="en-US" sz="2000" dirty="0" smtClean="0">
              <a:latin typeface="Candara" pitchFamily="34" charset="0"/>
            </a:rPr>
            <a:t>Advantages</a:t>
          </a:r>
          <a:endParaRPr lang="en-US" sz="2000" dirty="0">
            <a:latin typeface="Candara" pitchFamily="34" charset="0"/>
          </a:endParaRPr>
        </a:p>
      </dgm:t>
    </dgm:pt>
    <dgm:pt modelId="{0F3D6A22-D013-4217-B4EA-5EA8D0989CD7}" type="parTrans" cxnId="{C59FC416-76CB-4FA1-A61E-48AF13B3662D}">
      <dgm:prSet/>
      <dgm:spPr/>
      <dgm:t>
        <a:bodyPr/>
        <a:lstStyle/>
        <a:p>
          <a:endParaRPr lang="en-US"/>
        </a:p>
      </dgm:t>
    </dgm:pt>
    <dgm:pt modelId="{88632F96-2C7E-4DBF-AFDD-EBD774467070}" type="sibTrans" cxnId="{C59FC416-76CB-4FA1-A61E-48AF13B3662D}">
      <dgm:prSet/>
      <dgm:spPr/>
      <dgm:t>
        <a:bodyPr/>
        <a:lstStyle/>
        <a:p>
          <a:endParaRPr lang="en-US"/>
        </a:p>
      </dgm:t>
    </dgm:pt>
    <dgm:pt modelId="{3EC3C1ED-7AB0-4FB4-9D60-289258E6C9D4}">
      <dgm:prSet custT="1"/>
      <dgm:spPr/>
      <dgm:t>
        <a:bodyPr/>
        <a:lstStyle/>
        <a:p>
          <a:r>
            <a:rPr lang="en-US" sz="2000" dirty="0" smtClean="0">
              <a:latin typeface="Candara" pitchFamily="34" charset="0"/>
            </a:rPr>
            <a:t>Quality</a:t>
          </a:r>
          <a:endParaRPr lang="en-US" sz="2000" dirty="0">
            <a:latin typeface="Candara" pitchFamily="34" charset="0"/>
          </a:endParaRPr>
        </a:p>
      </dgm:t>
    </dgm:pt>
    <dgm:pt modelId="{9A1DDB9D-0F61-4523-82AA-33347AF19C94}" type="parTrans" cxnId="{E356B3EB-BB61-401B-BE69-402C1A2AE680}">
      <dgm:prSet/>
      <dgm:spPr/>
      <dgm:t>
        <a:bodyPr/>
        <a:lstStyle/>
        <a:p>
          <a:endParaRPr lang="en-US"/>
        </a:p>
      </dgm:t>
    </dgm:pt>
    <dgm:pt modelId="{E2DE4D62-5302-4153-93DF-FE85891B3FAC}" type="sibTrans" cxnId="{E356B3EB-BB61-401B-BE69-402C1A2AE680}">
      <dgm:prSet/>
      <dgm:spPr/>
      <dgm:t>
        <a:bodyPr/>
        <a:lstStyle/>
        <a:p>
          <a:endParaRPr lang="en-US"/>
        </a:p>
      </dgm:t>
    </dgm:pt>
    <dgm:pt modelId="{C2C72F98-A1EF-4017-A1E1-D2543311F246}">
      <dgm:prSet custT="1"/>
      <dgm:spPr/>
      <dgm:t>
        <a:bodyPr/>
        <a:lstStyle/>
        <a:p>
          <a:r>
            <a:rPr lang="en-US" sz="2000" dirty="0" smtClean="0">
              <a:latin typeface="Candara" pitchFamily="34" charset="0"/>
            </a:rPr>
            <a:t>Innovation</a:t>
          </a:r>
          <a:endParaRPr lang="en-US" sz="2000" dirty="0">
            <a:latin typeface="Candara" pitchFamily="34" charset="0"/>
          </a:endParaRPr>
        </a:p>
      </dgm:t>
    </dgm:pt>
    <dgm:pt modelId="{B239BDD4-70B8-4B91-BDED-6707A2915984}" type="parTrans" cxnId="{E9471ABA-2B17-4A7D-805A-277F8124F497}">
      <dgm:prSet/>
      <dgm:spPr/>
      <dgm:t>
        <a:bodyPr/>
        <a:lstStyle/>
        <a:p>
          <a:endParaRPr lang="en-US"/>
        </a:p>
      </dgm:t>
    </dgm:pt>
    <dgm:pt modelId="{CFDA292E-C151-41CB-B454-511C8E17DCB1}" type="sibTrans" cxnId="{E9471ABA-2B17-4A7D-805A-277F8124F497}">
      <dgm:prSet/>
      <dgm:spPr/>
      <dgm:t>
        <a:bodyPr/>
        <a:lstStyle/>
        <a:p>
          <a:endParaRPr lang="en-US"/>
        </a:p>
      </dgm:t>
    </dgm:pt>
    <dgm:pt modelId="{10CB8B1F-BF14-4546-BA6A-CB3F12D9AC98}">
      <dgm:prSet custT="1"/>
      <dgm:spPr/>
      <dgm:t>
        <a:bodyPr/>
        <a:lstStyle/>
        <a:p>
          <a:r>
            <a:rPr lang="en-US" sz="2000" dirty="0" smtClean="0">
              <a:latin typeface="Candara" pitchFamily="34" charset="0"/>
            </a:rPr>
            <a:t>Customer service</a:t>
          </a:r>
          <a:endParaRPr lang="en-US" sz="2000" dirty="0">
            <a:latin typeface="Candara" pitchFamily="34" charset="0"/>
          </a:endParaRPr>
        </a:p>
      </dgm:t>
    </dgm:pt>
    <dgm:pt modelId="{D39C2363-FFBD-4E26-9B52-AE2747DB926B}" type="parTrans" cxnId="{93839708-C4C6-4D7A-A202-A7B793C9D0CF}">
      <dgm:prSet/>
      <dgm:spPr/>
      <dgm:t>
        <a:bodyPr/>
        <a:lstStyle/>
        <a:p>
          <a:endParaRPr lang="en-US"/>
        </a:p>
      </dgm:t>
    </dgm:pt>
    <dgm:pt modelId="{77853031-3F65-48E5-B713-6E20D9C8B4EE}" type="sibTrans" cxnId="{93839708-C4C6-4D7A-A202-A7B793C9D0CF}">
      <dgm:prSet/>
      <dgm:spPr/>
      <dgm:t>
        <a:bodyPr/>
        <a:lstStyle/>
        <a:p>
          <a:endParaRPr lang="en-US"/>
        </a:p>
      </dgm:t>
    </dgm:pt>
    <dgm:pt modelId="{69CB2474-8D0F-4A92-83A0-26A5EA99E91D}">
      <dgm:prSet custT="1"/>
      <dgm:spPr/>
      <dgm:t>
        <a:bodyPr/>
        <a:lstStyle/>
        <a:p>
          <a:r>
            <a:rPr lang="en-US" sz="2000" dirty="0" smtClean="0">
              <a:latin typeface="Candara" pitchFamily="34" charset="0"/>
            </a:rPr>
            <a:t>Financial performance (profitability, sales, and sales growth)</a:t>
          </a:r>
          <a:endParaRPr lang="en-US" sz="2000" dirty="0">
            <a:latin typeface="Candara" pitchFamily="34" charset="0"/>
          </a:endParaRPr>
        </a:p>
      </dgm:t>
    </dgm:pt>
    <dgm:pt modelId="{3CE16030-AAAE-4359-9DD6-1E1E66AFCD92}" type="parTrans" cxnId="{CB1D4145-48AC-41D8-9F0B-4D7727F06174}">
      <dgm:prSet/>
      <dgm:spPr/>
      <dgm:t>
        <a:bodyPr/>
        <a:lstStyle/>
        <a:p>
          <a:endParaRPr lang="en-US"/>
        </a:p>
      </dgm:t>
    </dgm:pt>
    <dgm:pt modelId="{6B51231D-0F59-43D2-A993-286C4E3C806E}" type="sibTrans" cxnId="{CB1D4145-48AC-41D8-9F0B-4D7727F06174}">
      <dgm:prSet/>
      <dgm:spPr/>
      <dgm:t>
        <a:bodyPr/>
        <a:lstStyle/>
        <a:p>
          <a:endParaRPr lang="en-US"/>
        </a:p>
      </dgm:t>
    </dgm:pt>
    <dgm:pt modelId="{0FAD14E2-6D52-45CF-9D53-9CEBF16A7B46}">
      <dgm:prSet phldrT="[Text]" custT="1"/>
      <dgm:spPr/>
      <dgm:t>
        <a:bodyPr/>
        <a:lstStyle/>
        <a:p>
          <a:r>
            <a:rPr lang="en-US" sz="2000" dirty="0" smtClean="0">
              <a:latin typeface="Candara" pitchFamily="34" charset="0"/>
            </a:rPr>
            <a:t>Productivity</a:t>
          </a:r>
          <a:endParaRPr lang="en-US" sz="2000" dirty="0">
            <a:latin typeface="Candara" pitchFamily="34" charset="0"/>
          </a:endParaRPr>
        </a:p>
      </dgm:t>
    </dgm:pt>
    <dgm:pt modelId="{1928154C-FA45-4072-AD2C-F6B11CA26079}" type="parTrans" cxnId="{B77B086F-A72B-4133-9233-A6F3974C5ED7}">
      <dgm:prSet/>
      <dgm:spPr/>
      <dgm:t>
        <a:bodyPr/>
        <a:lstStyle/>
        <a:p>
          <a:endParaRPr lang="en-US"/>
        </a:p>
      </dgm:t>
    </dgm:pt>
    <dgm:pt modelId="{1D90387F-E282-4F2A-8F10-034603C8FEF2}" type="sibTrans" cxnId="{B77B086F-A72B-4133-9233-A6F3974C5ED7}">
      <dgm:prSet/>
      <dgm:spPr/>
      <dgm:t>
        <a:bodyPr/>
        <a:lstStyle/>
        <a:p>
          <a:endParaRPr lang="en-US"/>
        </a:p>
      </dgm:t>
    </dgm:pt>
    <dgm:pt modelId="{1D6D9153-BC28-4FB3-A2D3-6A1FDF0CB662}" type="pres">
      <dgm:prSet presAssocID="{727C5BBD-F75E-49C5-BB39-243921F951B5}" presName="Name0" presStyleCnt="0">
        <dgm:presLayoutVars>
          <dgm:dir/>
          <dgm:animLvl val="lvl"/>
          <dgm:resizeHandles val="exact"/>
        </dgm:presLayoutVars>
      </dgm:prSet>
      <dgm:spPr/>
      <dgm:t>
        <a:bodyPr/>
        <a:lstStyle/>
        <a:p>
          <a:endParaRPr lang="en-US"/>
        </a:p>
      </dgm:t>
    </dgm:pt>
    <dgm:pt modelId="{6A246E2F-A954-4BBB-B908-38D4BB47B285}" type="pres">
      <dgm:prSet presAssocID="{E795C2E8-E205-40EA-963B-E41A36D802DB}" presName="composite" presStyleCnt="0"/>
      <dgm:spPr/>
      <dgm:t>
        <a:bodyPr/>
        <a:lstStyle/>
        <a:p>
          <a:endParaRPr lang="en-US"/>
        </a:p>
      </dgm:t>
    </dgm:pt>
    <dgm:pt modelId="{5814C753-485E-4797-A0EE-7BAEE8C389D7}" type="pres">
      <dgm:prSet presAssocID="{E795C2E8-E205-40EA-963B-E41A36D802DB}" presName="parTx" presStyleLbl="alignNode1" presStyleIdx="0" presStyleCnt="1" custLinFactNeighborX="42857" custLinFactNeighborY="-19324">
        <dgm:presLayoutVars>
          <dgm:chMax val="0"/>
          <dgm:chPref val="0"/>
          <dgm:bulletEnabled val="1"/>
        </dgm:presLayoutVars>
      </dgm:prSet>
      <dgm:spPr/>
      <dgm:t>
        <a:bodyPr/>
        <a:lstStyle/>
        <a:p>
          <a:endParaRPr lang="en-US"/>
        </a:p>
      </dgm:t>
    </dgm:pt>
    <dgm:pt modelId="{24EC022A-CD36-4CFF-8EFD-72EA80E3C44D}" type="pres">
      <dgm:prSet presAssocID="{E795C2E8-E205-40EA-963B-E41A36D802DB}" presName="desTx" presStyleLbl="alignAccFollowNode1" presStyleIdx="0" presStyleCnt="1" custScaleY="111394">
        <dgm:presLayoutVars>
          <dgm:bulletEnabled val="1"/>
        </dgm:presLayoutVars>
      </dgm:prSet>
      <dgm:spPr/>
      <dgm:t>
        <a:bodyPr/>
        <a:lstStyle/>
        <a:p>
          <a:endParaRPr lang="en-US"/>
        </a:p>
      </dgm:t>
    </dgm:pt>
  </dgm:ptLst>
  <dgm:cxnLst>
    <dgm:cxn modelId="{8E1A696F-969B-44B6-A89F-5BE65CE8481F}" type="presOf" srcId="{0FAD14E2-6D52-45CF-9D53-9CEBF16A7B46}" destId="{24EC022A-CD36-4CFF-8EFD-72EA80E3C44D}" srcOrd="0" destOrd="0" presId="urn:microsoft.com/office/officeart/2005/8/layout/hList1"/>
    <dgm:cxn modelId="{FF422B16-3460-43C1-8A98-FE361065FE79}" type="presOf" srcId="{727C5BBD-F75E-49C5-BB39-243921F951B5}" destId="{1D6D9153-BC28-4FB3-A2D3-6A1FDF0CB662}" srcOrd="0" destOrd="0" presId="urn:microsoft.com/office/officeart/2005/8/layout/hList1"/>
    <dgm:cxn modelId="{CB1D4145-48AC-41D8-9F0B-4D7727F06174}" srcId="{E795C2E8-E205-40EA-963B-E41A36D802DB}" destId="{69CB2474-8D0F-4A92-83A0-26A5EA99E91D}" srcOrd="4" destOrd="0" parTransId="{3CE16030-AAAE-4359-9DD6-1E1E66AFCD92}" sibTransId="{6B51231D-0F59-43D2-A993-286C4E3C806E}"/>
    <dgm:cxn modelId="{88474A1D-FD5E-470A-BE6F-34512E351FF6}" type="presOf" srcId="{3EC3C1ED-7AB0-4FB4-9D60-289258E6C9D4}" destId="{24EC022A-CD36-4CFF-8EFD-72EA80E3C44D}" srcOrd="0" destOrd="1" presId="urn:microsoft.com/office/officeart/2005/8/layout/hList1"/>
    <dgm:cxn modelId="{3C583F73-1396-4594-B822-B7342F520A0D}" type="presOf" srcId="{E795C2E8-E205-40EA-963B-E41A36D802DB}" destId="{5814C753-485E-4797-A0EE-7BAEE8C389D7}" srcOrd="0" destOrd="0" presId="urn:microsoft.com/office/officeart/2005/8/layout/hList1"/>
    <dgm:cxn modelId="{9D55E134-14D9-41EB-8D11-4E274A8E0611}" type="presOf" srcId="{C2C72F98-A1EF-4017-A1E1-D2543311F246}" destId="{24EC022A-CD36-4CFF-8EFD-72EA80E3C44D}" srcOrd="0" destOrd="2" presId="urn:microsoft.com/office/officeart/2005/8/layout/hList1"/>
    <dgm:cxn modelId="{93839708-C4C6-4D7A-A202-A7B793C9D0CF}" srcId="{E795C2E8-E205-40EA-963B-E41A36D802DB}" destId="{10CB8B1F-BF14-4546-BA6A-CB3F12D9AC98}" srcOrd="3" destOrd="0" parTransId="{D39C2363-FFBD-4E26-9B52-AE2747DB926B}" sibTransId="{77853031-3F65-48E5-B713-6E20D9C8B4EE}"/>
    <dgm:cxn modelId="{3F653990-180E-4A8F-AEE7-A8A379CF54F1}" type="presOf" srcId="{10CB8B1F-BF14-4546-BA6A-CB3F12D9AC98}" destId="{24EC022A-CD36-4CFF-8EFD-72EA80E3C44D}" srcOrd="0" destOrd="3" presId="urn:microsoft.com/office/officeart/2005/8/layout/hList1"/>
    <dgm:cxn modelId="{B77B086F-A72B-4133-9233-A6F3974C5ED7}" srcId="{E795C2E8-E205-40EA-963B-E41A36D802DB}" destId="{0FAD14E2-6D52-45CF-9D53-9CEBF16A7B46}" srcOrd="0" destOrd="0" parTransId="{1928154C-FA45-4072-AD2C-F6B11CA26079}" sibTransId="{1D90387F-E282-4F2A-8F10-034603C8FEF2}"/>
    <dgm:cxn modelId="{E9471ABA-2B17-4A7D-805A-277F8124F497}" srcId="{E795C2E8-E205-40EA-963B-E41A36D802DB}" destId="{C2C72F98-A1EF-4017-A1E1-D2543311F246}" srcOrd="2" destOrd="0" parTransId="{B239BDD4-70B8-4B91-BDED-6707A2915984}" sibTransId="{CFDA292E-C151-41CB-B454-511C8E17DCB1}"/>
    <dgm:cxn modelId="{B79E1FE3-9736-44D9-A3E6-46F333AFB785}" type="presOf" srcId="{69CB2474-8D0F-4A92-83A0-26A5EA99E91D}" destId="{24EC022A-CD36-4CFF-8EFD-72EA80E3C44D}" srcOrd="0" destOrd="4" presId="urn:microsoft.com/office/officeart/2005/8/layout/hList1"/>
    <dgm:cxn modelId="{C59FC416-76CB-4FA1-A61E-48AF13B3662D}" srcId="{727C5BBD-F75E-49C5-BB39-243921F951B5}" destId="{E795C2E8-E205-40EA-963B-E41A36D802DB}" srcOrd="0" destOrd="0" parTransId="{0F3D6A22-D013-4217-B4EA-5EA8D0989CD7}" sibTransId="{88632F96-2C7E-4DBF-AFDD-EBD774467070}"/>
    <dgm:cxn modelId="{E356B3EB-BB61-401B-BE69-402C1A2AE680}" srcId="{E795C2E8-E205-40EA-963B-E41A36D802DB}" destId="{3EC3C1ED-7AB0-4FB4-9D60-289258E6C9D4}" srcOrd="1" destOrd="0" parTransId="{9A1DDB9D-0F61-4523-82AA-33347AF19C94}" sibTransId="{E2DE4D62-5302-4153-93DF-FE85891B3FAC}"/>
    <dgm:cxn modelId="{D430AFAC-6DE9-4EA2-B0C6-1884D05BAF50}" type="presParOf" srcId="{1D6D9153-BC28-4FB3-A2D3-6A1FDF0CB662}" destId="{6A246E2F-A954-4BBB-B908-38D4BB47B285}" srcOrd="0" destOrd="0" presId="urn:microsoft.com/office/officeart/2005/8/layout/hList1"/>
    <dgm:cxn modelId="{C29AFBB1-AC41-4D9E-B142-2C52D961A292}" type="presParOf" srcId="{6A246E2F-A954-4BBB-B908-38D4BB47B285}" destId="{5814C753-485E-4797-A0EE-7BAEE8C389D7}" srcOrd="0" destOrd="0" presId="urn:microsoft.com/office/officeart/2005/8/layout/hList1"/>
    <dgm:cxn modelId="{E3B32D16-61B7-4464-B061-AB7D6B284120}" type="presParOf" srcId="{6A246E2F-A954-4BBB-B908-38D4BB47B285}" destId="{24EC022A-CD36-4CFF-8EFD-72EA80E3C44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4C753-485E-4797-A0EE-7BAEE8C389D7}">
      <dsp:nvSpPr>
        <dsp:cNvPr id="0" name=""/>
        <dsp:cNvSpPr/>
      </dsp:nvSpPr>
      <dsp:spPr>
        <a:xfrm>
          <a:off x="0" y="0"/>
          <a:ext cx="4343400" cy="146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latin typeface="Candara" pitchFamily="34" charset="0"/>
            </a:rPr>
            <a:t>Advantages</a:t>
          </a:r>
          <a:endParaRPr lang="en-US" sz="2000" kern="1200" dirty="0">
            <a:latin typeface="Candara" pitchFamily="34" charset="0"/>
          </a:endParaRPr>
        </a:p>
      </dsp:txBody>
      <dsp:txXfrm>
        <a:off x="0" y="0"/>
        <a:ext cx="4343400" cy="1468800"/>
      </dsp:txXfrm>
    </dsp:sp>
    <dsp:sp modelId="{24EC022A-CD36-4CFF-8EFD-72EA80E3C44D}">
      <dsp:nvSpPr>
        <dsp:cNvPr id="0" name=""/>
        <dsp:cNvSpPr/>
      </dsp:nvSpPr>
      <dsp:spPr>
        <a:xfrm>
          <a:off x="0" y="1342737"/>
          <a:ext cx="4343400" cy="249513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Candara" pitchFamily="34" charset="0"/>
            </a:rPr>
            <a:t>Productivity</a:t>
          </a:r>
          <a:endParaRPr lang="en-US" sz="2000" kern="1200" dirty="0">
            <a:latin typeface="Candara" pitchFamily="34" charset="0"/>
          </a:endParaRPr>
        </a:p>
        <a:p>
          <a:pPr marL="228600" lvl="1" indent="-228600" algn="l" defTabSz="889000">
            <a:lnSpc>
              <a:spcPct val="90000"/>
            </a:lnSpc>
            <a:spcBef>
              <a:spcPct val="0"/>
            </a:spcBef>
            <a:spcAft>
              <a:spcPct val="15000"/>
            </a:spcAft>
            <a:buChar char="••"/>
          </a:pPr>
          <a:r>
            <a:rPr lang="en-US" sz="2000" kern="1200" dirty="0" smtClean="0">
              <a:latin typeface="Candara" pitchFamily="34" charset="0"/>
            </a:rPr>
            <a:t>Quality</a:t>
          </a:r>
          <a:endParaRPr lang="en-US" sz="2000" kern="1200" dirty="0">
            <a:latin typeface="Candara" pitchFamily="34" charset="0"/>
          </a:endParaRPr>
        </a:p>
        <a:p>
          <a:pPr marL="228600" lvl="1" indent="-228600" algn="l" defTabSz="889000">
            <a:lnSpc>
              <a:spcPct val="90000"/>
            </a:lnSpc>
            <a:spcBef>
              <a:spcPct val="0"/>
            </a:spcBef>
            <a:spcAft>
              <a:spcPct val="15000"/>
            </a:spcAft>
            <a:buChar char="••"/>
          </a:pPr>
          <a:r>
            <a:rPr lang="en-US" sz="2000" kern="1200" dirty="0" smtClean="0">
              <a:latin typeface="Candara" pitchFamily="34" charset="0"/>
            </a:rPr>
            <a:t>Innovation</a:t>
          </a:r>
          <a:endParaRPr lang="en-US" sz="2000" kern="1200" dirty="0">
            <a:latin typeface="Candara" pitchFamily="34" charset="0"/>
          </a:endParaRPr>
        </a:p>
        <a:p>
          <a:pPr marL="228600" lvl="1" indent="-228600" algn="l" defTabSz="889000">
            <a:lnSpc>
              <a:spcPct val="90000"/>
            </a:lnSpc>
            <a:spcBef>
              <a:spcPct val="0"/>
            </a:spcBef>
            <a:spcAft>
              <a:spcPct val="15000"/>
            </a:spcAft>
            <a:buChar char="••"/>
          </a:pPr>
          <a:r>
            <a:rPr lang="en-US" sz="2000" kern="1200" dirty="0" smtClean="0">
              <a:latin typeface="Candara" pitchFamily="34" charset="0"/>
            </a:rPr>
            <a:t>Customer service</a:t>
          </a:r>
          <a:endParaRPr lang="en-US" sz="2000" kern="1200" dirty="0">
            <a:latin typeface="Candara" pitchFamily="34" charset="0"/>
          </a:endParaRPr>
        </a:p>
        <a:p>
          <a:pPr marL="228600" lvl="1" indent="-228600" algn="l" defTabSz="889000">
            <a:lnSpc>
              <a:spcPct val="90000"/>
            </a:lnSpc>
            <a:spcBef>
              <a:spcPct val="0"/>
            </a:spcBef>
            <a:spcAft>
              <a:spcPct val="15000"/>
            </a:spcAft>
            <a:buChar char="••"/>
          </a:pPr>
          <a:r>
            <a:rPr lang="en-US" sz="2000" kern="1200" dirty="0" smtClean="0">
              <a:latin typeface="Candara" pitchFamily="34" charset="0"/>
            </a:rPr>
            <a:t>Financial performance (profitability, sales, and sales growth)</a:t>
          </a:r>
          <a:endParaRPr lang="en-US" sz="2000" kern="1200" dirty="0">
            <a:latin typeface="Candara" pitchFamily="34" charset="0"/>
          </a:endParaRPr>
        </a:p>
      </dsp:txBody>
      <dsp:txXfrm>
        <a:off x="0" y="1342737"/>
        <a:ext cx="4343400" cy="249513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9A36CED-2846-416A-B6C0-17FBCC6F6CEC}" type="datetimeFigureOut">
              <a:rPr lang="en-US"/>
              <a:pPr>
                <a:defRPr/>
              </a:pPr>
              <a:t>1/19/2020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56E3389-DFC2-4CEA-9CF4-D328FE72215D}" type="slidenum">
              <a:rPr lang="en-US"/>
              <a:pPr>
                <a:defRPr/>
              </a:pPr>
              <a:t>‹#›</a:t>
            </a:fld>
            <a:endParaRPr lang="en-US"/>
          </a:p>
        </p:txBody>
      </p:sp>
    </p:spTree>
    <p:extLst>
      <p:ext uri="{BB962C8B-B14F-4D97-AF65-F5344CB8AC3E}">
        <p14:creationId xmlns:p14="http://schemas.microsoft.com/office/powerpoint/2010/main" val="40776116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en.wikipedia.org/wiki/Customer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Task_(project_managemen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en.wikipedia.org/wiki/Flowchar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This is a good time to get students to talk about their experience working in organizations.  How is collaboration and teamwork important in their business experience?  Or the lack of team work.  What kinds of work experiences do your students have?  What did they think were the key organizational goals where they worked?  How were information systems important (or not important)? </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a:t>
            </a:fld>
            <a:endParaRPr lang="en-US"/>
          </a:p>
        </p:txBody>
      </p:sp>
    </p:spTree>
    <p:extLst>
      <p:ext uri="{BB962C8B-B14F-4D97-AF65-F5344CB8AC3E}">
        <p14:creationId xmlns:p14="http://schemas.microsoft.com/office/powerpoint/2010/main" val="4005535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36234CF-85EA-4DBB-9688-2A96D8492B60}" type="slidenum">
              <a:rPr lang="en-US"/>
              <a:pPr/>
              <a:t>13</a:t>
            </a:fld>
            <a:endParaRPr lang="en-US"/>
          </a:p>
        </p:txBody>
      </p:sp>
      <p:sp>
        <p:nvSpPr>
          <p:cNvPr id="3686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866" name="Rectangle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Emphasize the </a:t>
            </a:r>
            <a:r>
              <a:rPr lang="en-US" b="1" dirty="0" smtClean="0">
                <a:latin typeface="Times New Roman" pitchFamily="-111" charset="0"/>
              </a:rPr>
              <a:t>relationship between TPS and MIS </a:t>
            </a:r>
            <a:r>
              <a:rPr lang="en-US" dirty="0" smtClean="0">
                <a:latin typeface="Times New Roman" pitchFamily="-111" charset="0"/>
              </a:rPr>
              <a:t>here. </a:t>
            </a:r>
            <a:r>
              <a:rPr lang="en-US" b="1" dirty="0" smtClean="0">
                <a:latin typeface="Times New Roman" pitchFamily="-111" charset="0"/>
              </a:rPr>
              <a:t>MIS receive data from an organization’s TPS systems and create outputs</a:t>
            </a:r>
            <a:r>
              <a:rPr lang="en-US" dirty="0" smtClean="0">
                <a:latin typeface="Times New Roman" pitchFamily="-111" charset="0"/>
              </a:rPr>
              <a:t> that management can use to make strategic decisions.</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MIS provides reports on </a:t>
            </a:r>
            <a:r>
              <a:rPr lang="en-US" dirty="0" err="1" smtClean="0">
                <a:latin typeface="Times New Roman" pitchFamily="-111" charset="0"/>
              </a:rPr>
              <a:t>org’s</a:t>
            </a:r>
            <a:r>
              <a:rPr lang="en-US" dirty="0" smtClean="0">
                <a:latin typeface="Times New Roman" pitchFamily="-111" charset="0"/>
              </a:rPr>
              <a:t> “</a:t>
            </a:r>
            <a:r>
              <a:rPr lang="en-US" b="1" dirty="0" smtClean="0">
                <a:latin typeface="Times New Roman" pitchFamily="-111" charset="0"/>
              </a:rPr>
              <a:t>current performance”</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1" dirty="0" smtClean="0">
                <a:latin typeface="Times New Roman" pitchFamily="-111" charset="0"/>
              </a:rPr>
              <a:t>Weekly, monthly &amp; yearly reports</a:t>
            </a:r>
          </a:p>
          <a:p>
            <a:pPr marL="228600" indent="-228600">
              <a:buFont typeface="+mj-lt"/>
              <a:buAutoNum type="arabicPeriod"/>
            </a:pPr>
            <a:endParaRPr lang="en-US" dirty="0"/>
          </a:p>
        </p:txBody>
      </p:sp>
    </p:spTree>
    <p:extLst>
      <p:ext uri="{BB962C8B-B14F-4D97-AF65-F5344CB8AC3E}">
        <p14:creationId xmlns:p14="http://schemas.microsoft.com/office/powerpoint/2010/main" val="2808715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This graphic represents the “reports” portion of the previous figure, 2-3. Emphasize this to students, perhaps referencing that slide again to drive home that point. Students may not understand the decimals in the “ACTUAL versus PLANNED” category, where anything </a:t>
            </a:r>
            <a:r>
              <a:rPr lang="en-US" b="1" dirty="0" smtClean="0">
                <a:latin typeface="Times New Roman" pitchFamily="-111" charset="0"/>
              </a:rPr>
              <a:t>above 1.00 represents more sales than planned </a:t>
            </a:r>
            <a:r>
              <a:rPr lang="en-US" dirty="0" smtClean="0">
                <a:latin typeface="Times New Roman" pitchFamily="-111" charset="0"/>
              </a:rPr>
              <a:t>and </a:t>
            </a:r>
            <a:r>
              <a:rPr lang="en-US" b="1" dirty="0" smtClean="0">
                <a:latin typeface="Times New Roman" pitchFamily="-111" charset="0"/>
              </a:rPr>
              <a:t>anything less represents a disappointing result of fewer sales than planned.</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14</a:t>
            </a:fld>
            <a:endParaRPr lang="en-US"/>
          </a:p>
        </p:txBody>
      </p:sp>
    </p:spTree>
    <p:extLst>
      <p:ext uri="{BB962C8B-B14F-4D97-AF65-F5344CB8AC3E}">
        <p14:creationId xmlns:p14="http://schemas.microsoft.com/office/powerpoint/2010/main" val="598478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None/>
              <a:tabLst/>
              <a:defRPr/>
            </a:pPr>
            <a:r>
              <a:rPr lang="en-US" baseline="0" dirty="0" smtClean="0"/>
              <a:t>Model driven DSS: Voyage, Shipping company</a:t>
            </a:r>
            <a:endParaRPr lang="en-US" dirty="0" smtClean="0"/>
          </a:p>
          <a:p>
            <a:pPr marL="228600" indent="-228600">
              <a:buFont typeface="+mj-lt"/>
              <a:buAutoNum type="arabicPeriod"/>
            </a:pPr>
            <a:r>
              <a:rPr lang="en-US" dirty="0" smtClean="0"/>
              <a:t>Financial</a:t>
            </a:r>
            <a:r>
              <a:rPr lang="en-US" baseline="0" dirty="0" smtClean="0"/>
              <a:t> calculation: ship/time cost (fuel, labor, capital), port costs, freight rates.</a:t>
            </a:r>
          </a:p>
          <a:p>
            <a:pPr marL="228600" indent="-228600">
              <a:buFont typeface="+mj-lt"/>
              <a:buAutoNum type="arabicPeriod"/>
            </a:pPr>
            <a:r>
              <a:rPr lang="en-US" baseline="0" dirty="0" smtClean="0"/>
              <a:t>Technical cost: ship cargo capacity, port distances, fuel and water consumption, loading patterns</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dirty="0" smtClean="0"/>
              <a:t>Given a delivery schedule and an offered freight rate, which vessel should be assigned at what rate to </a:t>
            </a:r>
            <a:r>
              <a:rPr lang="en-US" baseline="0" dirty="0" err="1" smtClean="0"/>
              <a:t>maximise</a:t>
            </a:r>
            <a:r>
              <a:rPr lang="en-US" baseline="0" dirty="0" smtClean="0"/>
              <a:t> profits?</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dirty="0" smtClean="0"/>
              <a:t>What is the optimal speed at which a particular vessel can maximize its profits and still meet its delivery schedule? Or, what is the optimal loading pattern?</a:t>
            </a:r>
          </a:p>
          <a:p>
            <a:pPr marL="228600" marR="0" indent="-228600" algn="l" defTabSz="914400" rtl="0" eaLnBrk="0" fontAlgn="base" latinLnBrk="0" hangingPunct="0">
              <a:lnSpc>
                <a:spcPct val="100000"/>
              </a:lnSpc>
              <a:spcBef>
                <a:spcPct val="30000"/>
              </a:spcBef>
              <a:spcAft>
                <a:spcPct val="0"/>
              </a:spcAft>
              <a:buClrTx/>
              <a:buSzTx/>
              <a:buFont typeface="+mj-lt"/>
              <a:buNone/>
              <a:tabLst/>
              <a:defRPr/>
            </a:pPr>
            <a:r>
              <a:rPr lang="en-US" baseline="0" dirty="0" smtClean="0"/>
              <a:t>Intrawest ltd. </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dirty="0" smtClean="0"/>
              <a:t>Ski operator in North America</a:t>
            </a:r>
            <a:endParaRPr lang="en-US" dirty="0" smtClean="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15</a:t>
            </a:fld>
            <a:endParaRPr lang="en-US"/>
          </a:p>
        </p:txBody>
      </p:sp>
    </p:spTree>
    <p:extLst>
      <p:ext uri="{BB962C8B-B14F-4D97-AF65-F5344CB8AC3E}">
        <p14:creationId xmlns:p14="http://schemas.microsoft.com/office/powerpoint/2010/main" val="924615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DSS can rely on either analytical models or large databases to provide valuable information. You could ask which of these two types the above figure best resembles (analytical models). You could also ask them what types of decisions does this system help its users make? Examples include what vessels to send to particular destinations to maximize profit, the optimal loading pattern for cargo, and the optimal rate at which vessels should travel to maximize efficiency while still meeting their schedules, and so forth.</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16</a:t>
            </a:fld>
            <a:endParaRPr lang="en-US"/>
          </a:p>
        </p:txBody>
      </p:sp>
    </p:spTree>
    <p:extLst>
      <p:ext uri="{BB962C8B-B14F-4D97-AF65-F5344CB8AC3E}">
        <p14:creationId xmlns:p14="http://schemas.microsoft.com/office/powerpoint/2010/main" val="4240742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This slide emphasizes the relationship between the class of software called “business intelligence” and the decision-support systems used by middle and senior management, DSS and ESS.  </a:t>
            </a:r>
            <a:r>
              <a:rPr lang="en-US" b="1" dirty="0" smtClean="0">
                <a:latin typeface="Times New Roman" pitchFamily="-111" charset="0"/>
              </a:rPr>
              <a:t>Business intelligence is a type of software used in analyzing data, and is used in both DSS and ES</a:t>
            </a:r>
            <a:r>
              <a:rPr lang="en-US" dirty="0" smtClean="0">
                <a:latin typeface="Times New Roman" pitchFamily="-111" charset="0"/>
              </a:rPr>
              <a:t>.  As an example, the BMW Oracle boat described in the chapter opening case was using business intelligence – </a:t>
            </a:r>
            <a:r>
              <a:rPr lang="en-US" b="1" dirty="0" smtClean="0">
                <a:latin typeface="Times New Roman" pitchFamily="-111" charset="0"/>
              </a:rPr>
              <a:t>the software analyzed huge amounts of data, including real-time data, to determine hidden factors</a:t>
            </a:r>
            <a:r>
              <a:rPr lang="en-US" dirty="0" smtClean="0">
                <a:latin typeface="Times New Roman" pitchFamily="-111" charset="0"/>
              </a:rPr>
              <a:t> and correlations that make a sailboat go faster,  and help the sailors make decisions in navigating and managing the boat.</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17</a:t>
            </a:fld>
            <a:endParaRPr lang="en-US"/>
          </a:p>
        </p:txBody>
      </p:sp>
    </p:spTree>
    <p:extLst>
      <p:ext uri="{BB962C8B-B14F-4D97-AF65-F5344CB8AC3E}">
        <p14:creationId xmlns:p14="http://schemas.microsoft.com/office/powerpoint/2010/main" val="2604923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Emphasize the </a:t>
            </a:r>
            <a:r>
              <a:rPr lang="en-US" b="1" dirty="0" smtClean="0">
                <a:latin typeface="Times New Roman" pitchFamily="-111" charset="0"/>
              </a:rPr>
              <a:t>connection between ESS, MIS, and DSS</a:t>
            </a:r>
            <a:r>
              <a:rPr lang="en-US" dirty="0" smtClean="0">
                <a:latin typeface="Times New Roman" pitchFamily="-111" charset="0"/>
              </a:rPr>
              <a:t>. </a:t>
            </a:r>
            <a:r>
              <a:rPr lang="en-US" b="1" dirty="0" smtClean="0">
                <a:latin typeface="Times New Roman" pitchFamily="-111" charset="0"/>
              </a:rPr>
              <a:t>ESS rely on accurate inputs from a firm’s MIS and DSS</a:t>
            </a:r>
            <a:r>
              <a:rPr lang="en-US" dirty="0" smtClean="0">
                <a:latin typeface="Times New Roman" pitchFamily="-111" charset="0"/>
              </a:rPr>
              <a:t> to provide useful information to executives. </a:t>
            </a:r>
            <a:r>
              <a:rPr lang="en-US" b="1" dirty="0" smtClean="0">
                <a:latin typeface="Times New Roman" pitchFamily="-111" charset="0"/>
              </a:rPr>
              <a:t>These systems should not exist in isolation from one another</a:t>
            </a:r>
            <a:r>
              <a:rPr lang="en-US" dirty="0" smtClean="0">
                <a:latin typeface="Times New Roman" pitchFamily="-111" charset="0"/>
              </a:rPr>
              <a:t>.  </a:t>
            </a:r>
            <a:r>
              <a:rPr lang="en-US" b="1" dirty="0" smtClean="0">
                <a:latin typeface="Times New Roman" pitchFamily="-111" charset="0"/>
              </a:rPr>
              <a:t>If they are isolated from each other, it is a kind of organizational dysfunction</a:t>
            </a:r>
            <a:r>
              <a:rPr lang="en-US" dirty="0" smtClean="0">
                <a:latin typeface="Times New Roman" pitchFamily="-111" charset="0"/>
              </a:rPr>
              <a:t>, probably inherited from the past. Note that the digital dashboard is a common feature of modern-day ESS. Emphasize that a critical </a:t>
            </a:r>
            <a:r>
              <a:rPr lang="en-US" b="1" dirty="0" smtClean="0">
                <a:latin typeface="Times New Roman" pitchFamily="-111" charset="0"/>
              </a:rPr>
              <a:t>feature of ESS is ease of use and simplicity of display</a:t>
            </a:r>
            <a:r>
              <a:rPr lang="en-US" dirty="0" smtClean="0">
                <a:latin typeface="Times New Roman" pitchFamily="-111" charset="0"/>
              </a:rPr>
              <a:t>. Executives using an ESS want </a:t>
            </a:r>
            <a:r>
              <a:rPr lang="en-US" b="1" dirty="0" smtClean="0">
                <a:latin typeface="Times New Roman" pitchFamily="-111" charset="0"/>
              </a:rPr>
              <a:t>quick access to the most critical data</a:t>
            </a:r>
            <a:r>
              <a:rPr lang="en-US" dirty="0" smtClean="0">
                <a:latin typeface="Times New Roman" pitchFamily="-111" charset="0"/>
              </a:rPr>
              <a:t> affecting their firm.</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Digital dashboard-</a:t>
            </a:r>
            <a:r>
              <a:rPr lang="en-US" baseline="0" dirty="0" smtClean="0">
                <a:latin typeface="Times New Roman" pitchFamily="-111" charset="0"/>
              </a:rPr>
              <a:t> displays graphs and charts on a screen.</a:t>
            </a:r>
            <a:endParaRPr lang="en-US" dirty="0" smtClean="0">
              <a:latin typeface="Times New Roman" pitchFamily="-111" charset="0"/>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18</a:t>
            </a:fld>
            <a:endParaRPr lang="en-US"/>
          </a:p>
        </p:txBody>
      </p:sp>
    </p:spTree>
    <p:extLst>
      <p:ext uri="{BB962C8B-B14F-4D97-AF65-F5344CB8AC3E}">
        <p14:creationId xmlns:p14="http://schemas.microsoft.com/office/powerpoint/2010/main" val="2008493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510CEFF-203E-49CA-8497-8929F4A0D070}" type="slidenum">
              <a:rPr lang="en-US"/>
              <a:pPr/>
              <a:t>19</a:t>
            </a:fld>
            <a:endParaRPr lang="en-US"/>
          </a:p>
        </p:txBody>
      </p:sp>
      <p:sp>
        <p:nvSpPr>
          <p:cNvPr id="3584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842" name="Rectangle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This slide is a </a:t>
            </a:r>
            <a:r>
              <a:rPr lang="en-US" b="1" dirty="0" smtClean="0">
                <a:latin typeface="Times New Roman" pitchFamily="-111" charset="0"/>
              </a:rPr>
              <a:t>recap of the previous slides </a:t>
            </a:r>
            <a:r>
              <a:rPr lang="en-US" dirty="0" smtClean="0">
                <a:latin typeface="Times New Roman" pitchFamily="-111" charset="0"/>
              </a:rPr>
              <a:t>describing these types of systems. In a constituency perspective, </a:t>
            </a:r>
            <a:r>
              <a:rPr lang="en-US" b="1" dirty="0" smtClean="0">
                <a:latin typeface="Times New Roman" pitchFamily="-111" charset="0"/>
              </a:rPr>
              <a:t>systems are distinguished on the basis of who uses the system– operational managers, middle management, senior management</a:t>
            </a:r>
            <a:r>
              <a:rPr lang="en-US" dirty="0" smtClean="0">
                <a:latin typeface="Times New Roman" pitchFamily="-111" charset="0"/>
              </a:rPr>
              <a:t>.  Systems are often designed to fit the specific needs of each of these groups in a firm.  These groups form “constituencies” that CIOs must appeal to for support.   </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This slide once again </a:t>
            </a:r>
            <a:r>
              <a:rPr lang="en-US" b="1" dirty="0" smtClean="0">
                <a:latin typeface="Times New Roman" pitchFamily="-111" charset="0"/>
              </a:rPr>
              <a:t>emphasizes the relationship between different types of systems</a:t>
            </a:r>
            <a:r>
              <a:rPr lang="en-US" dirty="0" smtClean="0">
                <a:latin typeface="Times New Roman" pitchFamily="-111" charset="0"/>
              </a:rPr>
              <a:t>, but explain that actually achieving such a high level of integration is rare. You could ask students to offer reasons why it might be difficult to do this. Firms have been and continue to make large investments in enterprise-wide systems that promise to integrate the many data flows that exist in all large organizations.  </a:t>
            </a:r>
          </a:p>
          <a:p>
            <a:pPr marL="228600" indent="-228600">
              <a:buFont typeface="+mj-lt"/>
              <a:buAutoNum type="arabicPeriod"/>
            </a:pPr>
            <a:endParaRPr lang="en-US" dirty="0"/>
          </a:p>
        </p:txBody>
      </p:sp>
    </p:spTree>
    <p:extLst>
      <p:ext uri="{BB962C8B-B14F-4D97-AF65-F5344CB8AC3E}">
        <p14:creationId xmlns:p14="http://schemas.microsoft.com/office/powerpoint/2010/main" val="3400649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BA02054-E3BD-405F-8ECA-3EAF84C6202F}" type="slidenum">
              <a:rPr lang="en-US"/>
              <a:pPr/>
              <a:t>20</a:t>
            </a:fld>
            <a:endParaRPr lang="en-US"/>
          </a:p>
        </p:txBody>
      </p:sp>
      <p:sp>
        <p:nvSpPr>
          <p:cNvPr id="3891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8914" name="Rectangle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Enterprise applications are used to manage the information used in the systems discussed previously. In other words, enterprise applications are used to ensure that TPS, MIS, DSS, and ESS work together smoothly. </a:t>
            </a:r>
          </a:p>
          <a:p>
            <a:pPr marL="228600" indent="-228600">
              <a:buFont typeface="+mj-lt"/>
              <a:buAutoNum type="arabicPeriod"/>
            </a:pPr>
            <a:endParaRPr lang="en-US" dirty="0"/>
          </a:p>
        </p:txBody>
      </p:sp>
    </p:spTree>
    <p:extLst>
      <p:ext uri="{BB962C8B-B14F-4D97-AF65-F5344CB8AC3E}">
        <p14:creationId xmlns:p14="http://schemas.microsoft.com/office/powerpoint/2010/main" val="2032375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6CDA1EB-7AB5-4300-BA77-A279E038C0ED}" type="slidenum">
              <a:rPr lang="en-US"/>
              <a:pPr/>
              <a:t>21</a:t>
            </a:fld>
            <a:endParaRPr lang="en-US"/>
          </a:p>
        </p:txBody>
      </p:sp>
      <p:sp>
        <p:nvSpPr>
          <p:cNvPr id="3993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938" name="Rectangle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28600" indent="-228600" eaLnBrk="1" hangingPunct="1">
              <a:buFont typeface="+mj-lt"/>
              <a:buAutoNum type="arabicPeriod"/>
            </a:pPr>
            <a:r>
              <a:rPr lang="en-US" dirty="0" smtClean="0">
                <a:latin typeface="Times New Roman" pitchFamily="-111" charset="0"/>
              </a:rPr>
              <a:t>The purpose of this graphic is simply to illustrate that </a:t>
            </a:r>
            <a:r>
              <a:rPr lang="en-US" b="1" dirty="0" smtClean="0">
                <a:latin typeface="Times New Roman" pitchFamily="-111" charset="0"/>
              </a:rPr>
              <a:t>enterprise systems are very large and diverse databases that pull information from many parts of the firm and enable processes </a:t>
            </a:r>
            <a:r>
              <a:rPr lang="en-US" dirty="0" smtClean="0">
                <a:latin typeface="Times New Roman" pitchFamily="-111" charset="0"/>
              </a:rPr>
              <a:t>both across the firm, at different organizational levels, as well as with suppliers and customers.</a:t>
            </a:r>
          </a:p>
          <a:p>
            <a:pPr marL="228600" indent="-228600" eaLnBrk="1" hangingPunct="1">
              <a:buFont typeface="+mj-lt"/>
              <a:buAutoNum type="arabicPeriod"/>
            </a:pPr>
            <a:r>
              <a:rPr lang="en-US" dirty="0" smtClean="0">
                <a:latin typeface="Times New Roman" pitchFamily="-111" charset="0"/>
              </a:rPr>
              <a:t>The </a:t>
            </a:r>
            <a:r>
              <a:rPr lang="en-US" b="1" dirty="0" smtClean="0">
                <a:latin typeface="Times New Roman" pitchFamily="-111" charset="0"/>
              </a:rPr>
              <a:t>triangle represents the organization</a:t>
            </a:r>
            <a:r>
              <a:rPr lang="en-US" dirty="0" smtClean="0">
                <a:latin typeface="Times New Roman" pitchFamily="-111" charset="0"/>
              </a:rPr>
              <a:t>, with </a:t>
            </a:r>
            <a:r>
              <a:rPr lang="en-US" b="1" dirty="0" smtClean="0">
                <a:latin typeface="Times New Roman" pitchFamily="-111" charset="0"/>
              </a:rPr>
              <a:t>different colors for the four main business functions</a:t>
            </a:r>
            <a:r>
              <a:rPr lang="en-US" dirty="0" smtClean="0">
                <a:latin typeface="Times New Roman" pitchFamily="-111" charset="0"/>
              </a:rPr>
              <a:t>. The </a:t>
            </a:r>
            <a:r>
              <a:rPr lang="en-US" b="1" dirty="0" smtClean="0">
                <a:latin typeface="Times New Roman" pitchFamily="-111" charset="0"/>
              </a:rPr>
              <a:t>ovals show that an enterprise application architecture </a:t>
            </a:r>
            <a:r>
              <a:rPr lang="en-US" dirty="0" smtClean="0">
                <a:latin typeface="Times New Roman" pitchFamily="-111" charset="0"/>
              </a:rPr>
              <a:t>incorporates systems used in sales and marketing, enabling these to communicate with each other and externally, with suppliers and customers.  It </a:t>
            </a:r>
            <a:r>
              <a:rPr lang="en-US" b="1" dirty="0" smtClean="0">
                <a:latin typeface="Times New Roman" pitchFamily="-111" charset="0"/>
              </a:rPr>
              <a:t>also incorporates information supplied by knowledge management systems</a:t>
            </a:r>
            <a:r>
              <a:rPr lang="en-US" dirty="0" smtClean="0">
                <a:latin typeface="Times New Roman" pitchFamily="-111" charset="0"/>
              </a:rPr>
              <a:t>, manufacturing and finance systems, and other enterprise systems. The </a:t>
            </a:r>
            <a:r>
              <a:rPr lang="en-US" b="1" dirty="0" smtClean="0">
                <a:latin typeface="Times New Roman" pitchFamily="-111" charset="0"/>
              </a:rPr>
              <a:t>purpose</a:t>
            </a:r>
            <a:r>
              <a:rPr lang="en-US" dirty="0" smtClean="0">
                <a:latin typeface="Times New Roman" pitchFamily="-111" charset="0"/>
              </a:rPr>
              <a:t> of incorporating  data and information from all of these sources </a:t>
            </a:r>
            <a:r>
              <a:rPr lang="en-US" b="1" dirty="0" smtClean="0">
                <a:latin typeface="Times New Roman" pitchFamily="-111" charset="0"/>
              </a:rPr>
              <a:t>is to enable and automate cross-functional business processes and supply accurate information</a:t>
            </a:r>
            <a:r>
              <a:rPr lang="en-US" dirty="0" smtClean="0">
                <a:latin typeface="Times New Roman" pitchFamily="-111" charset="0"/>
              </a:rPr>
              <a:t> to aid decision making.</a:t>
            </a:r>
          </a:p>
          <a:p>
            <a:pPr marL="228600" indent="-228600">
              <a:buFont typeface="+mj-lt"/>
              <a:buAutoNum type="arabicPeriod"/>
            </a:pPr>
            <a:endParaRPr lang="en-US" dirty="0"/>
          </a:p>
        </p:txBody>
      </p:sp>
    </p:spTree>
    <p:extLst>
      <p:ext uri="{BB962C8B-B14F-4D97-AF65-F5344CB8AC3E}">
        <p14:creationId xmlns:p14="http://schemas.microsoft.com/office/powerpoint/2010/main" val="3774571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5BCD396-A33D-4A26-9792-A277DA8CC625}" type="slidenum">
              <a:rPr lang="en-US"/>
              <a:pPr/>
              <a:t>22</a:t>
            </a:fld>
            <a:endParaRPr lang="en-US"/>
          </a:p>
        </p:txBody>
      </p:sp>
      <p:sp>
        <p:nvSpPr>
          <p:cNvPr id="4096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62" name="Rectangle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294204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Business processes are at the heart of every business.  Ask students if they can give any examples of business processes that they come in contact with everyday.  This could include anything from </a:t>
            </a:r>
            <a:r>
              <a:rPr lang="en-US" b="1" dirty="0" smtClean="0">
                <a:latin typeface="Times New Roman" pitchFamily="-111" charset="0"/>
              </a:rPr>
              <a:t>ordering a hamburger at McDonalds</a:t>
            </a:r>
            <a:r>
              <a:rPr lang="en-US" dirty="0" smtClean="0">
                <a:latin typeface="Times New Roman" pitchFamily="-111" charset="0"/>
              </a:rPr>
              <a:t>,  to applying for a driver’s license at the DMV. Emphasize that </a:t>
            </a:r>
            <a:r>
              <a:rPr lang="en-US" b="1" dirty="0" smtClean="0">
                <a:latin typeface="Times New Roman" pitchFamily="-111" charset="0"/>
              </a:rPr>
              <a:t>studying a firm’s business processes is an excellent way to learn a great deal about how that business actually works</a:t>
            </a:r>
            <a:r>
              <a:rPr lang="en-US" dirty="0" smtClean="0">
                <a:latin typeface="Times New Roman" pitchFamily="-111" charset="0"/>
              </a:rPr>
              <a:t>.  How could a business process be a liability?  </a:t>
            </a:r>
            <a:r>
              <a:rPr lang="en-US" b="1" dirty="0" smtClean="0">
                <a:latin typeface="Times New Roman" pitchFamily="-111" charset="0"/>
              </a:rPr>
              <a:t>Think of some dysfunctional business processes </a:t>
            </a:r>
            <a:r>
              <a:rPr lang="en-US" dirty="0" smtClean="0">
                <a:latin typeface="Times New Roman" pitchFamily="-111" charset="0"/>
              </a:rPr>
              <a:t>or ask the students to come up with some really poor business processes.</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3</a:t>
            </a:fld>
            <a:endParaRPr lang="en-US"/>
          </a:p>
        </p:txBody>
      </p:sp>
    </p:spTree>
    <p:extLst>
      <p:ext uri="{BB962C8B-B14F-4D97-AF65-F5344CB8AC3E}">
        <p14:creationId xmlns:p14="http://schemas.microsoft.com/office/powerpoint/2010/main" val="3794201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FA6CE6F-24AE-4AFB-BF4F-98CBC0CC61A1}" type="slidenum">
              <a:rPr lang="en-US"/>
              <a:pPr/>
              <a:t>23</a:t>
            </a:fld>
            <a:endParaRPr lang="en-US"/>
          </a:p>
        </p:txBody>
      </p:sp>
      <p:sp>
        <p:nvSpPr>
          <p:cNvPr id="4198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986" name="Rectangle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28600" indent="-228600">
              <a:buFont typeface="+mj-lt"/>
              <a:buNone/>
            </a:pPr>
            <a:endParaRPr lang="en-US" dirty="0"/>
          </a:p>
        </p:txBody>
      </p:sp>
    </p:spTree>
    <p:extLst>
      <p:ext uri="{BB962C8B-B14F-4D97-AF65-F5344CB8AC3E}">
        <p14:creationId xmlns:p14="http://schemas.microsoft.com/office/powerpoint/2010/main" val="2718181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ABEC1C4-1E31-42DA-944B-B4DE8020620B}" type="slidenum">
              <a:rPr lang="en-US"/>
              <a:pPr/>
              <a:t>24</a:t>
            </a:fld>
            <a:endParaRPr lang="en-US"/>
          </a:p>
        </p:txBody>
      </p:sp>
      <p:sp>
        <p:nvSpPr>
          <p:cNvPr id="43009"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381051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D0B95B1-949C-42A7-A2CB-22A596D87628}" type="slidenum">
              <a:rPr lang="en-US"/>
              <a:pPr/>
              <a:t>25</a:t>
            </a:fld>
            <a:endParaRPr lang="en-US"/>
          </a:p>
        </p:txBody>
      </p:sp>
      <p:sp>
        <p:nvSpPr>
          <p:cNvPr id="44033"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4118568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F0396B5-5840-401E-AF26-3A3260A22FB3}" type="slidenum">
              <a:rPr lang="en-US"/>
              <a:pPr/>
              <a:t>26</a:t>
            </a:fld>
            <a:endParaRPr lang="en-US"/>
          </a:p>
        </p:txBody>
      </p:sp>
      <p:sp>
        <p:nvSpPr>
          <p:cNvPr id="45057"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b="1" dirty="0" smtClean="0"/>
              <a:t>Customer relationship management (CRM)</a:t>
            </a:r>
            <a:r>
              <a:rPr lang="en-US" dirty="0" smtClean="0"/>
              <a:t> is a widely implemented model for managing a company’s interactions with </a:t>
            </a:r>
            <a:r>
              <a:rPr lang="en-US" dirty="0" smtClean="0">
                <a:hlinkClick r:id="rId3" tooltip="Customers"/>
              </a:rPr>
              <a:t>customers</a:t>
            </a:r>
            <a:r>
              <a:rPr lang="en-US" dirty="0" smtClean="0"/>
              <a:t>, clients, and sales prospects.</a:t>
            </a:r>
            <a:endParaRPr lang="en-US" dirty="0"/>
          </a:p>
        </p:txBody>
      </p:sp>
    </p:spTree>
    <p:extLst>
      <p:ext uri="{BB962C8B-B14F-4D97-AF65-F5344CB8AC3E}">
        <p14:creationId xmlns:p14="http://schemas.microsoft.com/office/powerpoint/2010/main" val="1444618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eaLnBrk="1" hangingPunct="1">
              <a:buFont typeface="+mj-lt"/>
              <a:buAutoNum type="arabicPeriod"/>
            </a:pPr>
            <a:r>
              <a:rPr lang="en-US" dirty="0" smtClean="0">
                <a:latin typeface="Times New Roman" pitchFamily="-111" charset="0"/>
              </a:rPr>
              <a:t>The idea that business firms are repositories of knowledge may be new to many students.  Ask students for examples of firm knowledge; for instance, the knowledge required to run a fast food restaurant, or the knowledge required to operate a Web site like Amazon.  </a:t>
            </a:r>
          </a:p>
          <a:p>
            <a:pPr marL="228600" indent="-228600" eaLnBrk="1" hangingPunct="1">
              <a:buFont typeface="+mj-lt"/>
              <a:buAutoNum type="arabicPeriod"/>
            </a:pPr>
            <a:r>
              <a:rPr lang="en-US" dirty="0" smtClean="0">
                <a:latin typeface="Times New Roman" pitchFamily="-111" charset="0"/>
              </a:rPr>
              <a:t>Explain that knowledge management systems are useful for helping a firm’s employees understand how to perform certain business processes or how to solve problems. What might the consequences be for a firm with poor knowledge management systems?</a:t>
            </a:r>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27</a:t>
            </a:fld>
            <a:endParaRPr lang="en-US"/>
          </a:p>
        </p:txBody>
      </p:sp>
    </p:spTree>
    <p:extLst>
      <p:ext uri="{BB962C8B-B14F-4D97-AF65-F5344CB8AC3E}">
        <p14:creationId xmlns:p14="http://schemas.microsoft.com/office/powerpoint/2010/main" val="3094788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pPr marL="228600" indent="-228600" eaLnBrk="1" hangingPunct="1">
              <a:buFont typeface="+mj-lt"/>
              <a:buNone/>
            </a:pPr>
            <a:r>
              <a:rPr lang="en-US" dirty="0" smtClean="0">
                <a:latin typeface="Times New Roman" pitchFamily="-111" charset="0"/>
              </a:rPr>
              <a:t>Enterprise applications are typically extremely expensive as well as difficult to implement. Ask students why this would be so…</a:t>
            </a:r>
          </a:p>
          <a:p>
            <a:pPr eaLnBrk="1" hangingPunct="1"/>
            <a:r>
              <a:rPr lang="en-US" dirty="0" smtClean="0">
                <a:latin typeface="Times New Roman" pitchFamily="-111" charset="0"/>
              </a:rPr>
              <a:t>Intranets and extranets use Internet technology to communicate internally to employees, allow employees to communicate with each other and share documents, and to help communication with vendors. They are essentially password protected Web sites. The </a:t>
            </a:r>
            <a:r>
              <a:rPr lang="en-US" b="1" dirty="0" smtClean="0">
                <a:latin typeface="Times New Roman" pitchFamily="-111" charset="0"/>
              </a:rPr>
              <a:t>simplest intranets and extranets may use static web pages to relay information</a:t>
            </a:r>
            <a:r>
              <a:rPr lang="en-US" dirty="0" smtClean="0">
                <a:latin typeface="Times New Roman" pitchFamily="-111" charset="0"/>
              </a:rPr>
              <a:t>, while </a:t>
            </a:r>
            <a:r>
              <a:rPr lang="en-US" b="1" dirty="0" smtClean="0">
                <a:latin typeface="Times New Roman" pitchFamily="-111" charset="0"/>
              </a:rPr>
              <a:t>more sophisticated versions may be database-driven and enable key business processes</a:t>
            </a:r>
            <a:r>
              <a:rPr lang="en-US" dirty="0" smtClean="0">
                <a:latin typeface="Times New Roman" pitchFamily="-111" charset="0"/>
              </a:rPr>
              <a:t>. Ask students if they have used an intranet or extranet before and what services or information it provided. Does their school have an intranet/extranet?  Generally universities have a Web site with different levels of access for the general public, registered students, faculty and administrators.  The </a:t>
            </a:r>
            <a:r>
              <a:rPr lang="en-US" b="1" dirty="0" smtClean="0">
                <a:latin typeface="Times New Roman" pitchFamily="-111" charset="0"/>
              </a:rPr>
              <a:t>public-facing part of the Web site</a:t>
            </a:r>
            <a:r>
              <a:rPr lang="en-US" dirty="0" smtClean="0">
                <a:latin typeface="Times New Roman" pitchFamily="-111" charset="0"/>
              </a:rPr>
              <a:t> can be thought of as the “</a:t>
            </a:r>
            <a:r>
              <a:rPr lang="en-US" b="1" dirty="0" smtClean="0">
                <a:latin typeface="Times New Roman" pitchFamily="-111" charset="0"/>
              </a:rPr>
              <a:t>extranet</a:t>
            </a:r>
            <a:r>
              <a:rPr lang="en-US" dirty="0" smtClean="0">
                <a:latin typeface="Times New Roman" pitchFamily="-111" charset="0"/>
              </a:rPr>
              <a:t>,” while the part of the </a:t>
            </a:r>
            <a:r>
              <a:rPr lang="en-US" b="1" dirty="0" smtClean="0">
                <a:latin typeface="Times New Roman" pitchFamily="-111" charset="0"/>
              </a:rPr>
              <a:t>Web site serving students and faculty can be thought of as the “intranet</a:t>
            </a:r>
            <a:r>
              <a:rPr lang="en-US" dirty="0" smtClean="0">
                <a:latin typeface="Times New Roman" pitchFamily="-111" charset="0"/>
              </a:rPr>
              <a:t>.”  These terms (intranet and extranet) are fading from use, but students will occasionally find firms still using these terms. </a:t>
            </a:r>
          </a:p>
          <a:p>
            <a:pPr eaLnBrk="1" hangingPunct="1"/>
            <a:endParaRPr lang="en-US" dirty="0" smtClean="0">
              <a:latin typeface="Times New Roman" pitchFamily="-111" charset="0"/>
            </a:endParaRPr>
          </a:p>
          <a:p>
            <a:pPr eaLnBrk="1" hangingPunct="1"/>
            <a:r>
              <a:rPr lang="en-US" dirty="0" smtClean="0">
                <a:latin typeface="Times New Roman" pitchFamily="-111" charset="0"/>
              </a:rPr>
              <a:t>The use of Internet technology has transformed and continues to transform businesses and business activity. This slide aims to distinguish different terminology used in the book.  </a:t>
            </a:r>
            <a:r>
              <a:rPr lang="en-US" b="1" dirty="0" smtClean="0">
                <a:latin typeface="Times New Roman" pitchFamily="-111" charset="0"/>
              </a:rPr>
              <a:t>E-business refers to the use of the Internet and networking to enable all parts of the business</a:t>
            </a:r>
            <a:r>
              <a:rPr lang="en-US" dirty="0" smtClean="0">
                <a:latin typeface="Times New Roman" pitchFamily="-111" charset="0"/>
              </a:rPr>
              <a:t>, while </a:t>
            </a:r>
            <a:r>
              <a:rPr lang="en-US" b="1" dirty="0" smtClean="0">
                <a:latin typeface="Times New Roman" pitchFamily="-111" charset="0"/>
              </a:rPr>
              <a:t>e-commerce refers to just that part of business that involves selling goods and services over the Internet. </a:t>
            </a:r>
          </a:p>
          <a:p>
            <a:pPr eaLnBrk="1" hangingPunct="1"/>
            <a:r>
              <a:rPr lang="en-US" dirty="0" smtClean="0">
                <a:latin typeface="Times New Roman" pitchFamily="-111" charset="0"/>
              </a:rPr>
              <a:t>Internet technology has also brought similar changes in the public sector – the use of </a:t>
            </a:r>
            <a:r>
              <a:rPr lang="en-US" b="1" dirty="0" smtClean="0">
                <a:latin typeface="Times New Roman" pitchFamily="-111" charset="0"/>
              </a:rPr>
              <a:t>Internet and networking technologies in government is referred to as e-governmen</a:t>
            </a:r>
            <a:r>
              <a:rPr lang="en-US" dirty="0" smtClean="0">
                <a:latin typeface="Times New Roman" pitchFamily="-111" charset="0"/>
              </a:rPr>
              <a:t>t. Ask students what changes in businesses or government due to new Internet technologies they have noticed.</a:t>
            </a:r>
          </a:p>
          <a:p>
            <a:pPr marL="228600" indent="-228600" eaLnBrk="1" hangingPunct="1">
              <a:buFont typeface="+mj-lt"/>
              <a:buAutoNum type="arabicPeriod"/>
            </a:pPr>
            <a:endParaRPr lang="en-US" dirty="0" smtClean="0">
              <a:latin typeface="Times New Roman" pitchFamily="-111" charset="0"/>
            </a:endParaRPr>
          </a:p>
          <a:p>
            <a:pPr eaLnBrk="1" hangingPunct="1"/>
            <a:endParaRPr lang="en-US" dirty="0" smtClean="0">
              <a:latin typeface="Times New Roman" pitchFamily="-111" charset="0"/>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28</a:t>
            </a:fld>
            <a:endParaRPr lang="en-US"/>
          </a:p>
        </p:txBody>
      </p:sp>
    </p:spTree>
    <p:extLst>
      <p:ext uri="{BB962C8B-B14F-4D97-AF65-F5344CB8AC3E}">
        <p14:creationId xmlns:p14="http://schemas.microsoft.com/office/powerpoint/2010/main" val="3641001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This slide graphically describes </a:t>
            </a:r>
            <a:r>
              <a:rPr lang="en-US" b="1" dirty="0" smtClean="0">
                <a:latin typeface="Times New Roman" pitchFamily="-111" charset="0"/>
              </a:rPr>
              <a:t>how collaboration is believed to impact business performance. Two primary ingredients are needed: Collaboration capability  (including how much collaboration is possible) and collaboration technology or means</a:t>
            </a:r>
            <a:r>
              <a:rPr lang="en-US" dirty="0" smtClean="0">
                <a:latin typeface="Times New Roman" pitchFamily="-111" charset="0"/>
              </a:rPr>
              <a:t>. The quality of these two factors directly affects firm performance – the </a:t>
            </a:r>
            <a:r>
              <a:rPr lang="en-US" b="1" dirty="0" smtClean="0">
                <a:latin typeface="Times New Roman" pitchFamily="-111" charset="0"/>
              </a:rPr>
              <a:t>higher quality of collaboration means better firm performance</a:t>
            </a:r>
            <a:r>
              <a:rPr lang="en-US" dirty="0" smtClean="0">
                <a:latin typeface="Times New Roman" pitchFamily="-111" charset="0"/>
              </a:rPr>
              <a:t>. Ask students how collaboration can be high or low quality? An example of </a:t>
            </a:r>
            <a:r>
              <a:rPr lang="en-US" b="1" dirty="0" smtClean="0">
                <a:latin typeface="Times New Roman" pitchFamily="-111" charset="0"/>
              </a:rPr>
              <a:t>low-quality collaboration </a:t>
            </a:r>
            <a:r>
              <a:rPr lang="en-US" dirty="0" smtClean="0">
                <a:latin typeface="Times New Roman" pitchFamily="-111" charset="0"/>
              </a:rPr>
              <a:t>could be a team put together to solve a business problem but is unable to effectively work together because of </a:t>
            </a:r>
            <a:r>
              <a:rPr lang="en-US" b="1" dirty="0" smtClean="0">
                <a:latin typeface="Times New Roman" pitchFamily="-111" charset="0"/>
              </a:rPr>
              <a:t>internal politics</a:t>
            </a:r>
            <a:r>
              <a:rPr lang="en-US" dirty="0" smtClean="0">
                <a:latin typeface="Times New Roman" pitchFamily="-111" charset="0"/>
              </a:rPr>
              <a:t>. Have students any experience of poor collaboration?</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30</a:t>
            </a:fld>
            <a:endParaRPr lang="en-US"/>
          </a:p>
        </p:txBody>
      </p:sp>
    </p:spTree>
    <p:extLst>
      <p:ext uri="{BB962C8B-B14F-4D97-AF65-F5344CB8AC3E}">
        <p14:creationId xmlns:p14="http://schemas.microsoft.com/office/powerpoint/2010/main" val="3855796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latin typeface="Times New Roman" pitchFamily="-111" charset="0"/>
              </a:rPr>
              <a:t>Information systems enable collaboration. There are thousands of tools available ranging from free to very expensive. Ask students which of these tools they have used for work or schoolwork – and which of these they have found the most useful.</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The text goes into more depth on each of these tools.  Give an example for each type of tool . A business use of social networking is Facebook accounts for businesses; using wiki’ as extended, more complete FAQs, and virtual worlds to conduct online meetings for employees around the world. Distinguish these individual tools from Internet-based collaboration environments, which are suites of collected collaboration tools, enabling communication and data-sharing between tools.</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31</a:t>
            </a:fld>
            <a:endParaRPr lang="en-US"/>
          </a:p>
        </p:txBody>
      </p:sp>
    </p:spTree>
    <p:extLst>
      <p:ext uri="{BB962C8B-B14F-4D97-AF65-F5344CB8AC3E}">
        <p14:creationId xmlns:p14="http://schemas.microsoft.com/office/powerpoint/2010/main" val="335728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Lotus</a:t>
            </a:r>
            <a:r>
              <a:rPr lang="en-US" baseline="0" dirty="0" smtClean="0"/>
              <a:t> note, every participants able to see and display information from others and other activities.</a:t>
            </a:r>
          </a:p>
          <a:p>
            <a:pPr marL="228600" indent="-228600">
              <a:buFont typeface="+mj-lt"/>
              <a:buAutoNum type="arabicPeriod"/>
            </a:pPr>
            <a:r>
              <a:rPr lang="en-US" baseline="0" dirty="0" err="1" smtClean="0"/>
              <a:t>Gropware</a:t>
            </a:r>
            <a:r>
              <a:rPr lang="en-US" baseline="0" dirty="0" smtClean="0"/>
              <a:t> collaboration and electronic meetings</a:t>
            </a: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33</a:t>
            </a:fld>
            <a:endParaRPr lang="en-US"/>
          </a:p>
        </p:txBody>
      </p:sp>
    </p:spTree>
    <p:extLst>
      <p:ext uri="{BB962C8B-B14F-4D97-AF65-F5344CB8AC3E}">
        <p14:creationId xmlns:p14="http://schemas.microsoft.com/office/powerpoint/2010/main" val="1555567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When evaluating collaboration tools for your businesses, the </a:t>
            </a:r>
            <a:r>
              <a:rPr lang="en-US" b="1" dirty="0" smtClean="0">
                <a:latin typeface="Times New Roman" pitchFamily="-111" charset="0"/>
              </a:rPr>
              <a:t>first step is to identify the kind of problem you have</a:t>
            </a:r>
            <a:r>
              <a:rPr lang="en-US" dirty="0" smtClean="0">
                <a:latin typeface="Times New Roman" pitchFamily="-111" charset="0"/>
              </a:rPr>
              <a:t>. The </a:t>
            </a:r>
            <a:r>
              <a:rPr lang="en-US" b="1" dirty="0" smtClean="0">
                <a:latin typeface="Times New Roman" pitchFamily="-111" charset="0"/>
              </a:rPr>
              <a:t>key problems are time and location</a:t>
            </a:r>
            <a:r>
              <a:rPr lang="en-US" dirty="0" smtClean="0">
                <a:latin typeface="Times New Roman" pitchFamily="-111" charset="0"/>
              </a:rPr>
              <a:t>.  Generally, </a:t>
            </a:r>
            <a:r>
              <a:rPr lang="en-US" b="1" dirty="0" smtClean="0">
                <a:latin typeface="Times New Roman" pitchFamily="-111" charset="0"/>
              </a:rPr>
              <a:t>no one has enough time and often key people are not in the right place</a:t>
            </a:r>
            <a:r>
              <a:rPr lang="en-US" dirty="0" smtClean="0">
                <a:latin typeface="Times New Roman" pitchFamily="-111" charset="0"/>
              </a:rPr>
              <a:t>.  </a:t>
            </a:r>
            <a:r>
              <a:rPr lang="en-US" b="1" dirty="0" smtClean="0">
                <a:latin typeface="Times New Roman" pitchFamily="-111" charset="0"/>
              </a:rPr>
              <a:t>Some teams may need to work together in real-time, while others may simply need shared documentation</a:t>
            </a:r>
            <a:r>
              <a:rPr lang="en-US" dirty="0" smtClean="0">
                <a:latin typeface="Times New Roman" pitchFamily="-111" charset="0"/>
              </a:rPr>
              <a:t>. In analyzing collaboration tools by the space/time dimensions you can determine </a:t>
            </a:r>
            <a:r>
              <a:rPr lang="en-US" b="1" dirty="0" smtClean="0">
                <a:latin typeface="Times New Roman" pitchFamily="-111" charset="0"/>
              </a:rPr>
              <a:t>what types of tools will solve your problem</a:t>
            </a:r>
            <a:r>
              <a:rPr lang="en-US" dirty="0" smtClean="0">
                <a:latin typeface="Times New Roman" pitchFamily="-111" charset="0"/>
              </a:rPr>
              <a:t>.  The six steps in evaluating software is applicable not only for collaboration tools but any software solution for your company. First determine the challenge or problem, look for solutions for this particular problem and so forth.</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34</a:t>
            </a:fld>
            <a:endParaRPr lang="en-US"/>
          </a:p>
        </p:txBody>
      </p:sp>
    </p:spTree>
    <p:extLst>
      <p:ext uri="{BB962C8B-B14F-4D97-AF65-F5344CB8AC3E}">
        <p14:creationId xmlns:p14="http://schemas.microsoft.com/office/powerpoint/2010/main" val="4175366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Other examples include checking the </a:t>
            </a:r>
            <a:r>
              <a:rPr lang="en-US" b="1" dirty="0" smtClean="0">
                <a:latin typeface="Times New Roman" pitchFamily="-111" charset="0"/>
              </a:rPr>
              <a:t>product for quality </a:t>
            </a:r>
            <a:r>
              <a:rPr lang="en-US" dirty="0" smtClean="0">
                <a:latin typeface="Times New Roman" pitchFamily="-111" charset="0"/>
              </a:rPr>
              <a:t>(manufacturing and production), </a:t>
            </a:r>
            <a:r>
              <a:rPr lang="en-US" b="1" dirty="0" smtClean="0">
                <a:latin typeface="Times New Roman" pitchFamily="-111" charset="0"/>
              </a:rPr>
              <a:t>selling the product </a:t>
            </a:r>
            <a:r>
              <a:rPr lang="en-US" dirty="0" smtClean="0">
                <a:latin typeface="Times New Roman" pitchFamily="-111" charset="0"/>
              </a:rPr>
              <a:t>(sales and marketing), </a:t>
            </a:r>
            <a:r>
              <a:rPr lang="en-US" b="1" dirty="0" smtClean="0">
                <a:latin typeface="Times New Roman" pitchFamily="-111" charset="0"/>
              </a:rPr>
              <a:t>paying creditors </a:t>
            </a:r>
            <a:r>
              <a:rPr lang="en-US" dirty="0" smtClean="0">
                <a:latin typeface="Times New Roman" pitchFamily="-111" charset="0"/>
              </a:rPr>
              <a:t>(finance and accounting), and </a:t>
            </a:r>
            <a:r>
              <a:rPr lang="en-US" b="1" dirty="0" smtClean="0">
                <a:latin typeface="Times New Roman" pitchFamily="-111" charset="0"/>
              </a:rPr>
              <a:t>evaluating job performance </a:t>
            </a:r>
            <a:r>
              <a:rPr lang="en-US" dirty="0" smtClean="0">
                <a:latin typeface="Times New Roman" pitchFamily="-111" charset="0"/>
              </a:rPr>
              <a:t>(human resources). You could ask students to contribute other examples of business processes and describe which of the four types they are.</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4</a:t>
            </a:fld>
            <a:endParaRPr lang="en-US"/>
          </a:p>
        </p:txBody>
      </p:sp>
    </p:spTree>
    <p:extLst>
      <p:ext uri="{BB962C8B-B14F-4D97-AF65-F5344CB8AC3E}">
        <p14:creationId xmlns:p14="http://schemas.microsoft.com/office/powerpoint/2010/main" val="1499803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Defined simply, the information systems department of a firm is responsible for coordinating all of the systems previously mentioned in this chapter. </a:t>
            </a:r>
            <a:r>
              <a:rPr lang="en-US" b="1" dirty="0" smtClean="0">
                <a:latin typeface="Times New Roman" pitchFamily="-111" charset="0"/>
              </a:rPr>
              <a:t>How the department is organized depends on the nature and size of the business. Small companies may not have a formal department</a:t>
            </a:r>
            <a:r>
              <a:rPr lang="en-US" dirty="0" smtClean="0">
                <a:latin typeface="Times New Roman" pitchFamily="-111" charset="0"/>
              </a:rPr>
              <a:t>, while large companies may have several departments for different business functions, or they have an IT Department in each corporate division. Ask students what types of information systems departments they have had experience with. </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36</a:t>
            </a:fld>
            <a:endParaRPr lang="en-US"/>
          </a:p>
        </p:txBody>
      </p:sp>
    </p:spTree>
    <p:extLst>
      <p:ext uri="{BB962C8B-B14F-4D97-AF65-F5344CB8AC3E}">
        <p14:creationId xmlns:p14="http://schemas.microsoft.com/office/powerpoint/2010/main" val="1957166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DA6612F-B6DD-4E5A-9974-050B01019156}" type="slidenum">
              <a:rPr lang="en-US"/>
              <a:pPr/>
              <a:t>5</a:t>
            </a:fld>
            <a:endParaRPr lang="en-US"/>
          </a:p>
        </p:txBody>
      </p:sp>
      <p:sp>
        <p:nvSpPr>
          <p:cNvPr id="2969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698" name="Rectangle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28600" indent="-228600">
              <a:buFont typeface="+mj-lt"/>
              <a:buAutoNum type="arabicPeriod"/>
            </a:pPr>
            <a:r>
              <a:rPr lang="en-US" dirty="0" smtClean="0"/>
              <a:t>A </a:t>
            </a:r>
            <a:r>
              <a:rPr lang="en-US" b="1" dirty="0" smtClean="0"/>
              <a:t>business process</a:t>
            </a:r>
            <a:r>
              <a:rPr lang="en-US" dirty="0" smtClean="0"/>
              <a:t> or </a:t>
            </a:r>
            <a:r>
              <a:rPr lang="en-US" b="1" dirty="0" smtClean="0"/>
              <a:t>business method</a:t>
            </a:r>
            <a:r>
              <a:rPr lang="en-US" dirty="0" smtClean="0"/>
              <a:t> is a </a:t>
            </a:r>
            <a:r>
              <a:rPr lang="en-US" b="1" dirty="0" smtClean="0"/>
              <a:t>collection of </a:t>
            </a:r>
            <a:r>
              <a:rPr lang="en-US" dirty="0" smtClean="0"/>
              <a:t>related, structured </a:t>
            </a:r>
            <a:r>
              <a:rPr lang="en-US" b="1" dirty="0" smtClean="0"/>
              <a:t>activities or </a:t>
            </a:r>
            <a:r>
              <a:rPr lang="en-US" b="1" dirty="0" smtClean="0">
                <a:hlinkClick r:id="rId3" tooltip="Task (project management)"/>
              </a:rPr>
              <a:t>tasks</a:t>
            </a:r>
            <a:r>
              <a:rPr lang="en-US" b="1" dirty="0" smtClean="0"/>
              <a:t> </a:t>
            </a:r>
            <a:r>
              <a:rPr lang="en-US" dirty="0" smtClean="0"/>
              <a:t>that </a:t>
            </a:r>
            <a:r>
              <a:rPr lang="en-US" b="1" dirty="0" smtClean="0"/>
              <a:t>produce a specific service or product</a:t>
            </a:r>
            <a:r>
              <a:rPr lang="en-US" dirty="0" smtClean="0"/>
              <a:t> (serve a particular goal) for a particular customer or customers. It often can be visualized with a </a:t>
            </a:r>
            <a:r>
              <a:rPr lang="en-US" dirty="0" smtClean="0">
                <a:hlinkClick r:id="rId4" tooltip="Flowchart"/>
              </a:rPr>
              <a:t>flowchart</a:t>
            </a:r>
            <a:r>
              <a:rPr lang="en-US" dirty="0" smtClean="0"/>
              <a:t> as a sequence of activities with interleaving decision points or with a Process Matrix as a sequence of activities with relevance rules based on the data in the process.</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Emphasize that </a:t>
            </a:r>
            <a:r>
              <a:rPr lang="en-US" b="1" dirty="0" smtClean="0">
                <a:latin typeface="Times New Roman" pitchFamily="-111" charset="0"/>
              </a:rPr>
              <a:t>each rectangle represents one part of the larger business process </a:t>
            </a:r>
            <a:r>
              <a:rPr lang="en-US" dirty="0" smtClean="0">
                <a:latin typeface="Times New Roman" pitchFamily="-111" charset="0"/>
              </a:rPr>
              <a:t>of order fulfillment. Notice that this business process spans </a:t>
            </a:r>
            <a:r>
              <a:rPr lang="en-US" b="1" dirty="0" smtClean="0">
                <a:latin typeface="Times New Roman" pitchFamily="-111" charset="0"/>
              </a:rPr>
              <a:t>several different functional areas </a:t>
            </a:r>
            <a:r>
              <a:rPr lang="en-US" dirty="0" smtClean="0">
                <a:latin typeface="Times New Roman" pitchFamily="-111" charset="0"/>
              </a:rPr>
              <a:t>of the business from sales (orders), to accounting, and to manufacturing.  Important business processes typically span several different functional areas or divisions in a business.  </a:t>
            </a:r>
          </a:p>
          <a:p>
            <a:pPr marL="228600" indent="-228600">
              <a:buFont typeface="+mj-lt"/>
              <a:buAutoNum type="arabicPeriod"/>
            </a:pPr>
            <a:endParaRPr lang="en-US" dirty="0"/>
          </a:p>
        </p:txBody>
      </p:sp>
    </p:spTree>
    <p:extLst>
      <p:ext uri="{BB962C8B-B14F-4D97-AF65-F5344CB8AC3E}">
        <p14:creationId xmlns:p14="http://schemas.microsoft.com/office/powerpoint/2010/main" val="3335374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4DF3C91-1AC5-4619-BA90-263622349E4F}" type="slidenum">
              <a:rPr lang="en-US"/>
              <a:pPr/>
              <a:t>7</a:t>
            </a:fld>
            <a:endParaRPr lang="en-US"/>
          </a:p>
        </p:txBody>
      </p:sp>
      <p:sp>
        <p:nvSpPr>
          <p:cNvPr id="2764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650" name="Rectangle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indent="0">
              <a:buNone/>
              <a:tabLst>
                <a:tab pos="531813" algn="l"/>
                <a:tab pos="1446213" algn="l"/>
                <a:tab pos="2360613" algn="l"/>
                <a:tab pos="3275013" algn="l"/>
                <a:tab pos="4189413" algn="l"/>
                <a:tab pos="5103813" algn="l"/>
                <a:tab pos="6018213" algn="l"/>
                <a:tab pos="6932613" algn="l"/>
                <a:tab pos="7847013" algn="l"/>
                <a:tab pos="8761413" algn="l"/>
                <a:tab pos="9675813" algn="l"/>
                <a:tab pos="10590213" algn="l"/>
              </a:tabLst>
            </a:pPr>
            <a:r>
              <a:rPr lang="en-CA" dirty="0" smtClean="0">
                <a:solidFill>
                  <a:srgbClr val="000000"/>
                </a:solidFill>
                <a:ea typeface="DejaVu Sans" charset="0"/>
                <a:cs typeface="DejaVu Sans" charset="0"/>
              </a:rPr>
              <a:t>Three main categories of IS Serves at different organizational level</a:t>
            </a:r>
          </a:p>
          <a:p>
            <a:pPr marL="531813" indent="-531813">
              <a:lnSpc>
                <a:spcPct val="90000"/>
              </a:lnSpc>
              <a:spcBef>
                <a:spcPts val="700"/>
              </a:spcBef>
              <a:buClr>
                <a:srgbClr val="A50021"/>
              </a:buClr>
              <a:buFont typeface="StarSymbol" charset="0"/>
              <a:buAutoNum type="arabicPeriod"/>
              <a:tabLst>
                <a:tab pos="531813" algn="l"/>
                <a:tab pos="1446213" algn="l"/>
                <a:tab pos="2360613" algn="l"/>
                <a:tab pos="3275013" algn="l"/>
                <a:tab pos="4189413" algn="l"/>
                <a:tab pos="5103813" algn="l"/>
                <a:tab pos="6018213" algn="l"/>
                <a:tab pos="6932613" algn="l"/>
                <a:tab pos="7847013" algn="l"/>
                <a:tab pos="8761413" algn="l"/>
                <a:tab pos="9675813" algn="l"/>
                <a:tab pos="10590213" algn="l"/>
              </a:tabLst>
            </a:pPr>
            <a:r>
              <a:rPr lang="en-CA" b="1" dirty="0" smtClean="0">
                <a:solidFill>
                  <a:srgbClr val="A50021"/>
                </a:solidFill>
                <a:cs typeface="Times New Roman" pitchFamily="16" charset="0"/>
              </a:rPr>
              <a:t>Operational-level</a:t>
            </a:r>
            <a:r>
              <a:rPr lang="en-CA" dirty="0" smtClean="0">
                <a:solidFill>
                  <a:srgbClr val="A50021"/>
                </a:solidFill>
                <a:cs typeface="Times New Roman" pitchFamily="16" charset="0"/>
              </a:rPr>
              <a:t> systems:</a:t>
            </a:r>
            <a:r>
              <a:rPr lang="en-CA" dirty="0" smtClean="0">
                <a:solidFill>
                  <a:srgbClr val="3333CC"/>
                </a:solidFill>
                <a:cs typeface="Times New Roman" pitchFamily="16" charset="0"/>
              </a:rPr>
              <a:t> </a:t>
            </a:r>
            <a:r>
              <a:rPr lang="en-CA" b="1" dirty="0" smtClean="0">
                <a:solidFill>
                  <a:srgbClr val="000000"/>
                </a:solidFill>
                <a:cs typeface="Times New Roman" pitchFamily="16" charset="0"/>
              </a:rPr>
              <a:t>support operational managers, keeping track of the elementary activities and transactions</a:t>
            </a:r>
            <a:r>
              <a:rPr lang="en-CA" b="1" dirty="0" smtClean="0">
                <a:solidFill>
                  <a:srgbClr val="A50021"/>
                </a:solidFill>
                <a:cs typeface="Times New Roman" pitchFamily="16" charset="0"/>
              </a:rPr>
              <a:t> </a:t>
            </a:r>
          </a:p>
          <a:p>
            <a:pPr marL="531813" indent="-531813">
              <a:lnSpc>
                <a:spcPct val="90000"/>
              </a:lnSpc>
              <a:spcBef>
                <a:spcPts val="700"/>
              </a:spcBef>
              <a:buClr>
                <a:srgbClr val="A50021"/>
              </a:buClr>
              <a:buFont typeface="StarSymbol" charset="0"/>
              <a:buAutoNum type="arabicPeriod"/>
              <a:tabLst>
                <a:tab pos="531813" algn="l"/>
                <a:tab pos="1446213" algn="l"/>
                <a:tab pos="2360613" algn="l"/>
                <a:tab pos="3275013" algn="l"/>
                <a:tab pos="4189413" algn="l"/>
                <a:tab pos="5103813" algn="l"/>
                <a:tab pos="6018213" algn="l"/>
                <a:tab pos="6932613" algn="l"/>
                <a:tab pos="7847013" algn="l"/>
                <a:tab pos="8761413" algn="l"/>
                <a:tab pos="9675813" algn="l"/>
                <a:tab pos="10590213" algn="l"/>
              </a:tabLst>
            </a:pPr>
            <a:r>
              <a:rPr lang="en-CA" b="1" dirty="0" smtClean="0">
                <a:solidFill>
                  <a:srgbClr val="A50021"/>
                </a:solidFill>
                <a:cs typeface="Times New Roman" pitchFamily="16" charset="0"/>
              </a:rPr>
              <a:t>Management-level systems</a:t>
            </a:r>
            <a:r>
              <a:rPr lang="en-CA" dirty="0" smtClean="0">
                <a:solidFill>
                  <a:srgbClr val="A50021"/>
                </a:solidFill>
                <a:cs typeface="Times New Roman" pitchFamily="16" charset="0"/>
              </a:rPr>
              <a:t>:</a:t>
            </a:r>
            <a:r>
              <a:rPr lang="en-CA" dirty="0" smtClean="0">
                <a:solidFill>
                  <a:srgbClr val="3333CC"/>
                </a:solidFill>
                <a:cs typeface="Times New Roman" pitchFamily="16" charset="0"/>
              </a:rPr>
              <a:t> </a:t>
            </a:r>
            <a:r>
              <a:rPr lang="en-CA" dirty="0" smtClean="0">
                <a:solidFill>
                  <a:srgbClr val="000000"/>
                </a:solidFill>
                <a:cs typeface="Times New Roman" pitchFamily="16" charset="0"/>
              </a:rPr>
              <a:t>serve the </a:t>
            </a:r>
            <a:r>
              <a:rPr lang="en-CA" b="1" dirty="0" smtClean="0">
                <a:solidFill>
                  <a:srgbClr val="000000"/>
                </a:solidFill>
                <a:cs typeface="Times New Roman" pitchFamily="16" charset="0"/>
              </a:rPr>
              <a:t>monitoring, controlling, decision-making, and administrative activities</a:t>
            </a:r>
          </a:p>
          <a:p>
            <a:pPr marL="531813" indent="-531813">
              <a:lnSpc>
                <a:spcPct val="90000"/>
              </a:lnSpc>
              <a:spcBef>
                <a:spcPts val="700"/>
              </a:spcBef>
              <a:buClr>
                <a:srgbClr val="A50021"/>
              </a:buClr>
              <a:buFont typeface="StarSymbol" charset="0"/>
              <a:buAutoNum type="arabicPeriod"/>
              <a:tabLst>
                <a:tab pos="531813" algn="l"/>
                <a:tab pos="1446213" algn="l"/>
                <a:tab pos="2360613" algn="l"/>
                <a:tab pos="3275013" algn="l"/>
                <a:tab pos="4189413" algn="l"/>
                <a:tab pos="5103813" algn="l"/>
                <a:tab pos="6018213" algn="l"/>
                <a:tab pos="6932613" algn="l"/>
                <a:tab pos="7847013" algn="l"/>
                <a:tab pos="8761413" algn="l"/>
                <a:tab pos="9675813" algn="l"/>
                <a:tab pos="10590213" algn="l"/>
              </a:tabLst>
            </a:pPr>
            <a:r>
              <a:rPr lang="en-CA" b="1" dirty="0" smtClean="0">
                <a:solidFill>
                  <a:srgbClr val="A50021"/>
                </a:solidFill>
                <a:cs typeface="Times New Roman" pitchFamily="16" charset="0"/>
              </a:rPr>
              <a:t>Strategic-level systems</a:t>
            </a:r>
            <a:r>
              <a:rPr lang="en-CA" dirty="0" smtClean="0">
                <a:solidFill>
                  <a:srgbClr val="A50021"/>
                </a:solidFill>
                <a:cs typeface="Times New Roman" pitchFamily="16" charset="0"/>
              </a:rPr>
              <a:t>:</a:t>
            </a:r>
            <a:r>
              <a:rPr lang="en-CA" dirty="0" smtClean="0">
                <a:solidFill>
                  <a:srgbClr val="3333CC"/>
                </a:solidFill>
                <a:cs typeface="Times New Roman" pitchFamily="16" charset="0"/>
              </a:rPr>
              <a:t> </a:t>
            </a:r>
            <a:r>
              <a:rPr lang="en-CA" dirty="0" smtClean="0">
                <a:solidFill>
                  <a:srgbClr val="000000"/>
                </a:solidFill>
                <a:cs typeface="Arial" charset="0"/>
              </a:rPr>
              <a:t>help senior management</a:t>
            </a:r>
            <a:r>
              <a:rPr lang="en-CA" baseline="0" dirty="0" smtClean="0">
                <a:solidFill>
                  <a:srgbClr val="000000"/>
                </a:solidFill>
                <a:cs typeface="Arial" charset="0"/>
              </a:rPr>
              <a:t> </a:t>
            </a:r>
            <a:r>
              <a:rPr lang="en-CA" b="1" dirty="0" smtClean="0">
                <a:solidFill>
                  <a:srgbClr val="000000"/>
                </a:solidFill>
                <a:cs typeface="Arial" charset="0"/>
              </a:rPr>
              <a:t>tackle and address strategic issues</a:t>
            </a:r>
          </a:p>
          <a:p>
            <a:endParaRPr lang="en-US" dirty="0" smtClean="0"/>
          </a:p>
          <a:p>
            <a:endParaRPr lang="en-US" dirty="0"/>
          </a:p>
        </p:txBody>
      </p:sp>
    </p:spTree>
    <p:extLst>
      <p:ext uri="{BB962C8B-B14F-4D97-AF65-F5344CB8AC3E}">
        <p14:creationId xmlns:p14="http://schemas.microsoft.com/office/powerpoint/2010/main" val="4213066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C15C765-C2AA-4CEC-A5D1-477AB81BA411}" type="slidenum">
              <a:rPr lang="en-US"/>
              <a:pPr/>
              <a:t>8</a:t>
            </a:fld>
            <a:endParaRPr lang="en-US"/>
          </a:p>
        </p:txBody>
      </p:sp>
      <p:sp>
        <p:nvSpPr>
          <p:cNvPr id="3174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746" name="Rectangle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649008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The purpose of these systems is to answer </a:t>
            </a:r>
            <a:r>
              <a:rPr lang="en-US" b="1" dirty="0" smtClean="0">
                <a:latin typeface="Times New Roman" pitchFamily="-111" charset="0"/>
              </a:rPr>
              <a:t>routine questions about the flow of transactions </a:t>
            </a:r>
            <a:r>
              <a:rPr lang="en-US" dirty="0" smtClean="0">
                <a:latin typeface="Times New Roman" pitchFamily="-111" charset="0"/>
              </a:rPr>
              <a:t>through the organization. These systems are a necessity for any business.</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10</a:t>
            </a:fld>
            <a:endParaRPr lang="en-US"/>
          </a:p>
        </p:txBody>
      </p:sp>
    </p:spTree>
    <p:extLst>
      <p:ext uri="{BB962C8B-B14F-4D97-AF65-F5344CB8AC3E}">
        <p14:creationId xmlns:p14="http://schemas.microsoft.com/office/powerpoint/2010/main" val="2711247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6BE9DA1-A42E-4DC0-80AF-53F90AE888B5}" type="slidenum">
              <a:rPr lang="en-US"/>
              <a:pPr/>
              <a:t>11</a:t>
            </a:fld>
            <a:endParaRPr lang="en-US"/>
          </a:p>
        </p:txBody>
      </p:sp>
      <p:sp>
        <p:nvSpPr>
          <p:cNvPr id="3072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22" name="Rectangle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Note that the outputs of the payroll system are useful not only within the company to managers, but also to regulatory agencies and other entities relying on the accuracy of the reported data.</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1" dirty="0" smtClean="0">
                <a:latin typeface="Times New Roman" pitchFamily="-111" charset="0"/>
              </a:rPr>
              <a:t>Input-Employees’ payment transaction data</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1" dirty="0" smtClean="0">
                <a:latin typeface="Times New Roman" pitchFamily="-111" charset="0"/>
              </a:rPr>
              <a:t>Output- online and hard-copy reports</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1" dirty="0" smtClean="0">
                <a:latin typeface="Times New Roman" pitchFamily="-111" charset="0"/>
              </a:rPr>
              <a:t>Produce</a:t>
            </a:r>
            <a:r>
              <a:rPr lang="en-US" b="1" baseline="0" dirty="0" smtClean="0">
                <a:latin typeface="Times New Roman" pitchFamily="-111" charset="0"/>
              </a:rPr>
              <a:t> reports-e.g., income, expenses, balance sheets, employee’s payment history, tax &amp; insurance</a:t>
            </a:r>
            <a:endParaRPr lang="en-US" b="1" dirty="0" smtClean="0">
              <a:latin typeface="Times New Roman" pitchFamily="-111" charset="0"/>
            </a:endParaRPr>
          </a:p>
          <a:p>
            <a:pPr marL="228600" indent="-228600">
              <a:buFont typeface="+mj-lt"/>
              <a:buAutoNum type="arabicPeriod"/>
            </a:pPr>
            <a:endParaRPr lang="en-US" dirty="0"/>
          </a:p>
        </p:txBody>
      </p:sp>
    </p:spTree>
    <p:extLst>
      <p:ext uri="{BB962C8B-B14F-4D97-AF65-F5344CB8AC3E}">
        <p14:creationId xmlns:p14="http://schemas.microsoft.com/office/powerpoint/2010/main" val="3819268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latin typeface="Times New Roman" pitchFamily="-111" charset="0"/>
              </a:rPr>
              <a:t>Emphasize to students that </a:t>
            </a:r>
            <a:r>
              <a:rPr lang="en-US" b="1" dirty="0" smtClean="0">
                <a:latin typeface="Times New Roman" pitchFamily="-111" charset="0"/>
              </a:rPr>
              <a:t>management information systems is a specific category of information systems </a:t>
            </a:r>
            <a:r>
              <a:rPr lang="en-US" dirty="0" smtClean="0">
                <a:latin typeface="Times New Roman" pitchFamily="-111" charset="0"/>
              </a:rPr>
              <a:t>for middle management. It has the same name, but a very different meaning from the term introduced in Chapter 1 (the study of information systems in business and management).  In other words, the study of management information systems involves looking at all the systems used in business.  </a:t>
            </a:r>
            <a:r>
              <a:rPr lang="en-US" b="1" dirty="0" smtClean="0">
                <a:latin typeface="Times New Roman" pitchFamily="-111" charset="0"/>
              </a:rPr>
              <a:t>An MIS system is a specific type of an IS</a:t>
            </a:r>
            <a:r>
              <a:rPr lang="en-US" dirty="0" smtClean="0">
                <a:latin typeface="Times New Roman" pitchFamily="-111" charset="0"/>
              </a:rPr>
              <a:t>.  It’s easy to get the two confused.</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F56E3389-DFC2-4CEA-9CF4-D328FE72215D}" type="slidenum">
              <a:rPr lang="en-US" smtClean="0"/>
              <a:pPr>
                <a:defRPr/>
              </a:pPr>
              <a:t>12</a:t>
            </a:fld>
            <a:endParaRPr lang="en-US"/>
          </a:p>
        </p:txBody>
      </p:sp>
    </p:spTree>
    <p:extLst>
      <p:ext uri="{BB962C8B-B14F-4D97-AF65-F5344CB8AC3E}">
        <p14:creationId xmlns:p14="http://schemas.microsoft.com/office/powerpoint/2010/main" val="801861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2400">
                <a:solidFill>
                  <a:schemeClr val="tx1">
                    <a:tint val="75000"/>
                  </a:schemeClr>
                </a:solidFill>
                <a:latin typeface="Candar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4"/>
          <p:cNvSpPr>
            <a:spLocks noGrp="1"/>
          </p:cNvSpPr>
          <p:nvPr>
            <p:ph type="sldNum" sz="quarter" idx="10"/>
          </p:nvPr>
        </p:nvSpPr>
        <p:spPr/>
        <p:txBody>
          <a:bodyPr/>
          <a:lstStyle>
            <a:lvl1pPr>
              <a:defRPr/>
            </a:lvl1pPr>
          </a:lstStyle>
          <a:p>
            <a:pPr>
              <a:defRPr/>
            </a:pPr>
            <a:fld id="{B15BC104-065F-4170-8400-9F6B3455602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304800" y="1600200"/>
            <a:ext cx="11684000" cy="45720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Slide Number Placeholder 14"/>
          <p:cNvSpPr>
            <a:spLocks noGrp="1"/>
          </p:cNvSpPr>
          <p:nvPr>
            <p:ph type="sldNum" sz="quarter" idx="13"/>
          </p:nvPr>
        </p:nvSpPr>
        <p:spPr/>
        <p:txBody>
          <a:bodyPr/>
          <a:lstStyle>
            <a:lvl1pPr>
              <a:defRPr/>
            </a:lvl1pPr>
          </a:lstStyle>
          <a:p>
            <a:pPr>
              <a:defRPr/>
            </a:pPr>
            <a:fld id="{0739BDE4-2BB0-487A-88B6-8B444CD4171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5"/>
          <p:cNvSpPr>
            <a:spLocks noGrp="1"/>
          </p:cNvSpPr>
          <p:nvPr>
            <p:ph type="pic" sz="quarter" idx="12"/>
          </p:nvPr>
        </p:nvSpPr>
        <p:spPr>
          <a:xfrm>
            <a:off x="304800" y="1600200"/>
            <a:ext cx="5283200" cy="4495800"/>
          </a:xfrm>
          <a:prstGeom prst="rect">
            <a:avLst/>
          </a:prstGeom>
        </p:spPr>
        <p:txBody>
          <a:bodyPr/>
          <a:lstStyle/>
          <a:p>
            <a:pPr lvl="0"/>
            <a:endParaRPr lang="en-US" noProof="0" dirty="0"/>
          </a:p>
        </p:txBody>
      </p:sp>
      <p:sp>
        <p:nvSpPr>
          <p:cNvPr id="8" name="Text Placeholder 7"/>
          <p:cNvSpPr>
            <a:spLocks noGrp="1"/>
          </p:cNvSpPr>
          <p:nvPr>
            <p:ph type="body" sz="quarter" idx="13"/>
          </p:nvPr>
        </p:nvSpPr>
        <p:spPr>
          <a:xfrm>
            <a:off x="5892800" y="1600200"/>
            <a:ext cx="6096000" cy="44958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4"/>
          <p:cNvSpPr>
            <a:spLocks noGrp="1"/>
          </p:cNvSpPr>
          <p:nvPr>
            <p:ph type="sldNum" sz="quarter" idx="14"/>
          </p:nvPr>
        </p:nvSpPr>
        <p:spPr/>
        <p:txBody>
          <a:bodyPr/>
          <a:lstStyle>
            <a:lvl1pPr>
              <a:defRPr/>
            </a:lvl1pPr>
          </a:lstStyle>
          <a:p>
            <a:pPr>
              <a:defRPr/>
            </a:pPr>
            <a:fld id="{9D0C25DA-4B20-42E0-9D81-DE0A0CABE5D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2"/>
          </p:nvPr>
        </p:nvSpPr>
        <p:spPr>
          <a:xfrm>
            <a:off x="304800" y="1600200"/>
            <a:ext cx="11684000" cy="45720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4"/>
          <p:cNvSpPr>
            <a:spLocks noGrp="1"/>
          </p:cNvSpPr>
          <p:nvPr>
            <p:ph type="sldNum" sz="quarter" idx="13"/>
          </p:nvPr>
        </p:nvSpPr>
        <p:spPr/>
        <p:txBody>
          <a:bodyPr/>
          <a:lstStyle>
            <a:lvl1pPr>
              <a:defRPr/>
            </a:lvl1pPr>
          </a:lstStyle>
          <a:p>
            <a:pPr>
              <a:defRPr/>
            </a:pPr>
            <a:fld id="{DDBAE502-2422-4063-8EC1-7F0C64754FE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able Placeholder 5"/>
          <p:cNvSpPr>
            <a:spLocks noGrp="1"/>
          </p:cNvSpPr>
          <p:nvPr>
            <p:ph type="tbl" sz="quarter" idx="12"/>
          </p:nvPr>
        </p:nvSpPr>
        <p:spPr>
          <a:xfrm>
            <a:off x="406400" y="1600200"/>
            <a:ext cx="11480800" cy="2514600"/>
          </a:xfrm>
          <a:prstGeom prst="rect">
            <a:avLst/>
          </a:prstGeom>
        </p:spPr>
        <p:txBody>
          <a:bodyPr/>
          <a:lstStyle/>
          <a:p>
            <a:pPr lvl="0"/>
            <a:endParaRPr lang="en-US" noProof="0"/>
          </a:p>
        </p:txBody>
      </p:sp>
      <p:sp>
        <p:nvSpPr>
          <p:cNvPr id="8" name="Text Placeholder 7"/>
          <p:cNvSpPr>
            <a:spLocks noGrp="1"/>
          </p:cNvSpPr>
          <p:nvPr>
            <p:ph type="body" sz="quarter" idx="13"/>
          </p:nvPr>
        </p:nvSpPr>
        <p:spPr>
          <a:xfrm>
            <a:off x="406400" y="4419600"/>
            <a:ext cx="11785600" cy="1752600"/>
          </a:xfrm>
          <a:prstGeom prst="rect">
            <a:avLst/>
          </a:prstGeom>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buNone/>
              <a:defRPr>
                <a:latin typeface="Candara" pitchFamily="34" charset="0"/>
              </a:defRPr>
            </a:lvl4pPr>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endParaRPr lang="en-US" dirty="0" smtClean="0"/>
          </a:p>
        </p:txBody>
      </p:sp>
      <p:sp>
        <p:nvSpPr>
          <p:cNvPr id="5" name="Slide Number Placeholder 14"/>
          <p:cNvSpPr>
            <a:spLocks noGrp="1"/>
          </p:cNvSpPr>
          <p:nvPr>
            <p:ph type="sldNum" sz="quarter" idx="14"/>
          </p:nvPr>
        </p:nvSpPr>
        <p:spPr/>
        <p:txBody>
          <a:bodyPr/>
          <a:lstStyle>
            <a:lvl1pPr>
              <a:defRPr/>
            </a:lvl1pPr>
          </a:lstStyle>
          <a:p>
            <a:pPr>
              <a:defRPr/>
            </a:pPr>
            <a:fld id="{730E534C-1231-4197-A4B5-7004AE22071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4"/>
          <p:cNvSpPr>
            <a:spLocks noGrp="1"/>
          </p:cNvSpPr>
          <p:nvPr>
            <p:ph type="sldNum" sz="quarter" idx="10"/>
          </p:nvPr>
        </p:nvSpPr>
        <p:spPr/>
        <p:txBody>
          <a:bodyPr/>
          <a:lstStyle>
            <a:lvl1pPr>
              <a:defRPr/>
            </a:lvl1pPr>
          </a:lstStyle>
          <a:p>
            <a:pPr>
              <a:defRPr/>
            </a:pPr>
            <a:fld id="{AD3FD750-97BF-408F-8EEB-3D1C74C0836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028CBFB-061B-4F28-8830-74BC3F889B03}" type="slidenum">
              <a:rPr lang="es-ES"/>
              <a:pPr>
                <a:defRPr/>
              </a:pPr>
              <a:t>‹#›</a:t>
            </a:fld>
            <a:endParaRPr lang="es-ES"/>
          </a:p>
        </p:txBody>
      </p:sp>
    </p:spTree>
    <p:extLst>
      <p:ext uri="{BB962C8B-B14F-4D97-AF65-F5344CB8AC3E}">
        <p14:creationId xmlns:p14="http://schemas.microsoft.com/office/powerpoint/2010/main" val="42796193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4624"/>
            <a:ext cx="109728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609600" y="1447056"/>
            <a:ext cx="10972800" cy="4525963"/>
          </a:xfrm>
          <a:prstGeom prst="rect">
            <a:avLst/>
          </a:prstGeo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E678B3E-B01F-4A65-B2E9-98852F263817}" type="slidenum">
              <a:rPr lang="es-ES"/>
              <a:pPr>
                <a:defRPr/>
              </a:pPr>
              <a:t>‹#›</a:t>
            </a:fld>
            <a:endParaRPr lang="es-ES"/>
          </a:p>
        </p:txBody>
      </p:sp>
    </p:spTree>
    <p:extLst>
      <p:ext uri="{BB962C8B-B14F-4D97-AF65-F5344CB8AC3E}">
        <p14:creationId xmlns:p14="http://schemas.microsoft.com/office/powerpoint/2010/main" val="16258271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
          </a:p>
        </p:txBody>
      </p:sp>
      <p:sp>
        <p:nvSpPr>
          <p:cNvPr id="6" name="Footer Placeholder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1AF98BD-0D16-4006-A641-EFCF86A8EA00}" type="slidenum">
              <a:rPr lang="es-ES"/>
              <a:pPr>
                <a:defRPr/>
              </a:pPr>
              <a:t>‹#›</a:t>
            </a:fld>
            <a:endParaRPr lang="es-ES"/>
          </a:p>
        </p:txBody>
      </p:sp>
    </p:spTree>
    <p:extLst>
      <p:ext uri="{BB962C8B-B14F-4D97-AF65-F5344CB8AC3E}">
        <p14:creationId xmlns:p14="http://schemas.microsoft.com/office/powerpoint/2010/main" val="42210335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59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6324600"/>
            <a:ext cx="12192000" cy="533400"/>
          </a:xfrm>
          <a:prstGeom prst="rect">
            <a:avLst/>
          </a:prstGeom>
          <a:solidFill>
            <a:schemeClr val="tx2">
              <a:lumMod val="5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ounded Rectangle 9"/>
          <p:cNvSpPr/>
          <p:nvPr userDrawn="1"/>
        </p:nvSpPr>
        <p:spPr>
          <a:xfrm>
            <a:off x="0" y="1143000"/>
            <a:ext cx="12192000" cy="228600"/>
          </a:xfrm>
          <a:prstGeom prst="roundRect">
            <a:avLst/>
          </a:prstGeom>
          <a:solidFill>
            <a:schemeClr val="accent1">
              <a:lumMod val="5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2" name="Title Placeholder 13"/>
          <p:cNvSpPr>
            <a:spLocks noGrp="1"/>
          </p:cNvSpPr>
          <p:nvPr>
            <p:ph type="title"/>
          </p:nvPr>
        </p:nvSpPr>
        <p:spPr bwMode="auto">
          <a:xfrm>
            <a:off x="304800" y="381000"/>
            <a:ext cx="10566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 name="Slide Number Placeholder 14"/>
          <p:cNvSpPr>
            <a:spLocks noGrp="1"/>
          </p:cNvSpPr>
          <p:nvPr>
            <p:ph type="sldNum" sz="quarter" idx="4"/>
          </p:nvPr>
        </p:nvSpPr>
        <p:spPr>
          <a:xfrm>
            <a:off x="11480800" y="6400800"/>
            <a:ext cx="508000" cy="381000"/>
          </a:xfrm>
          <a:prstGeom prst="rect">
            <a:avLst/>
          </a:prstGeom>
        </p:spPr>
        <p:txBody>
          <a:bodyPr vert="horz" lIns="91440" tIns="45720" rIns="91440" bIns="45720" rtlCol="0" anchor="ctr"/>
          <a:lstStyle>
            <a:lvl1pPr algn="r" fontAlgn="auto">
              <a:spcBef>
                <a:spcPts val="0"/>
              </a:spcBef>
              <a:spcAft>
                <a:spcPts val="0"/>
              </a:spcAft>
              <a:defRPr sz="12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defRPr>
            </a:lvl1pPr>
          </a:lstStyle>
          <a:p>
            <a:pPr>
              <a:defRPr/>
            </a:pPr>
            <a:fld id="{836A597A-83D0-43BD-9ADD-97AA148F912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9" r:id="rId8"/>
    <p:sldLayoutId id="2147483661" r:id="rId9"/>
  </p:sldLayoutIdLst>
  <p:hf hdr="0" ftr="0" dt="0"/>
  <p:txStyles>
    <p:titleStyle>
      <a:lvl1pPr algn="l" rtl="0" eaLnBrk="0" fontAlgn="base" hangingPunct="0">
        <a:spcBef>
          <a:spcPct val="0"/>
        </a:spcBef>
        <a:spcAft>
          <a:spcPct val="0"/>
        </a:spcAft>
        <a:defRPr sz="3200" b="1" kern="1200">
          <a:solidFill>
            <a:schemeClr val="tx1"/>
          </a:solidFill>
          <a:latin typeface="Candara" pitchFamily="34" charset="0"/>
          <a:ea typeface="+mj-ea"/>
          <a:cs typeface="+mj-cs"/>
        </a:defRPr>
      </a:lvl1pPr>
      <a:lvl2pPr algn="l" rtl="0" eaLnBrk="0" fontAlgn="base" hangingPunct="0">
        <a:spcBef>
          <a:spcPct val="0"/>
        </a:spcBef>
        <a:spcAft>
          <a:spcPct val="0"/>
        </a:spcAft>
        <a:defRPr sz="3200" b="1">
          <a:solidFill>
            <a:schemeClr val="tx1"/>
          </a:solidFill>
          <a:latin typeface="Candara" pitchFamily="34" charset="0"/>
        </a:defRPr>
      </a:lvl2pPr>
      <a:lvl3pPr algn="l" rtl="0" eaLnBrk="0" fontAlgn="base" hangingPunct="0">
        <a:spcBef>
          <a:spcPct val="0"/>
        </a:spcBef>
        <a:spcAft>
          <a:spcPct val="0"/>
        </a:spcAft>
        <a:defRPr sz="3200" b="1">
          <a:solidFill>
            <a:schemeClr val="tx1"/>
          </a:solidFill>
          <a:latin typeface="Candara" pitchFamily="34" charset="0"/>
        </a:defRPr>
      </a:lvl3pPr>
      <a:lvl4pPr algn="l" rtl="0" eaLnBrk="0" fontAlgn="base" hangingPunct="0">
        <a:spcBef>
          <a:spcPct val="0"/>
        </a:spcBef>
        <a:spcAft>
          <a:spcPct val="0"/>
        </a:spcAft>
        <a:defRPr sz="3200" b="1">
          <a:solidFill>
            <a:schemeClr val="tx1"/>
          </a:solidFill>
          <a:latin typeface="Candara" pitchFamily="34" charset="0"/>
        </a:defRPr>
      </a:lvl4pPr>
      <a:lvl5pPr algn="l" rtl="0" eaLnBrk="0" fontAlgn="base" hangingPunct="0">
        <a:spcBef>
          <a:spcPct val="0"/>
        </a:spcBef>
        <a:spcAft>
          <a:spcPct val="0"/>
        </a:spcAft>
        <a:defRPr sz="3200" b="1">
          <a:solidFill>
            <a:schemeClr val="tx1"/>
          </a:solidFill>
          <a:latin typeface="Candara" pitchFamily="34" charset="0"/>
        </a:defRPr>
      </a:lvl5pPr>
      <a:lvl6pPr marL="457200" algn="l" rtl="0" fontAlgn="base">
        <a:spcBef>
          <a:spcPct val="0"/>
        </a:spcBef>
        <a:spcAft>
          <a:spcPct val="0"/>
        </a:spcAft>
        <a:defRPr sz="3200" b="1">
          <a:solidFill>
            <a:schemeClr val="tx1"/>
          </a:solidFill>
          <a:latin typeface="Candara" pitchFamily="34" charset="0"/>
        </a:defRPr>
      </a:lvl6pPr>
      <a:lvl7pPr marL="914400" algn="l" rtl="0" fontAlgn="base">
        <a:spcBef>
          <a:spcPct val="0"/>
        </a:spcBef>
        <a:spcAft>
          <a:spcPct val="0"/>
        </a:spcAft>
        <a:defRPr sz="3200" b="1">
          <a:solidFill>
            <a:schemeClr val="tx1"/>
          </a:solidFill>
          <a:latin typeface="Candara" pitchFamily="34" charset="0"/>
        </a:defRPr>
      </a:lvl7pPr>
      <a:lvl8pPr marL="1371600" algn="l" rtl="0" fontAlgn="base">
        <a:spcBef>
          <a:spcPct val="0"/>
        </a:spcBef>
        <a:spcAft>
          <a:spcPct val="0"/>
        </a:spcAft>
        <a:defRPr sz="3200" b="1">
          <a:solidFill>
            <a:schemeClr val="tx1"/>
          </a:solidFill>
          <a:latin typeface="Candara" pitchFamily="34" charset="0"/>
        </a:defRPr>
      </a:lvl8pPr>
      <a:lvl9pPr marL="1828800" algn="l" rtl="0" fontAlgn="base">
        <a:spcBef>
          <a:spcPct val="0"/>
        </a:spcBef>
        <a:spcAft>
          <a:spcPct val="0"/>
        </a:spcAft>
        <a:defRPr sz="3200" b="1">
          <a:solidFill>
            <a:schemeClr val="tx1"/>
          </a:solidFill>
          <a:latin typeface="Candar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05000"/>
            <a:ext cx="10287000" cy="3276599"/>
          </a:xfrm>
        </p:spPr>
        <p:txBody>
          <a:bodyPr rtlCol="0">
            <a:noAutofit/>
          </a:bodyPr>
          <a:lstStyle/>
          <a:p>
            <a:pPr algn="ctr" eaLnBrk="1" fontAlgn="auto" hangingPunct="1">
              <a:spcAft>
                <a:spcPts val="0"/>
              </a:spcAft>
              <a:defRPr/>
            </a:pPr>
            <a:r>
              <a:rPr lang="en-US" sz="2000" dirty="0">
                <a:solidFill>
                  <a:schemeClr val="accent1">
                    <a:lumMod val="50000"/>
                  </a:schemeClr>
                </a:solidFill>
              </a:rPr>
              <a:t>COMB 453: Fisheries Information Systems</a:t>
            </a:r>
            <a:br>
              <a:rPr lang="en-US" sz="2000" dirty="0">
                <a:solidFill>
                  <a:schemeClr val="accent1">
                    <a:lumMod val="50000"/>
                  </a:schemeClr>
                </a:solidFill>
              </a:rPr>
            </a:br>
            <a:r>
              <a:rPr lang="en-US" sz="2800" dirty="0">
                <a:solidFill>
                  <a:schemeClr val="accent1">
                    <a:lumMod val="50000"/>
                  </a:schemeClr>
                </a:solidFill>
              </a:rPr>
              <a:t/>
            </a:r>
            <a:br>
              <a:rPr lang="en-US" sz="2800" dirty="0">
                <a:solidFill>
                  <a:schemeClr val="accent1">
                    <a:lumMod val="50000"/>
                  </a:schemeClr>
                </a:solidFill>
              </a:rPr>
            </a:br>
            <a:r>
              <a:rPr lang="en-US" sz="3600" dirty="0">
                <a:solidFill>
                  <a:schemeClr val="accent1">
                    <a:lumMod val="50000"/>
                  </a:schemeClr>
                </a:solidFill>
              </a:rPr>
              <a:t>Lecture 2: </a:t>
            </a:r>
            <a:br>
              <a:rPr lang="en-US" sz="3600" dirty="0">
                <a:solidFill>
                  <a:schemeClr val="accent1">
                    <a:lumMod val="50000"/>
                  </a:schemeClr>
                </a:solidFill>
              </a:rPr>
            </a:br>
            <a:r>
              <a:rPr lang="en-US" sz="3600" dirty="0">
                <a:solidFill>
                  <a:schemeClr val="accent1">
                    <a:lumMod val="50000"/>
                  </a:schemeClr>
                </a:solidFill>
              </a:rPr>
              <a:t>Global E-business &amp; Collaboration</a:t>
            </a:r>
            <a:br>
              <a:rPr lang="en-US" sz="3600" dirty="0">
                <a:solidFill>
                  <a:schemeClr val="accent1">
                    <a:lumMod val="50000"/>
                  </a:schemeClr>
                </a:solidFill>
              </a:rPr>
            </a:br>
            <a:r>
              <a:rPr lang="en-US" sz="2800" dirty="0">
                <a:solidFill>
                  <a:schemeClr val="accent1">
                    <a:lumMod val="50000"/>
                  </a:schemeClr>
                </a:solidFill>
              </a:rPr>
              <a:t/>
            </a:r>
            <a:br>
              <a:rPr lang="en-US" sz="2800" dirty="0">
                <a:solidFill>
                  <a:schemeClr val="accent1">
                    <a:lumMod val="50000"/>
                  </a:schemeClr>
                </a:solidFill>
              </a:rPr>
            </a:br>
            <a:r>
              <a:rPr lang="en-US" sz="2000" dirty="0">
                <a:solidFill>
                  <a:schemeClr val="accent1">
                    <a:lumMod val="50000"/>
                  </a:schemeClr>
                </a:solidFill>
              </a:rPr>
              <a:t>by</a:t>
            </a:r>
            <a:br>
              <a:rPr lang="en-US" sz="2000" dirty="0">
                <a:solidFill>
                  <a:schemeClr val="accent1">
                    <a:lumMod val="50000"/>
                  </a:schemeClr>
                </a:solidFill>
              </a:rPr>
            </a:br>
            <a:r>
              <a:rPr lang="en-US" sz="2400" dirty="0">
                <a:solidFill>
                  <a:schemeClr val="accent1">
                    <a:lumMod val="50000"/>
                  </a:schemeClr>
                </a:solidFill>
              </a:rPr>
              <a:t>Md. </a:t>
            </a:r>
            <a:r>
              <a:rPr lang="en-US" sz="2400" dirty="0" err="1">
                <a:solidFill>
                  <a:schemeClr val="accent1">
                    <a:lumMod val="50000"/>
                  </a:schemeClr>
                </a:solidFill>
              </a:rPr>
              <a:t>Mahbubul</a:t>
            </a:r>
            <a:r>
              <a:rPr lang="en-US" sz="2400" dirty="0">
                <a:solidFill>
                  <a:schemeClr val="accent1">
                    <a:lumMod val="50000"/>
                  </a:schemeClr>
                </a:solidFill>
              </a:rPr>
              <a:t> </a:t>
            </a:r>
            <a:r>
              <a:rPr lang="en-US" sz="2400" dirty="0" err="1">
                <a:solidFill>
                  <a:schemeClr val="accent1">
                    <a:lumMod val="50000"/>
                  </a:schemeClr>
                </a:solidFill>
              </a:rPr>
              <a:t>Alam</a:t>
            </a:r>
            <a:r>
              <a:rPr lang="en-US" sz="2400" dirty="0">
                <a:solidFill>
                  <a:schemeClr val="accent1">
                    <a:lumMod val="50000"/>
                  </a:schemeClr>
                </a:solidFill>
              </a:rPr>
              <a:t>, </a:t>
            </a:r>
            <a:r>
              <a:rPr lang="en-US" sz="2400" dirty="0" smtClean="0">
                <a:solidFill>
                  <a:schemeClr val="accent1">
                    <a:lumMod val="50000"/>
                  </a:schemeClr>
                </a:solidFill>
              </a:rPr>
              <a:t>PhD</a:t>
            </a:r>
            <a:br>
              <a:rPr lang="en-US" sz="2400" dirty="0" smtClean="0">
                <a:solidFill>
                  <a:schemeClr val="accent1">
                    <a:lumMod val="50000"/>
                  </a:schemeClr>
                </a:solidFill>
              </a:rPr>
            </a:br>
            <a:r>
              <a:rPr lang="en-US" sz="2400" dirty="0" smtClean="0">
                <a:solidFill>
                  <a:schemeClr val="accent1">
                    <a:lumMod val="50000"/>
                  </a:schemeClr>
                </a:solidFill>
              </a:rPr>
              <a:t>Dept. of AEIS, SAU</a:t>
            </a:r>
            <a:r>
              <a:rPr lang="en-US" sz="2400" dirty="0">
                <a:solidFill>
                  <a:schemeClr val="accent1">
                    <a:lumMod val="50000"/>
                  </a:schemeClr>
                </a:solidFill>
              </a:rPr>
              <a:t/>
            </a:r>
            <a:br>
              <a:rPr lang="en-US" sz="2400" dirty="0">
                <a:solidFill>
                  <a:schemeClr val="accent1">
                    <a:lumMod val="50000"/>
                  </a:schemeClr>
                </a:solidFill>
              </a:rPr>
            </a:br>
            <a:endParaRPr lang="en-US" sz="2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9448800" cy="838200"/>
          </a:xfrm>
        </p:spPr>
        <p:txBody>
          <a:bodyPr/>
          <a:lstStyle/>
          <a:p>
            <a:r>
              <a:rPr lang="en-US" dirty="0" smtClean="0">
                <a:solidFill>
                  <a:srgbClr val="0D0D0D"/>
                </a:solidFill>
              </a:rPr>
              <a:t>Transaction processing systems</a:t>
            </a:r>
            <a:endParaRPr lang="en-US" dirty="0"/>
          </a:p>
        </p:txBody>
      </p:sp>
      <p:sp>
        <p:nvSpPr>
          <p:cNvPr id="3" name="Content Placeholder 2"/>
          <p:cNvSpPr>
            <a:spLocks noGrp="1"/>
          </p:cNvSpPr>
          <p:nvPr>
            <p:ph idx="1"/>
          </p:nvPr>
        </p:nvSpPr>
        <p:spPr>
          <a:xfrm>
            <a:off x="914400" y="1524001"/>
            <a:ext cx="10566400" cy="4449019"/>
          </a:xfrm>
        </p:spPr>
        <p:txBody>
          <a:bodyPr/>
          <a:lstStyle/>
          <a:p>
            <a:pPr lvl="1" eaLnBrk="1" hangingPunct="1"/>
            <a:r>
              <a:rPr lang="en-US" sz="2800" b="1" dirty="0">
                <a:latin typeface="Candara" pitchFamily="34" charset="0"/>
              </a:rPr>
              <a:t>Perform and record daily routine transactions </a:t>
            </a:r>
            <a:r>
              <a:rPr lang="en-US" sz="2800" dirty="0">
                <a:latin typeface="Candara" pitchFamily="34" charset="0"/>
              </a:rPr>
              <a:t>necessary to conduct business</a:t>
            </a:r>
          </a:p>
          <a:p>
            <a:pPr lvl="2" eaLnBrk="1" hangingPunct="1"/>
            <a:r>
              <a:rPr lang="en-US" sz="2400" b="1" dirty="0">
                <a:latin typeface="Candara" pitchFamily="34" charset="0"/>
              </a:rPr>
              <a:t>Examples: sales order entry, payroll, shipping</a:t>
            </a:r>
          </a:p>
          <a:p>
            <a:pPr lvl="1" eaLnBrk="1" hangingPunct="1"/>
            <a:r>
              <a:rPr lang="en-US" sz="2800" dirty="0">
                <a:latin typeface="Candara" pitchFamily="34" charset="0"/>
              </a:rPr>
              <a:t>Allow managers to </a:t>
            </a:r>
            <a:r>
              <a:rPr lang="en-US" sz="2800" b="1" dirty="0">
                <a:latin typeface="Candara" pitchFamily="34" charset="0"/>
              </a:rPr>
              <a:t>monitor status of operations and relations </a:t>
            </a:r>
            <a:r>
              <a:rPr lang="en-US" sz="2800" dirty="0">
                <a:latin typeface="Candara" pitchFamily="34" charset="0"/>
              </a:rPr>
              <a:t>with external environment</a:t>
            </a:r>
          </a:p>
          <a:p>
            <a:pPr lvl="1" eaLnBrk="1" hangingPunct="1"/>
            <a:r>
              <a:rPr lang="en-US" sz="2800" dirty="0">
                <a:latin typeface="Candara" pitchFamily="34" charset="0"/>
              </a:rPr>
              <a:t>Serve operational levels</a:t>
            </a:r>
          </a:p>
          <a:p>
            <a:pPr lvl="1" eaLnBrk="1" hangingPunct="1"/>
            <a:r>
              <a:rPr lang="en-US" sz="2800" b="1" dirty="0">
                <a:latin typeface="Candara" pitchFamily="34" charset="0"/>
              </a:rPr>
              <a:t>Serve predefined, structured goals </a:t>
            </a:r>
            <a:r>
              <a:rPr lang="en-US" sz="2800" dirty="0">
                <a:latin typeface="Candara" pitchFamily="34" charset="0"/>
              </a:rPr>
              <a:t>and decision making</a:t>
            </a:r>
          </a:p>
          <a:p>
            <a:endParaRPr lang="en-US" dirty="0"/>
          </a:p>
        </p:txBody>
      </p:sp>
      <p:sp>
        <p:nvSpPr>
          <p:cNvPr id="4" name="Slide Number Placeholder 3"/>
          <p:cNvSpPr>
            <a:spLocks noGrp="1"/>
          </p:cNvSpPr>
          <p:nvPr>
            <p:ph type="sldNum" sz="quarter" idx="12"/>
          </p:nvPr>
        </p:nvSpPr>
        <p:spPr/>
        <p:txBody>
          <a:bodyPr/>
          <a:lstStyle/>
          <a:p>
            <a:pPr>
              <a:defRPr/>
            </a:pPr>
            <a:fld id="{DE678B3E-B01F-4A65-B2E9-98852F263817}" type="slidenum">
              <a:rPr lang="es-ES" smtClean="0"/>
              <a:pPr>
                <a:defRPr/>
              </a:pPr>
              <a:t>10</a:t>
            </a:fld>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9372600" cy="685800"/>
          </a:xfrm>
        </p:spPr>
        <p:txBody>
          <a:bodyPr/>
          <a:lstStyle/>
          <a:p>
            <a:r>
              <a:rPr lang="en-CA" dirty="0" smtClean="0"/>
              <a:t>Payroll Process (TPS )</a:t>
            </a:r>
            <a:endParaRPr lang="en-US" dirty="0"/>
          </a:p>
        </p:txBody>
      </p:sp>
      <p:pic>
        <p:nvPicPr>
          <p:cNvPr id="11" name="Picture 3"/>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b="15972"/>
          <a:stretch/>
        </p:blipFill>
        <p:spPr>
          <a:xfrm>
            <a:off x="838200" y="1447801"/>
            <a:ext cx="9184097" cy="4525963"/>
          </a:xfrm>
        </p:spPr>
      </p:pic>
      <p:sp>
        <p:nvSpPr>
          <p:cNvPr id="4" name="Text Placeholder 5"/>
          <p:cNvSpPr txBox="1">
            <a:spLocks/>
          </p:cNvSpPr>
          <p:nvPr/>
        </p:nvSpPr>
        <p:spPr>
          <a:xfrm>
            <a:off x="4724400" y="5029200"/>
            <a:ext cx="5410200" cy="685800"/>
          </a:xfrm>
          <a:prstGeom prst="rect">
            <a:avLst/>
          </a:prstGeom>
        </p:spPr>
        <p:txBody>
          <a:bodyPr/>
          <a:lstStyle/>
          <a:p>
            <a:pPr marL="342900" indent="-342900">
              <a:spcBef>
                <a:spcPct val="20000"/>
              </a:spcBef>
              <a:defRPr/>
            </a:pPr>
            <a:r>
              <a:rPr lang="en-US" sz="1400" dirty="0">
                <a:latin typeface="Candara" pitchFamily="34" charset="0"/>
              </a:rPr>
              <a:t>A TPS for payroll processing </a:t>
            </a:r>
            <a:r>
              <a:rPr lang="en-US" sz="1400" b="1" dirty="0">
                <a:latin typeface="Candara" pitchFamily="34" charset="0"/>
              </a:rPr>
              <a:t>captures employee payment transaction data</a:t>
            </a:r>
            <a:r>
              <a:rPr lang="en-US" sz="1400" dirty="0">
                <a:latin typeface="Candara" pitchFamily="34" charset="0"/>
              </a:rPr>
              <a:t> (such as a time card). System </a:t>
            </a:r>
            <a:r>
              <a:rPr lang="en-US" sz="1400" b="1" dirty="0">
                <a:latin typeface="Candara" pitchFamily="34" charset="0"/>
              </a:rPr>
              <a:t>outputs include online and hard-copy reports</a:t>
            </a:r>
            <a:r>
              <a:rPr lang="en-US" sz="1400" dirty="0">
                <a:latin typeface="Candara" pitchFamily="34" charset="0"/>
              </a:rPr>
              <a:t> for management and employee paychecks.</a:t>
            </a:r>
          </a:p>
        </p:txBody>
      </p:sp>
    </p:spTree>
    <p:extLst>
      <p:ext uri="{BB962C8B-B14F-4D97-AF65-F5344CB8AC3E}">
        <p14:creationId xmlns:p14="http://schemas.microsoft.com/office/powerpoint/2010/main" val="3837956525"/>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9372600" cy="762000"/>
          </a:xfrm>
        </p:spPr>
        <p:txBody>
          <a:bodyPr/>
          <a:lstStyle/>
          <a:p>
            <a:r>
              <a:rPr lang="en-US" dirty="0" smtClean="0">
                <a:solidFill>
                  <a:srgbClr val="0D0D0D"/>
                </a:solidFill>
              </a:rPr>
              <a:t>Management Information Systems</a:t>
            </a:r>
            <a:endParaRPr lang="en-US" dirty="0"/>
          </a:p>
        </p:txBody>
      </p:sp>
      <p:sp>
        <p:nvSpPr>
          <p:cNvPr id="3" name="Content Placeholder 2"/>
          <p:cNvSpPr>
            <a:spLocks noGrp="1"/>
          </p:cNvSpPr>
          <p:nvPr>
            <p:ph idx="1"/>
          </p:nvPr>
        </p:nvSpPr>
        <p:spPr/>
        <p:txBody>
          <a:bodyPr/>
          <a:lstStyle/>
          <a:p>
            <a:pPr lvl="1" eaLnBrk="1" hangingPunct="1">
              <a:spcAft>
                <a:spcPts val="1200"/>
              </a:spcAft>
              <a:buFont typeface="Arial" pitchFamily="34" charset="0"/>
              <a:buChar char="•"/>
            </a:pPr>
            <a:r>
              <a:rPr lang="en-US" b="1" dirty="0">
                <a:latin typeface="Candara" pitchFamily="34" charset="0"/>
              </a:rPr>
              <a:t>Serve middle management</a:t>
            </a:r>
          </a:p>
          <a:p>
            <a:pPr lvl="1" eaLnBrk="1" hangingPunct="1">
              <a:spcAft>
                <a:spcPts val="1200"/>
              </a:spcAft>
              <a:buFont typeface="Arial" pitchFamily="34" charset="0"/>
              <a:buChar char="•"/>
            </a:pPr>
            <a:r>
              <a:rPr lang="en-US" dirty="0">
                <a:latin typeface="Candara" pitchFamily="34" charset="0"/>
              </a:rPr>
              <a:t>Provide </a:t>
            </a:r>
            <a:r>
              <a:rPr lang="en-US" b="1" dirty="0">
                <a:latin typeface="Candara" pitchFamily="34" charset="0"/>
              </a:rPr>
              <a:t>reports on firm’s current performance</a:t>
            </a:r>
            <a:r>
              <a:rPr lang="en-US" dirty="0">
                <a:latin typeface="Candara" pitchFamily="34" charset="0"/>
              </a:rPr>
              <a:t>, based on data from TPS</a:t>
            </a:r>
          </a:p>
          <a:p>
            <a:pPr lvl="1" eaLnBrk="1" hangingPunct="1">
              <a:spcAft>
                <a:spcPts val="1200"/>
              </a:spcAft>
              <a:buFont typeface="Arial" pitchFamily="34" charset="0"/>
              <a:buChar char="•"/>
            </a:pPr>
            <a:r>
              <a:rPr lang="en-US" b="1" dirty="0">
                <a:latin typeface="Candara" pitchFamily="34" charset="0"/>
              </a:rPr>
              <a:t>Provide answers to routine questions </a:t>
            </a:r>
            <a:r>
              <a:rPr lang="en-US" dirty="0">
                <a:latin typeface="Candara" pitchFamily="34" charset="0"/>
              </a:rPr>
              <a:t>with predefined procedure for answering them</a:t>
            </a:r>
          </a:p>
          <a:p>
            <a:pPr lvl="2" eaLnBrk="1" hangingPunct="1">
              <a:spcAft>
                <a:spcPts val="1200"/>
              </a:spcAft>
              <a:buFont typeface="Arial" pitchFamily="34" charset="0"/>
              <a:buChar char="•"/>
            </a:pPr>
            <a:r>
              <a:rPr lang="en-US" sz="1800" dirty="0">
                <a:latin typeface="Candara" pitchFamily="34" charset="0"/>
              </a:rPr>
              <a:t>e.g., summary or comparison of total sales figures for specific product</a:t>
            </a:r>
          </a:p>
          <a:p>
            <a:pPr lvl="1" eaLnBrk="1" hangingPunct="1">
              <a:spcAft>
                <a:spcPts val="1200"/>
              </a:spcAft>
              <a:buFont typeface="Arial" pitchFamily="34" charset="0"/>
              <a:buChar char="•"/>
            </a:pPr>
            <a:r>
              <a:rPr lang="en-US" dirty="0">
                <a:latin typeface="Candara" pitchFamily="34" charset="0"/>
              </a:rPr>
              <a:t>Typically have </a:t>
            </a:r>
            <a:r>
              <a:rPr lang="en-US" b="1" dirty="0">
                <a:latin typeface="Candara" pitchFamily="34" charset="0"/>
              </a:rPr>
              <a:t>little analytic capability</a:t>
            </a:r>
          </a:p>
          <a:p>
            <a:pPr lvl="1" eaLnBrk="1" hangingPunct="1">
              <a:spcAft>
                <a:spcPts val="1200"/>
              </a:spcAft>
              <a:buFont typeface="Arial" pitchFamily="34" charset="0"/>
              <a:buChar char="•"/>
            </a:pPr>
            <a:endParaRPr lang="en-US" b="1" dirty="0">
              <a:latin typeface="Candara" pitchFamily="34" charset="0"/>
            </a:endParaRPr>
          </a:p>
          <a:p>
            <a:pPr lvl="1" eaLnBrk="1" hangingPunct="1">
              <a:spcAft>
                <a:spcPts val="1200"/>
              </a:spcAft>
              <a:buFont typeface="Arial" pitchFamily="34" charset="0"/>
              <a:buChar char="•"/>
            </a:pPr>
            <a:r>
              <a:rPr lang="en-US" b="1" dirty="0">
                <a:latin typeface="Candara" pitchFamily="34" charset="0"/>
              </a:rPr>
              <a:t>MIS Vs. IS?</a:t>
            </a:r>
          </a:p>
          <a:p>
            <a:endParaRPr lang="en-US" dirty="0"/>
          </a:p>
        </p:txBody>
      </p:sp>
      <p:sp>
        <p:nvSpPr>
          <p:cNvPr id="4" name="Slide Number Placeholder 3"/>
          <p:cNvSpPr>
            <a:spLocks noGrp="1"/>
          </p:cNvSpPr>
          <p:nvPr>
            <p:ph type="sldNum" sz="quarter" idx="12"/>
          </p:nvPr>
        </p:nvSpPr>
        <p:spPr/>
        <p:txBody>
          <a:bodyPr/>
          <a:lstStyle/>
          <a:p>
            <a:pPr>
              <a:defRPr/>
            </a:pPr>
            <a:fld id="{DE678B3E-B01F-4A65-B2E9-98852F263817}" type="slidenum">
              <a:rPr lang="es-ES" smtClean="0"/>
              <a:pPr>
                <a:defRPr/>
              </a:pPr>
              <a:t>12</a:t>
            </a:fld>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ox(in)">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57200" y="1511781"/>
            <a:ext cx="7182588" cy="4596437"/>
          </a:xfrm>
          <a:prstGeom prst="rect">
            <a:avLst/>
          </a:prstGeom>
          <a:noFill/>
          <a:ln w="9525">
            <a:noFill/>
            <a:miter lim="800000"/>
            <a:headEnd/>
            <a:tailEnd/>
          </a:ln>
          <a:effectLst/>
        </p:spPr>
      </p:pic>
      <p:sp>
        <p:nvSpPr>
          <p:cNvPr id="15362" name="Rectangle 2"/>
          <p:cNvSpPr>
            <a:spLocks noChangeArrowheads="1"/>
          </p:cNvSpPr>
          <p:nvPr/>
        </p:nvSpPr>
        <p:spPr bwMode="auto">
          <a:xfrm>
            <a:off x="2971800" y="200026"/>
            <a:ext cx="76962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nchor="ct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2000" b="1" dirty="0">
              <a:solidFill>
                <a:srgbClr val="000000"/>
              </a:solidFill>
              <a:effectLst>
                <a:outerShdw blurRad="38100" dist="38100" dir="2700000" algn="tl">
                  <a:srgbClr val="C0C0C0"/>
                </a:outerShdw>
              </a:effectLst>
              <a:ea typeface="DejaVu Sans" charset="0"/>
              <a:cs typeface="DejaVu Sans" charset="0"/>
            </a:endParaRPr>
          </a:p>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1600" b="1" dirty="0">
              <a:solidFill>
                <a:srgbClr val="000000"/>
              </a:solidFill>
              <a:effectLst>
                <a:outerShdw blurRad="38100" dist="38100" dir="2700000" algn="tl">
                  <a:srgbClr val="C0C0C0"/>
                </a:outerShdw>
              </a:effectLst>
              <a:ea typeface="DejaVu Sans" charset="0"/>
              <a:cs typeface="DejaVu Sans" charset="0"/>
            </a:endParaRPr>
          </a:p>
        </p:txBody>
      </p:sp>
      <p:pic>
        <p:nvPicPr>
          <p:cNvPr id="1026" name="Picture 2"/>
          <p:cNvPicPr>
            <a:picLocks noChangeAspect="1" noChangeArrowheads="1"/>
          </p:cNvPicPr>
          <p:nvPr/>
        </p:nvPicPr>
        <p:blipFill>
          <a:blip r:embed="rId4" cstate="print"/>
          <a:srcRect/>
          <a:stretch>
            <a:fillRect/>
          </a:stretch>
        </p:blipFill>
        <p:spPr bwMode="auto">
          <a:xfrm>
            <a:off x="8001000" y="2209799"/>
            <a:ext cx="3657600" cy="3200400"/>
          </a:xfrm>
          <a:prstGeom prst="rect">
            <a:avLst/>
          </a:prstGeom>
          <a:noFill/>
          <a:ln w="9525">
            <a:noFill/>
            <a:miter lim="800000"/>
            <a:headEnd/>
            <a:tailEnd/>
          </a:ln>
          <a:effectLst/>
        </p:spPr>
      </p:pic>
      <p:sp>
        <p:nvSpPr>
          <p:cNvPr id="6" name="Title 5"/>
          <p:cNvSpPr>
            <a:spLocks noGrp="1"/>
          </p:cNvSpPr>
          <p:nvPr>
            <p:ph type="title"/>
          </p:nvPr>
        </p:nvSpPr>
        <p:spPr/>
        <p:txBody>
          <a:bodyPr/>
          <a:lstStyle/>
          <a:p>
            <a:r>
              <a:rPr lang="en-US" dirty="0" smtClean="0"/>
              <a:t>MIS &amp; TPS</a:t>
            </a:r>
            <a:endParaRPr lang="en-US" dirty="0"/>
          </a:p>
        </p:txBody>
      </p:sp>
    </p:spTree>
    <p:extLst>
      <p:ext uri="{BB962C8B-B14F-4D97-AF65-F5344CB8AC3E}">
        <p14:creationId xmlns:p14="http://schemas.microsoft.com/office/powerpoint/2010/main" val="777844291"/>
      </p:ext>
    </p:extLst>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304800"/>
            <a:ext cx="8915400" cy="685800"/>
          </a:xfrm>
        </p:spPr>
        <p:txBody>
          <a:bodyPr/>
          <a:lstStyle/>
          <a:p>
            <a:r>
              <a:rPr lang="en-US" dirty="0" smtClean="0"/>
              <a:t>Sample MIS Report</a:t>
            </a:r>
            <a:endParaRPr lang="en-US" dirty="0"/>
          </a:p>
        </p:txBody>
      </p:sp>
      <p:pic>
        <p:nvPicPr>
          <p:cNvPr id="5" name="Picture Placeholder 21" descr="Fig-2-2.png"/>
          <p:cNvPicPr>
            <a:picLocks noGrp="1" noChangeAspect="1"/>
          </p:cNvPicPr>
          <p:nvPr>
            <p:ph sz="quarter" idx="12"/>
          </p:nvPr>
        </p:nvPicPr>
        <p:blipFill>
          <a:blip r:embed="rId3" cstate="print"/>
          <a:stretch>
            <a:fillRect/>
          </a:stretch>
        </p:blipFill>
        <p:spPr>
          <a:xfrm>
            <a:off x="2286000" y="1447800"/>
            <a:ext cx="8077200" cy="4662141"/>
          </a:xfrm>
        </p:spPr>
      </p:pic>
    </p:spTree>
    <p:extLst>
      <p:ext uri="{BB962C8B-B14F-4D97-AF65-F5344CB8AC3E}">
        <p14:creationId xmlns:p14="http://schemas.microsoft.com/office/powerpoint/2010/main" val="647545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381000" y="1524000"/>
            <a:ext cx="11607800" cy="4724400"/>
          </a:xfrm>
        </p:spPr>
        <p:txBody>
          <a:bodyPr/>
          <a:lstStyle/>
          <a:p>
            <a:pPr eaLnBrk="1" hangingPunct="1">
              <a:spcBef>
                <a:spcPct val="0"/>
              </a:spcBef>
            </a:pPr>
            <a:r>
              <a:rPr lang="en-US" sz="2000" b="1" dirty="0"/>
              <a:t>Serve middle management</a:t>
            </a:r>
          </a:p>
          <a:p>
            <a:pPr eaLnBrk="1" hangingPunct="1">
              <a:spcBef>
                <a:spcPct val="0"/>
              </a:spcBef>
            </a:pPr>
            <a:r>
              <a:rPr lang="en-US" sz="2000" b="1" dirty="0"/>
              <a:t>Support non-routine decision making</a:t>
            </a:r>
          </a:p>
          <a:p>
            <a:pPr lvl="1" eaLnBrk="1" hangingPunct="1">
              <a:spcBef>
                <a:spcPct val="0"/>
              </a:spcBef>
            </a:pPr>
            <a:r>
              <a:rPr lang="en-US" sz="2000" b="1" dirty="0"/>
              <a:t>Focus on problems </a:t>
            </a:r>
            <a:r>
              <a:rPr lang="en-US" sz="2000" dirty="0"/>
              <a:t>that are unique &amp; rapidly changing</a:t>
            </a:r>
          </a:p>
          <a:p>
            <a:pPr lvl="1" eaLnBrk="1" hangingPunct="1">
              <a:spcBef>
                <a:spcPct val="0"/>
              </a:spcBef>
            </a:pPr>
            <a:r>
              <a:rPr lang="en-US" sz="2000" dirty="0"/>
              <a:t>Example: What is impact on production schedule if December sales doubled?</a:t>
            </a:r>
          </a:p>
          <a:p>
            <a:pPr lvl="1" eaLnBrk="1" hangingPunct="1">
              <a:spcBef>
                <a:spcPct val="0"/>
              </a:spcBef>
            </a:pPr>
            <a:r>
              <a:rPr lang="en-US" sz="2000" dirty="0"/>
              <a:t>What would happen to our return on investment if a factory schedule were delayed for six months?</a:t>
            </a:r>
          </a:p>
          <a:p>
            <a:pPr lvl="1" eaLnBrk="1" hangingPunct="1">
              <a:spcBef>
                <a:spcPct val="0"/>
              </a:spcBef>
            </a:pPr>
            <a:endParaRPr lang="en-US" sz="2000" dirty="0"/>
          </a:p>
          <a:p>
            <a:pPr eaLnBrk="1" hangingPunct="1">
              <a:spcBef>
                <a:spcPct val="0"/>
              </a:spcBef>
            </a:pPr>
            <a:r>
              <a:rPr lang="en-US" sz="2000" dirty="0"/>
              <a:t>Often use information from</a:t>
            </a:r>
          </a:p>
          <a:p>
            <a:pPr lvl="1" eaLnBrk="1" hangingPunct="1">
              <a:spcBef>
                <a:spcPct val="0"/>
              </a:spcBef>
            </a:pPr>
            <a:r>
              <a:rPr lang="en-US" sz="1800" dirty="0"/>
              <a:t>External sources: e.g., stock prices, product prices of competitors</a:t>
            </a:r>
          </a:p>
          <a:p>
            <a:pPr lvl="1" eaLnBrk="1" hangingPunct="1">
              <a:spcBef>
                <a:spcPct val="0"/>
              </a:spcBef>
            </a:pPr>
            <a:r>
              <a:rPr lang="en-US" sz="1800" dirty="0"/>
              <a:t>Internal sources: e.g., TPS, MIS</a:t>
            </a:r>
          </a:p>
          <a:p>
            <a:pPr lvl="1" eaLnBrk="1" hangingPunct="1">
              <a:spcBef>
                <a:spcPct val="0"/>
              </a:spcBef>
              <a:buNone/>
            </a:pPr>
            <a:endParaRPr lang="en-US" sz="1800" dirty="0"/>
          </a:p>
          <a:p>
            <a:pPr eaLnBrk="1" hangingPunct="1">
              <a:spcBef>
                <a:spcPct val="0"/>
              </a:spcBef>
            </a:pPr>
            <a:r>
              <a:rPr lang="en-US" sz="2000" b="1" dirty="0"/>
              <a:t>Model driven DSS</a:t>
            </a:r>
          </a:p>
          <a:p>
            <a:pPr lvl="2" eaLnBrk="1" hangingPunct="1">
              <a:spcBef>
                <a:spcPct val="0"/>
              </a:spcBef>
            </a:pPr>
            <a:r>
              <a:rPr lang="en-US" sz="2000" b="1" dirty="0"/>
              <a:t>Voyage-estimating systems</a:t>
            </a:r>
            <a:r>
              <a:rPr lang="en-US" sz="2000" dirty="0"/>
              <a:t>, calculates financial &amp; technical voyage details</a:t>
            </a:r>
          </a:p>
          <a:p>
            <a:pPr eaLnBrk="1" hangingPunct="1">
              <a:spcBef>
                <a:spcPct val="0"/>
              </a:spcBef>
            </a:pPr>
            <a:r>
              <a:rPr lang="en-US" sz="2000" b="1" dirty="0"/>
              <a:t>Data driven DSS</a:t>
            </a:r>
          </a:p>
          <a:p>
            <a:pPr lvl="2" eaLnBrk="1" hangingPunct="1">
              <a:spcBef>
                <a:spcPct val="0"/>
              </a:spcBef>
            </a:pPr>
            <a:r>
              <a:rPr lang="en-US" sz="2000" b="1" dirty="0"/>
              <a:t>Intrawest’s marketing analysis systems</a:t>
            </a:r>
            <a:r>
              <a:rPr lang="en-US" sz="2000" dirty="0"/>
              <a:t>, collects &amp; stores large amounts of customer data </a:t>
            </a:r>
          </a:p>
          <a:p>
            <a:pPr lvl="2" eaLnBrk="1" hangingPunct="1">
              <a:spcBef>
                <a:spcPct val="0"/>
              </a:spcBef>
            </a:pPr>
            <a:r>
              <a:rPr lang="en-US" sz="2000" dirty="0"/>
              <a:t>Analyze data to determine value, revenue potential &amp; customer loyalty</a:t>
            </a:r>
          </a:p>
          <a:p>
            <a:endParaRPr lang="en-US" dirty="0"/>
          </a:p>
        </p:txBody>
      </p:sp>
      <p:sp>
        <p:nvSpPr>
          <p:cNvPr id="3" name="Title 2"/>
          <p:cNvSpPr>
            <a:spLocks noGrp="1"/>
          </p:cNvSpPr>
          <p:nvPr>
            <p:ph type="title"/>
          </p:nvPr>
        </p:nvSpPr>
        <p:spPr/>
        <p:txBody>
          <a:bodyPr/>
          <a:lstStyle/>
          <a:p>
            <a:r>
              <a:rPr lang="en-US" dirty="0" smtClean="0"/>
              <a:t>Decision Support Systems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box(in)">
                                      <p:cBhvr>
                                        <p:cTn id="7" dur="500"/>
                                        <p:tgtEl>
                                          <p:spTgt spid="2">
                                            <p:txEl>
                                              <p:pRg st="10" end="1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
                                            <p:txEl>
                                              <p:pRg st="11" end="11"/>
                                            </p:txEl>
                                          </p:spTgt>
                                        </p:tgtEl>
                                        <p:attrNameLst>
                                          <p:attrName>style.visibility</p:attrName>
                                        </p:attrNameLst>
                                      </p:cBhvr>
                                      <p:to>
                                        <p:strVal val="visible"/>
                                      </p:to>
                                    </p:set>
                                    <p:animEffect transition="in" filter="box(in)">
                                      <p:cBhvr>
                                        <p:cTn id="10" dur="500"/>
                                        <p:tgtEl>
                                          <p:spTgt spid="2">
                                            <p:txEl>
                                              <p:pRg st="11" end="1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2">
                                            <p:txEl>
                                              <p:pRg st="12" end="12"/>
                                            </p:txEl>
                                          </p:spTgt>
                                        </p:tgtEl>
                                        <p:attrNameLst>
                                          <p:attrName>style.visibility</p:attrName>
                                        </p:attrNameLst>
                                      </p:cBhvr>
                                      <p:to>
                                        <p:strVal val="visible"/>
                                      </p:to>
                                    </p:set>
                                    <p:animEffect transition="in" filter="box(in)">
                                      <p:cBhvr>
                                        <p:cTn id="13" dur="500"/>
                                        <p:tgtEl>
                                          <p:spTgt spid="2">
                                            <p:txEl>
                                              <p:pRg st="12" end="1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2">
                                            <p:txEl>
                                              <p:pRg st="13" end="13"/>
                                            </p:txEl>
                                          </p:spTgt>
                                        </p:tgtEl>
                                        <p:attrNameLst>
                                          <p:attrName>style.visibility</p:attrName>
                                        </p:attrNameLst>
                                      </p:cBhvr>
                                      <p:to>
                                        <p:strVal val="visible"/>
                                      </p:to>
                                    </p:set>
                                    <p:animEffect transition="in" filter="box(in)">
                                      <p:cBhvr>
                                        <p:cTn id="16" dur="500"/>
                                        <p:tgtEl>
                                          <p:spTgt spid="2">
                                            <p:txEl>
                                              <p:pRg st="13" end="1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2">
                                            <p:txEl>
                                              <p:pRg st="14" end="14"/>
                                            </p:txEl>
                                          </p:spTgt>
                                        </p:tgtEl>
                                        <p:attrNameLst>
                                          <p:attrName>style.visibility</p:attrName>
                                        </p:attrNameLst>
                                      </p:cBhvr>
                                      <p:to>
                                        <p:strVal val="visible"/>
                                      </p:to>
                                    </p:set>
                                    <p:animEffect transition="in" filter="box(in)">
                                      <p:cBhvr>
                                        <p:cTn id="19"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381000"/>
            <a:ext cx="9448800" cy="566738"/>
          </a:xfrm>
        </p:spPr>
        <p:txBody>
          <a:bodyPr/>
          <a:lstStyle/>
          <a:p>
            <a:r>
              <a:rPr lang="en-US" sz="3200" dirty="0"/>
              <a:t>Decision Support Systems</a:t>
            </a:r>
            <a:endParaRPr lang="en-US" sz="3200" dirty="0"/>
          </a:p>
        </p:txBody>
      </p:sp>
      <p:sp>
        <p:nvSpPr>
          <p:cNvPr id="4" name="Content Placeholder 3"/>
          <p:cNvSpPr>
            <a:spLocks noGrp="1"/>
          </p:cNvSpPr>
          <p:nvPr>
            <p:ph type="body" sz="half" idx="2"/>
          </p:nvPr>
        </p:nvSpPr>
        <p:spPr>
          <a:xfrm>
            <a:off x="533400" y="1904662"/>
            <a:ext cx="4038600" cy="1569660"/>
          </a:xfrm>
          <a:prstGeom prst="rect">
            <a:avLst/>
          </a:prstGeom>
        </p:spPr>
        <p:txBody>
          <a:bodyPr wrap="square">
            <a:spAutoFit/>
          </a:bodyPr>
          <a:lstStyle/>
          <a:p>
            <a:pPr eaLnBrk="1" hangingPunct="1">
              <a:spcBef>
                <a:spcPct val="50000"/>
              </a:spcBef>
            </a:pPr>
            <a:r>
              <a:rPr lang="en-US" sz="2400" dirty="0"/>
              <a:t>This DSS operates on a powerful PC. It is used daily by managers who must develop bids on shipping contracts.</a:t>
            </a:r>
          </a:p>
        </p:txBody>
      </p:sp>
      <p:sp>
        <p:nvSpPr>
          <p:cNvPr id="9" name="Rectangle 8"/>
          <p:cNvSpPr/>
          <p:nvPr/>
        </p:nvSpPr>
        <p:spPr>
          <a:xfrm>
            <a:off x="152400" y="1295400"/>
            <a:ext cx="4572000" cy="369332"/>
          </a:xfrm>
          <a:prstGeom prst="rect">
            <a:avLst/>
          </a:prstGeom>
        </p:spPr>
        <p:txBody>
          <a:bodyPr>
            <a:spAutoFit/>
          </a:bodyPr>
          <a:lstStyle/>
          <a:p>
            <a:endParaRPr lang="en-US" dirty="0"/>
          </a:p>
        </p:txBody>
      </p:sp>
      <p:pic>
        <p:nvPicPr>
          <p:cNvPr id="12" name="Picture Placeholder 21" descr="Fig-2-2.png"/>
          <p:cNvPicPr>
            <a:picLocks noGrp="1" noChangeAspect="1"/>
          </p:cNvPicPr>
          <p:nvPr>
            <p:ph type="pic" sz="quarter" idx="4294967295"/>
          </p:nvPr>
        </p:nvPicPr>
        <p:blipFill>
          <a:blip r:embed="rId3" cstate="print"/>
          <a:stretch>
            <a:fillRect/>
          </a:stretch>
        </p:blipFill>
        <p:spPr>
          <a:xfrm>
            <a:off x="4724400" y="1664732"/>
            <a:ext cx="6907427" cy="4483768"/>
          </a:xfrm>
          <a:prstGeom prst="rect">
            <a:avLst/>
          </a:prstGeom>
        </p:spPr>
      </p:pic>
    </p:spTree>
    <p:extLst>
      <p:ext uri="{BB962C8B-B14F-4D97-AF65-F5344CB8AC3E}">
        <p14:creationId xmlns:p14="http://schemas.microsoft.com/office/powerpoint/2010/main" val="3489488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eaLnBrk="1" hangingPunct="1">
              <a:spcBef>
                <a:spcPct val="0"/>
              </a:spcBef>
              <a:spcAft>
                <a:spcPts val="1800"/>
              </a:spcAft>
            </a:pPr>
            <a:r>
              <a:rPr lang="en-US" b="1" dirty="0"/>
              <a:t>Class of software applications</a:t>
            </a:r>
          </a:p>
          <a:p>
            <a:pPr eaLnBrk="1" hangingPunct="1">
              <a:spcBef>
                <a:spcPct val="0"/>
              </a:spcBef>
              <a:spcAft>
                <a:spcPts val="1800"/>
              </a:spcAft>
            </a:pPr>
            <a:r>
              <a:rPr lang="en-US" dirty="0"/>
              <a:t>Analyze current and historical data </a:t>
            </a:r>
            <a:r>
              <a:rPr lang="en-US" b="1" dirty="0"/>
              <a:t>to find patterns and trends </a:t>
            </a:r>
            <a:r>
              <a:rPr lang="en-US" dirty="0"/>
              <a:t>and aid decision-making</a:t>
            </a:r>
          </a:p>
          <a:p>
            <a:pPr eaLnBrk="1" hangingPunct="1">
              <a:spcBef>
                <a:spcPct val="0"/>
              </a:spcBef>
            </a:pPr>
            <a:r>
              <a:rPr lang="en-US" dirty="0"/>
              <a:t>Used in systems that </a:t>
            </a:r>
            <a:r>
              <a:rPr lang="en-US" b="1" dirty="0"/>
              <a:t>support middle and senior management</a:t>
            </a:r>
          </a:p>
          <a:p>
            <a:pPr lvl="1" eaLnBrk="1" hangingPunct="1">
              <a:spcBef>
                <a:spcPct val="0"/>
              </a:spcBef>
            </a:pPr>
            <a:r>
              <a:rPr lang="en-US" dirty="0"/>
              <a:t>Data-driven DSS </a:t>
            </a:r>
          </a:p>
          <a:p>
            <a:pPr lvl="1" eaLnBrk="1" hangingPunct="1">
              <a:spcBef>
                <a:spcPct val="0"/>
              </a:spcBef>
            </a:pPr>
            <a:r>
              <a:rPr lang="en-US" dirty="0"/>
              <a:t>Executive support systems (ESS)</a:t>
            </a:r>
          </a:p>
          <a:p>
            <a:pPr lvl="2" eaLnBrk="1" hangingPunct="1">
              <a:spcBef>
                <a:spcPct val="0"/>
              </a:spcBef>
            </a:pPr>
            <a:r>
              <a:rPr lang="en-US" dirty="0"/>
              <a:t>e.g., </a:t>
            </a:r>
          </a:p>
          <a:p>
            <a:pPr lvl="2" eaLnBrk="1" hangingPunct="1">
              <a:spcBef>
                <a:spcPct val="0"/>
              </a:spcBef>
            </a:pPr>
            <a:r>
              <a:rPr lang="en-US" dirty="0"/>
              <a:t>What are the long-term industry cost trends, &amp; where does our firm fit in?</a:t>
            </a:r>
          </a:p>
          <a:p>
            <a:pPr lvl="2" eaLnBrk="1" hangingPunct="1">
              <a:spcBef>
                <a:spcPct val="0"/>
              </a:spcBef>
            </a:pPr>
            <a:r>
              <a:rPr lang="en-US" dirty="0"/>
              <a:t>What new acquisitions would protect us from cyclical business swings?</a:t>
            </a:r>
          </a:p>
          <a:p>
            <a:endParaRPr lang="en-US" dirty="0"/>
          </a:p>
        </p:txBody>
      </p:sp>
      <p:sp>
        <p:nvSpPr>
          <p:cNvPr id="3" name="Title 2"/>
          <p:cNvSpPr>
            <a:spLocks noGrp="1"/>
          </p:cNvSpPr>
          <p:nvPr>
            <p:ph type="title"/>
          </p:nvPr>
        </p:nvSpPr>
        <p:spPr/>
        <p:txBody>
          <a:bodyPr/>
          <a:lstStyle/>
          <a:p>
            <a:r>
              <a:rPr lang="en-US" dirty="0" smtClean="0"/>
              <a:t>Business Intelligence (BI)</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2"/>
          </p:nvPr>
        </p:nvSpPr>
        <p:spPr/>
        <p:txBody>
          <a:bodyPr/>
          <a:lstStyle/>
          <a:p>
            <a:pPr eaLnBrk="1" hangingPunct="1"/>
            <a:r>
              <a:rPr lang="en-US" sz="2400" b="1" dirty="0"/>
              <a:t>Support senior </a:t>
            </a:r>
            <a:r>
              <a:rPr lang="en-US" sz="2400" dirty="0"/>
              <a:t>management</a:t>
            </a:r>
          </a:p>
          <a:p>
            <a:pPr eaLnBrk="1" hangingPunct="1"/>
            <a:r>
              <a:rPr lang="en-US" sz="2400" b="1" dirty="0"/>
              <a:t>Address non-routine decisions</a:t>
            </a:r>
          </a:p>
          <a:p>
            <a:pPr lvl="1" eaLnBrk="1" hangingPunct="1"/>
            <a:r>
              <a:rPr lang="en-US" sz="2000" dirty="0"/>
              <a:t>requiring judgment, evaluation, and insight</a:t>
            </a:r>
          </a:p>
          <a:p>
            <a:pPr lvl="1" eaLnBrk="1" hangingPunct="1"/>
            <a:r>
              <a:rPr lang="en-US" sz="2000" dirty="0"/>
              <a:t>presents graphs &amp; data from many sources </a:t>
            </a:r>
          </a:p>
          <a:p>
            <a:pPr lvl="1" eaLnBrk="1" hangingPunct="1"/>
            <a:endParaRPr lang="en-US" sz="2000" dirty="0"/>
          </a:p>
          <a:p>
            <a:pPr eaLnBrk="1" hangingPunct="1"/>
            <a:r>
              <a:rPr lang="en-US" sz="2400" b="1" dirty="0"/>
              <a:t>Incorporate data about external events </a:t>
            </a:r>
            <a:r>
              <a:rPr lang="en-US" sz="2400" dirty="0"/>
              <a:t>(e.g. new tax laws or competitors) as well as </a:t>
            </a:r>
            <a:r>
              <a:rPr lang="en-US" sz="2400" b="1" dirty="0"/>
              <a:t>summarized information from internal MIS and DSS</a:t>
            </a:r>
          </a:p>
          <a:p>
            <a:pPr lvl="1" eaLnBrk="1" hangingPunct="1"/>
            <a:r>
              <a:rPr lang="en-US" sz="2000" dirty="0"/>
              <a:t>e.g., </a:t>
            </a:r>
            <a:r>
              <a:rPr lang="en-US" sz="2000" b="1" dirty="0"/>
              <a:t>Digital dashboard </a:t>
            </a:r>
            <a:r>
              <a:rPr lang="en-US" sz="2000" dirty="0"/>
              <a:t>presents </a:t>
            </a:r>
            <a:r>
              <a:rPr lang="en-US" sz="2000" b="1" dirty="0"/>
              <a:t>real-time graphical overview</a:t>
            </a:r>
            <a:r>
              <a:rPr lang="en-US" sz="2000" dirty="0"/>
              <a:t> (graphs &amp; charts) of firm’s key performance indicators</a:t>
            </a:r>
          </a:p>
          <a:p>
            <a:pPr lvl="2" eaLnBrk="1" hangingPunct="1"/>
            <a:r>
              <a:rPr lang="en-US" sz="1800" dirty="0"/>
              <a:t>working capital, accounts receivable, accounts payable, cash flow, and inventory</a:t>
            </a:r>
            <a:endParaRPr lang="en-US" sz="1600" dirty="0"/>
          </a:p>
          <a:p>
            <a:endParaRPr lang="en-US" sz="2400" dirty="0"/>
          </a:p>
        </p:txBody>
      </p:sp>
      <p:sp>
        <p:nvSpPr>
          <p:cNvPr id="6" name="Title 5"/>
          <p:cNvSpPr>
            <a:spLocks noGrp="1"/>
          </p:cNvSpPr>
          <p:nvPr>
            <p:ph type="title"/>
          </p:nvPr>
        </p:nvSpPr>
        <p:spPr/>
        <p:txBody>
          <a:bodyPr/>
          <a:lstStyle/>
          <a:p>
            <a:r>
              <a:rPr lang="en-US" dirty="0" smtClean="0"/>
              <a:t>Executive Support Systems</a:t>
            </a:r>
            <a:endParaRPr lang="en-US" dirty="0"/>
          </a:p>
        </p:txBody>
      </p:sp>
      <p:sp>
        <p:nvSpPr>
          <p:cNvPr id="5" name="Slide Number Placeholder 4"/>
          <p:cNvSpPr>
            <a:spLocks noGrp="1"/>
          </p:cNvSpPr>
          <p:nvPr>
            <p:ph type="sldNum" sz="quarter" idx="13"/>
          </p:nvPr>
        </p:nvSpPr>
        <p:spPr/>
        <p:txBody>
          <a:bodyPr/>
          <a:lstStyle/>
          <a:p>
            <a:pPr>
              <a:defRPr/>
            </a:pPr>
            <a:fld id="{A1AF98BD-0D16-4006-A641-EFCF86A8EA00}" type="slidenum">
              <a:rPr lang="es-ES" smtClean="0"/>
              <a:pPr>
                <a:defRPr/>
              </a:pPr>
              <a:t>18</a:t>
            </a:fld>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09600" y="152400"/>
            <a:ext cx="10668000" cy="914400"/>
          </a:xfrm>
        </p:spPr>
        <p:txBody>
          <a:bodyPr/>
          <a:lstStyle/>
          <a:p>
            <a:r>
              <a:rPr lang="en-CA" sz="2800" dirty="0"/>
              <a:t>Systems from a constituency </a:t>
            </a:r>
            <a:r>
              <a:rPr lang="en-CA" sz="2800" dirty="0" smtClean="0"/>
              <a:t>perspective and </a:t>
            </a:r>
            <a:r>
              <a:rPr lang="en-CA" sz="2800" dirty="0"/>
              <a:t>interrelationships</a:t>
            </a:r>
            <a:endParaRPr lang="en-US" sz="2800" dirty="0"/>
          </a:p>
        </p:txBody>
      </p:sp>
      <p:pic>
        <p:nvPicPr>
          <p:cNvPr id="13" name="Picture 6"/>
          <p:cNvPicPr>
            <a:picLocks noGrp="1" noChangeAspect="1" noChangeArrowheads="1"/>
          </p:cNvPicPr>
          <p:nvPr>
            <p:ph idx="4294967295"/>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4199" y="2711669"/>
            <a:ext cx="5102981" cy="342576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9" name="Rectangle 3"/>
          <p:cNvSpPr>
            <a:spLocks noChangeArrowheads="1"/>
          </p:cNvSpPr>
          <p:nvPr/>
        </p:nvSpPr>
        <p:spPr bwMode="auto">
          <a:xfrm>
            <a:off x="2247900" y="200026"/>
            <a:ext cx="76962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nchor="ct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2000" b="1" dirty="0">
              <a:solidFill>
                <a:srgbClr val="000000"/>
              </a:solidFill>
              <a:effectLst>
                <a:outerShdw blurRad="38100" dist="38100" dir="2700000" algn="tl">
                  <a:srgbClr val="C0C0C0"/>
                </a:outerShdw>
              </a:effectLst>
              <a:ea typeface="DejaVu Sans" charset="0"/>
              <a:cs typeface="DejaVu Sans" charset="0"/>
            </a:endParaRPr>
          </a:p>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1600" b="1" dirty="0">
              <a:solidFill>
                <a:srgbClr val="000000"/>
              </a:solidFill>
              <a:effectLst>
                <a:outerShdw blurRad="38100" dist="38100" dir="2700000" algn="tl">
                  <a:srgbClr val="C0C0C0"/>
                </a:outerShdw>
              </a:effectLst>
              <a:ea typeface="DejaVu Sans" charset="0"/>
              <a:cs typeface="DejaVu Sans" charset="0"/>
            </a:endParaRPr>
          </a:p>
        </p:txBody>
      </p:sp>
      <p:sp>
        <p:nvSpPr>
          <p:cNvPr id="7" name="Rectangle 6"/>
          <p:cNvSpPr/>
          <p:nvPr/>
        </p:nvSpPr>
        <p:spPr>
          <a:xfrm>
            <a:off x="609600" y="1524001"/>
            <a:ext cx="11201400" cy="1015663"/>
          </a:xfrm>
          <a:prstGeom prst="rect">
            <a:avLst/>
          </a:prstGeom>
        </p:spPr>
        <p:txBody>
          <a:bodyPr wrap="square">
            <a:spAutoFit/>
          </a:bodyPr>
          <a:lstStyle/>
          <a:p>
            <a:pPr marL="0" lvl="1" indent="457200">
              <a:buFont typeface="Arial" pitchFamily="34" charset="0"/>
              <a:buChar char="•"/>
            </a:pPr>
            <a:r>
              <a:rPr lang="en-US" sz="2000" b="1" dirty="0">
                <a:latin typeface="Candara" pitchFamily="34" charset="0"/>
              </a:rPr>
              <a:t>Transaction processing systems: </a:t>
            </a:r>
            <a:r>
              <a:rPr lang="en-US" sz="2000" dirty="0">
                <a:latin typeface="Candara" pitchFamily="34" charset="0"/>
              </a:rPr>
              <a:t>supporting operational level employees</a:t>
            </a:r>
          </a:p>
          <a:p>
            <a:pPr marL="0" lvl="1" indent="457200">
              <a:buFont typeface="Arial" pitchFamily="34" charset="0"/>
              <a:buChar char="•"/>
            </a:pPr>
            <a:r>
              <a:rPr lang="en-US" sz="2000" b="1" dirty="0">
                <a:latin typeface="Candara" pitchFamily="34" charset="0"/>
              </a:rPr>
              <a:t>Management information systems and decision-support systems:</a:t>
            </a:r>
            <a:r>
              <a:rPr lang="en-US" sz="2000" dirty="0">
                <a:latin typeface="Candara" pitchFamily="34" charset="0"/>
              </a:rPr>
              <a:t> </a:t>
            </a:r>
            <a:r>
              <a:rPr lang="en-US" sz="2000" dirty="0" smtClean="0">
                <a:latin typeface="Candara" pitchFamily="34" charset="0"/>
              </a:rPr>
              <a:t>supporting </a:t>
            </a:r>
            <a:r>
              <a:rPr lang="en-US" sz="2000" dirty="0">
                <a:latin typeface="Candara" pitchFamily="34" charset="0"/>
              </a:rPr>
              <a:t>managers</a:t>
            </a:r>
          </a:p>
          <a:p>
            <a:pPr marL="0" lvl="1" indent="457200">
              <a:buFont typeface="Arial" pitchFamily="34" charset="0"/>
              <a:buChar char="•"/>
            </a:pPr>
            <a:r>
              <a:rPr lang="en-US" sz="2000" b="1" dirty="0">
                <a:latin typeface="Candara" pitchFamily="34" charset="0"/>
              </a:rPr>
              <a:t>Executive support systems: </a:t>
            </a:r>
            <a:r>
              <a:rPr lang="en-US" sz="2000" dirty="0">
                <a:latin typeface="Candara" pitchFamily="34" charset="0"/>
              </a:rPr>
              <a:t>supporting executives</a:t>
            </a:r>
          </a:p>
        </p:txBody>
      </p:sp>
      <p:sp>
        <p:nvSpPr>
          <p:cNvPr id="8" name="TextBox 7"/>
          <p:cNvSpPr txBox="1"/>
          <p:nvPr/>
        </p:nvSpPr>
        <p:spPr>
          <a:xfrm>
            <a:off x="304800" y="3224223"/>
            <a:ext cx="6172200" cy="2400657"/>
          </a:xfrm>
          <a:prstGeom prst="rect">
            <a:avLst/>
          </a:prstGeom>
          <a:noFill/>
        </p:spPr>
        <p:txBody>
          <a:bodyPr wrap="square" rtlCol="0">
            <a:spAutoFit/>
          </a:bodyPr>
          <a:lstStyle/>
          <a:p>
            <a:pPr>
              <a:spcAft>
                <a:spcPts val="1200"/>
              </a:spcAft>
            </a:pPr>
            <a:r>
              <a:rPr lang="en-US" sz="2400" b="1" u="sng" dirty="0">
                <a:solidFill>
                  <a:srgbClr val="0D0D0D"/>
                </a:solidFill>
                <a:latin typeface="Candara" pitchFamily="34" charset="0"/>
              </a:rPr>
              <a:t>Relationship of systems to one another</a:t>
            </a:r>
          </a:p>
          <a:p>
            <a:pPr>
              <a:spcAft>
                <a:spcPts val="1200"/>
              </a:spcAft>
            </a:pPr>
            <a:r>
              <a:rPr lang="en-US" sz="2400" b="1" dirty="0">
                <a:latin typeface="Candara" pitchFamily="34" charset="0"/>
              </a:rPr>
              <a:t>TPS</a:t>
            </a:r>
            <a:r>
              <a:rPr lang="en-US" sz="2400" dirty="0">
                <a:latin typeface="Candara" pitchFamily="34" charset="0"/>
              </a:rPr>
              <a:t>: Major source of data for other systems</a:t>
            </a:r>
          </a:p>
          <a:p>
            <a:pPr>
              <a:spcAft>
                <a:spcPts val="1200"/>
              </a:spcAft>
            </a:pPr>
            <a:r>
              <a:rPr lang="en-US" sz="2400" b="1" dirty="0">
                <a:latin typeface="Candara" pitchFamily="34" charset="0"/>
              </a:rPr>
              <a:t>ESS</a:t>
            </a:r>
            <a:r>
              <a:rPr lang="en-US" sz="2400" dirty="0">
                <a:latin typeface="Candara" pitchFamily="34" charset="0"/>
              </a:rPr>
              <a:t>: Recipient of  data from lower-level systems</a:t>
            </a:r>
          </a:p>
          <a:p>
            <a:pPr>
              <a:spcAft>
                <a:spcPts val="1200"/>
              </a:spcAft>
            </a:pPr>
            <a:r>
              <a:rPr lang="en-US" sz="2400" dirty="0">
                <a:latin typeface="Candara" pitchFamily="34" charset="0"/>
              </a:rPr>
              <a:t>Data may be exchanged between systems</a:t>
            </a:r>
          </a:p>
        </p:txBody>
      </p:sp>
    </p:spTree>
    <p:extLst>
      <p:ext uri="{BB962C8B-B14F-4D97-AF65-F5344CB8AC3E}">
        <p14:creationId xmlns:p14="http://schemas.microsoft.com/office/powerpoint/2010/main" val="2346573134"/>
      </p:ext>
    </p:extLst>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609600" y="1600200"/>
            <a:ext cx="11379200" cy="4267200"/>
          </a:xfrm>
        </p:spPr>
        <p:txBody>
          <a:bodyPr/>
          <a:lstStyle/>
          <a:p>
            <a:pPr eaLnBrk="1" hangingPunct="1">
              <a:buFontTx/>
              <a:buChar char="•"/>
            </a:pPr>
            <a:r>
              <a:rPr lang="en-US" sz="2800" dirty="0">
                <a:solidFill>
                  <a:srgbClr val="0D0D0D"/>
                </a:solidFill>
                <a:latin typeface="Calibri" pitchFamily="-111" charset="0"/>
              </a:rPr>
              <a:t>Define and describe </a:t>
            </a:r>
            <a:r>
              <a:rPr lang="en-US" sz="2800" u="sng" dirty="0">
                <a:solidFill>
                  <a:srgbClr val="0D0D0D"/>
                </a:solidFill>
                <a:latin typeface="Calibri" pitchFamily="-111" charset="0"/>
              </a:rPr>
              <a:t>business processes and their relationship </a:t>
            </a:r>
            <a:r>
              <a:rPr lang="en-US" sz="2800" dirty="0">
                <a:solidFill>
                  <a:srgbClr val="0D0D0D"/>
                </a:solidFill>
                <a:latin typeface="Calibri" pitchFamily="-111" charset="0"/>
              </a:rPr>
              <a:t>to information systems.</a:t>
            </a:r>
          </a:p>
          <a:p>
            <a:pPr eaLnBrk="1" hangingPunct="1">
              <a:buFontTx/>
              <a:buChar char="•"/>
            </a:pPr>
            <a:r>
              <a:rPr lang="en-US" sz="2800" dirty="0">
                <a:solidFill>
                  <a:srgbClr val="0D0D0D"/>
                </a:solidFill>
                <a:latin typeface="Calibri" pitchFamily="-111" charset="0"/>
              </a:rPr>
              <a:t>Evaluate the role played by systems serving the various levels of management in a business and their relationship to each other. </a:t>
            </a:r>
          </a:p>
          <a:p>
            <a:pPr eaLnBrk="1" hangingPunct="1">
              <a:buFontTx/>
              <a:buChar char="•"/>
            </a:pPr>
            <a:r>
              <a:rPr lang="en-US" sz="2800" dirty="0">
                <a:solidFill>
                  <a:srgbClr val="0D0D0D"/>
                </a:solidFill>
                <a:latin typeface="Calibri" pitchFamily="-111" charset="0"/>
              </a:rPr>
              <a:t>Explain </a:t>
            </a:r>
            <a:r>
              <a:rPr lang="en-US" sz="2800" u="sng" dirty="0">
                <a:solidFill>
                  <a:srgbClr val="0D0D0D"/>
                </a:solidFill>
                <a:latin typeface="Calibri" pitchFamily="-111" charset="0"/>
              </a:rPr>
              <a:t>how enterprise applications improve organizational perf</a:t>
            </a:r>
            <a:r>
              <a:rPr lang="en-US" sz="2800" dirty="0">
                <a:solidFill>
                  <a:srgbClr val="0D0D0D"/>
                </a:solidFill>
                <a:latin typeface="Calibri" pitchFamily="-111" charset="0"/>
              </a:rPr>
              <a:t>ormance.</a:t>
            </a:r>
          </a:p>
          <a:p>
            <a:pPr eaLnBrk="1" hangingPunct="1">
              <a:buFontTx/>
              <a:buChar char="•"/>
            </a:pPr>
            <a:r>
              <a:rPr lang="en-US" sz="2800" dirty="0">
                <a:solidFill>
                  <a:srgbClr val="0D0D0D"/>
                </a:solidFill>
                <a:latin typeface="Calibri" pitchFamily="-111" charset="0"/>
                <a:cs typeface="Arial" charset="0"/>
              </a:rPr>
              <a:t>Explain the </a:t>
            </a:r>
            <a:r>
              <a:rPr lang="en-US" sz="2800" u="sng" dirty="0">
                <a:solidFill>
                  <a:srgbClr val="0D0D0D"/>
                </a:solidFill>
                <a:latin typeface="Calibri" pitchFamily="-111" charset="0"/>
                <a:cs typeface="Arial" charset="0"/>
              </a:rPr>
              <a:t>importance of  collaboration and teamwork in business and how they are supported by technology</a:t>
            </a:r>
            <a:r>
              <a:rPr lang="en-US" sz="2800" dirty="0">
                <a:solidFill>
                  <a:srgbClr val="0D0D0D"/>
                </a:solidFill>
                <a:latin typeface="Calibri" pitchFamily="-111" charset="0"/>
                <a:cs typeface="Arial" charset="0"/>
              </a:rPr>
              <a:t>.</a:t>
            </a:r>
          </a:p>
          <a:p>
            <a:pPr eaLnBrk="1" hangingPunct="1">
              <a:buFontTx/>
              <a:buChar char="•"/>
            </a:pPr>
            <a:r>
              <a:rPr lang="en-US" sz="2800" dirty="0">
                <a:solidFill>
                  <a:srgbClr val="0D0D0D"/>
                </a:solidFill>
                <a:latin typeface="Calibri" pitchFamily="-111" charset="0"/>
                <a:cs typeface="Arial" charset="0"/>
              </a:rPr>
              <a:t>Assess the </a:t>
            </a:r>
            <a:r>
              <a:rPr lang="en-US" sz="2800" u="sng" dirty="0">
                <a:solidFill>
                  <a:srgbClr val="0D0D0D"/>
                </a:solidFill>
                <a:latin typeface="Calibri" pitchFamily="-111" charset="0"/>
                <a:cs typeface="Arial" charset="0"/>
              </a:rPr>
              <a:t>role of the information systems function </a:t>
            </a:r>
            <a:r>
              <a:rPr lang="en-US" sz="2800" dirty="0">
                <a:solidFill>
                  <a:srgbClr val="0D0D0D"/>
                </a:solidFill>
                <a:latin typeface="Calibri" pitchFamily="-111" charset="0"/>
                <a:cs typeface="Arial" charset="0"/>
              </a:rPr>
              <a:t>in a business.</a:t>
            </a:r>
            <a:endParaRPr lang="en-US" sz="2800" dirty="0">
              <a:solidFill>
                <a:srgbClr val="0D0D0D"/>
              </a:solidFill>
              <a:latin typeface="Calibri" pitchFamily="-111" charset="0"/>
            </a:endParaRPr>
          </a:p>
          <a:p>
            <a:pPr eaLnBrk="1" hangingPunct="1">
              <a:buFontTx/>
              <a:buChar char="•"/>
            </a:pPr>
            <a:endParaRPr lang="en-US" sz="2000" dirty="0">
              <a:solidFill>
                <a:srgbClr val="0D0D0D"/>
              </a:solidFill>
              <a:latin typeface="Calibri" pitchFamily="-111" charset="0"/>
            </a:endParaRPr>
          </a:p>
        </p:txBody>
      </p:sp>
      <p:sp>
        <p:nvSpPr>
          <p:cNvPr id="3" name="Title 2"/>
          <p:cNvSpPr>
            <a:spLocks noGrp="1"/>
          </p:cNvSpPr>
          <p:nvPr>
            <p:ph type="title"/>
          </p:nvPr>
        </p:nvSpPr>
        <p:spPr/>
        <p:txBody>
          <a:bodyPr/>
          <a:lstStyle/>
          <a:p>
            <a:r>
              <a:rPr lang="en-US" dirty="0" smtClean="0"/>
              <a:t>Learning Objectives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286000" y="1905000"/>
            <a:ext cx="8077200" cy="361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p>
            <a:pPr marL="341313" indent="-341313">
              <a:spcBef>
                <a:spcPts val="1500"/>
              </a:spcBef>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CA" b="1" dirty="0">
              <a:solidFill>
                <a:srgbClr val="000000"/>
              </a:solidFill>
              <a:latin typeface="Arial" charset="0"/>
              <a:cs typeface="Times New Roman" pitchFamily="16" charset="0"/>
            </a:endParaRPr>
          </a:p>
        </p:txBody>
      </p:sp>
      <p:sp>
        <p:nvSpPr>
          <p:cNvPr id="17411" name="Rectangle 3"/>
          <p:cNvSpPr>
            <a:spLocks noChangeArrowheads="1"/>
          </p:cNvSpPr>
          <p:nvPr/>
        </p:nvSpPr>
        <p:spPr bwMode="auto">
          <a:xfrm>
            <a:off x="2971800" y="200026"/>
            <a:ext cx="76962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nchor="ct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2000" b="1" dirty="0">
              <a:solidFill>
                <a:srgbClr val="000000"/>
              </a:solidFill>
              <a:effectLst>
                <a:outerShdw blurRad="38100" dist="38100" dir="2700000" algn="tl">
                  <a:srgbClr val="C0C0C0"/>
                </a:outerShdw>
              </a:effectLst>
              <a:ea typeface="DejaVu Sans" charset="0"/>
              <a:cs typeface="DejaVu Sans" charset="0"/>
            </a:endParaRPr>
          </a:p>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1600" b="1" dirty="0">
              <a:solidFill>
                <a:srgbClr val="000000"/>
              </a:solidFill>
              <a:effectLst>
                <a:outerShdw blurRad="38100" dist="38100" dir="2700000" algn="tl">
                  <a:srgbClr val="C0C0C0"/>
                </a:outerShdw>
              </a:effectLst>
              <a:ea typeface="DejaVu Sans" charset="0"/>
              <a:cs typeface="DejaVu Sans" charset="0"/>
            </a:endParaRPr>
          </a:p>
        </p:txBody>
      </p:sp>
      <p:sp>
        <p:nvSpPr>
          <p:cNvPr id="4" name="Title 3"/>
          <p:cNvSpPr>
            <a:spLocks noGrp="1"/>
          </p:cNvSpPr>
          <p:nvPr>
            <p:ph type="title"/>
          </p:nvPr>
        </p:nvSpPr>
        <p:spPr>
          <a:xfrm>
            <a:off x="533400" y="228600"/>
            <a:ext cx="9677400" cy="762000"/>
          </a:xfrm>
        </p:spPr>
        <p:txBody>
          <a:bodyPr/>
          <a:lstStyle/>
          <a:p>
            <a:r>
              <a:rPr lang="en-CA" dirty="0" smtClean="0"/>
              <a:t>Enterprise Applications</a:t>
            </a:r>
            <a:endParaRPr lang="en-US" dirty="0"/>
          </a:p>
        </p:txBody>
      </p:sp>
      <p:sp>
        <p:nvSpPr>
          <p:cNvPr id="5" name="Content Placeholder 4"/>
          <p:cNvSpPr>
            <a:spLocks noGrp="1"/>
          </p:cNvSpPr>
          <p:nvPr>
            <p:ph idx="1"/>
          </p:nvPr>
        </p:nvSpPr>
        <p:spPr>
          <a:xfrm>
            <a:off x="381000" y="1493838"/>
            <a:ext cx="11506200" cy="4525963"/>
          </a:xfrm>
        </p:spPr>
        <p:txBody>
          <a:bodyPr/>
          <a:lstStyle/>
          <a:p>
            <a:r>
              <a:rPr lang="en-CA" sz="2400" dirty="0">
                <a:latin typeface="Candara" pitchFamily="34" charset="0"/>
              </a:rPr>
              <a:t>Systems that</a:t>
            </a:r>
          </a:p>
          <a:p>
            <a:pPr lvl="1"/>
            <a:r>
              <a:rPr lang="en-CA" sz="2000" dirty="0">
                <a:latin typeface="Candara" pitchFamily="34" charset="0"/>
              </a:rPr>
              <a:t>Span functional areas</a:t>
            </a:r>
          </a:p>
          <a:p>
            <a:pPr lvl="1"/>
            <a:r>
              <a:rPr lang="en-CA" sz="2000" b="1" dirty="0">
                <a:latin typeface="Candara" pitchFamily="34" charset="0"/>
              </a:rPr>
              <a:t>Focus on executing business process </a:t>
            </a:r>
            <a:r>
              <a:rPr lang="en-CA" sz="2000" dirty="0">
                <a:latin typeface="Candara" pitchFamily="34" charset="0"/>
              </a:rPr>
              <a:t>including all levels of management across the business firm</a:t>
            </a:r>
          </a:p>
          <a:p>
            <a:pPr lvl="1"/>
            <a:r>
              <a:rPr lang="en-CA" sz="2000" b="1" dirty="0">
                <a:latin typeface="Candara" pitchFamily="34" charset="0"/>
              </a:rPr>
              <a:t>Support organization-wide process of coordination and integration</a:t>
            </a:r>
            <a:r>
              <a:rPr lang="en-CA" sz="2000" dirty="0">
                <a:latin typeface="Candara" pitchFamily="34" charset="0"/>
              </a:rPr>
              <a:t>.</a:t>
            </a:r>
          </a:p>
          <a:p>
            <a:r>
              <a:rPr lang="en-CA" sz="2400" dirty="0">
                <a:latin typeface="Candara" pitchFamily="34" charset="0"/>
              </a:rPr>
              <a:t>4 major enterprise applications</a:t>
            </a:r>
          </a:p>
          <a:p>
            <a:pPr lvl="1"/>
            <a:r>
              <a:rPr lang="en-CA" sz="2000" b="1" dirty="0">
                <a:latin typeface="Candara" pitchFamily="34" charset="0"/>
              </a:rPr>
              <a:t>Enterprise systems (ERP)</a:t>
            </a:r>
          </a:p>
          <a:p>
            <a:pPr lvl="2"/>
            <a:r>
              <a:rPr lang="en-US" dirty="0">
                <a:latin typeface="Candara" pitchFamily="34" charset="0"/>
              </a:rPr>
              <a:t>Linking the enterprise</a:t>
            </a:r>
            <a:endParaRPr lang="en-CA" dirty="0">
              <a:latin typeface="Candara" pitchFamily="34" charset="0"/>
            </a:endParaRPr>
          </a:p>
          <a:p>
            <a:pPr lvl="1"/>
            <a:r>
              <a:rPr lang="en-CA" sz="2000" b="1" dirty="0">
                <a:latin typeface="Candara" pitchFamily="34" charset="0"/>
              </a:rPr>
              <a:t>Supply chain management systems</a:t>
            </a:r>
          </a:p>
          <a:p>
            <a:pPr lvl="2"/>
            <a:r>
              <a:rPr lang="en-CA" dirty="0">
                <a:latin typeface="Candara" pitchFamily="34" charset="0"/>
              </a:rPr>
              <a:t>Inter-organizational </a:t>
            </a:r>
            <a:r>
              <a:rPr lang="en-CA" dirty="0">
                <a:latin typeface="Candara" pitchFamily="34" charset="0"/>
              </a:rPr>
              <a:t>system</a:t>
            </a:r>
            <a:endParaRPr lang="en-CA" dirty="0">
              <a:latin typeface="Candara" pitchFamily="34" charset="0"/>
            </a:endParaRPr>
          </a:p>
          <a:p>
            <a:pPr lvl="1"/>
            <a:r>
              <a:rPr lang="en-CA" sz="2000" b="1" dirty="0">
                <a:latin typeface="Candara" pitchFamily="34" charset="0"/>
              </a:rPr>
              <a:t>Customer relationship management systems</a:t>
            </a:r>
          </a:p>
          <a:p>
            <a:pPr lvl="1"/>
            <a:r>
              <a:rPr lang="en-CA" sz="2000" b="1" dirty="0">
                <a:latin typeface="Candara" pitchFamily="34" charset="0"/>
              </a:rPr>
              <a:t>Knowledge management systems</a:t>
            </a:r>
          </a:p>
          <a:p>
            <a:pPr lvl="2"/>
            <a:r>
              <a:rPr lang="en-US" dirty="0">
                <a:latin typeface="Candara" pitchFamily="34" charset="0"/>
              </a:rPr>
              <a:t>Capturing and </a:t>
            </a:r>
            <a:r>
              <a:rPr lang="en-US" dirty="0">
                <a:latin typeface="Candara" pitchFamily="34" charset="0"/>
              </a:rPr>
              <a:t>applying knowledge and expertise.</a:t>
            </a:r>
            <a:endParaRPr lang="en-CA" dirty="0">
              <a:latin typeface="Candara" pitchFamily="34" charset="0"/>
            </a:endParaRPr>
          </a:p>
          <a:p>
            <a:endParaRPr lang="en-US" dirty="0"/>
          </a:p>
        </p:txBody>
      </p:sp>
    </p:spTree>
    <p:extLst>
      <p:ext uri="{BB962C8B-B14F-4D97-AF65-F5344CB8AC3E}">
        <p14:creationId xmlns:p14="http://schemas.microsoft.com/office/powerpoint/2010/main" val="1094561022"/>
      </p:ext>
    </p:extLst>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896992"/>
            <a:ext cx="6172199" cy="53850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5" name="Text Box 3"/>
          <p:cNvSpPr txBox="1">
            <a:spLocks noChangeArrowheads="1"/>
          </p:cNvSpPr>
          <p:nvPr/>
        </p:nvSpPr>
        <p:spPr bwMode="auto">
          <a:xfrm>
            <a:off x="457200" y="2438400"/>
            <a:ext cx="4800600" cy="1941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5pPr>
            <a:lvl6pP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6pPr>
            <a:lvl7pP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7pPr>
            <a:lvl8pP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8pPr>
            <a:lvl9pP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9pPr>
          </a:lstStyle>
          <a:p>
            <a:pPr>
              <a:spcBef>
                <a:spcPts val="563"/>
              </a:spcBef>
            </a:pPr>
            <a:r>
              <a:rPr lang="en-CA" dirty="0">
                <a:latin typeface="Candara" pitchFamily="34" charset="0"/>
              </a:rPr>
              <a:t>Enterprise applications automate processes that span multiple business functions and organizational levels and may extend outside the organization.</a:t>
            </a:r>
          </a:p>
        </p:txBody>
      </p:sp>
      <p:sp>
        <p:nvSpPr>
          <p:cNvPr id="18437" name="Rectangle 5"/>
          <p:cNvSpPr>
            <a:spLocks noChangeArrowheads="1"/>
          </p:cNvSpPr>
          <p:nvPr/>
        </p:nvSpPr>
        <p:spPr bwMode="auto">
          <a:xfrm>
            <a:off x="2971800" y="200026"/>
            <a:ext cx="76962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nchor="ct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2000" b="1" dirty="0">
              <a:solidFill>
                <a:srgbClr val="000000"/>
              </a:solidFill>
              <a:effectLst>
                <a:outerShdw blurRad="38100" dist="38100" dir="2700000" algn="tl">
                  <a:srgbClr val="C0C0C0"/>
                </a:outerShdw>
              </a:effectLst>
              <a:ea typeface="DejaVu Sans" charset="0"/>
              <a:cs typeface="DejaVu Sans" charset="0"/>
            </a:endParaRPr>
          </a:p>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1600" b="1" dirty="0">
              <a:solidFill>
                <a:srgbClr val="000000"/>
              </a:solidFill>
              <a:effectLst>
                <a:outerShdw blurRad="38100" dist="38100" dir="2700000" algn="tl">
                  <a:srgbClr val="C0C0C0"/>
                </a:outerShdw>
              </a:effectLst>
              <a:ea typeface="DejaVu Sans" charset="0"/>
              <a:cs typeface="DejaVu Sans" charset="0"/>
            </a:endParaRPr>
          </a:p>
        </p:txBody>
      </p:sp>
      <p:sp>
        <p:nvSpPr>
          <p:cNvPr id="2" name="Title 1"/>
          <p:cNvSpPr>
            <a:spLocks noGrp="1"/>
          </p:cNvSpPr>
          <p:nvPr>
            <p:ph type="title"/>
          </p:nvPr>
        </p:nvSpPr>
        <p:spPr>
          <a:xfrm>
            <a:off x="609600" y="381000"/>
            <a:ext cx="9601200" cy="533400"/>
          </a:xfrm>
        </p:spPr>
        <p:txBody>
          <a:bodyPr/>
          <a:lstStyle/>
          <a:p>
            <a:r>
              <a:rPr lang="en-US" dirty="0" smtClean="0"/>
              <a:t>Enterprise Application Architecture</a:t>
            </a:r>
            <a:endParaRPr lang="en-US" dirty="0"/>
          </a:p>
        </p:txBody>
      </p:sp>
    </p:spTree>
    <p:extLst>
      <p:ext uri="{BB962C8B-B14F-4D97-AF65-F5344CB8AC3E}">
        <p14:creationId xmlns:p14="http://schemas.microsoft.com/office/powerpoint/2010/main" val="876664046"/>
      </p:ext>
    </p:extLst>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057400" y="2057400"/>
            <a:ext cx="79248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lstStyle/>
          <a:p>
            <a:pPr marL="341313" indent="-341313">
              <a:spcBef>
                <a:spcPts val="700"/>
              </a:spcBef>
              <a:buFont typeface="Times New Roman" pitchFamily="16"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en-CA" sz="2800" dirty="0">
              <a:solidFill>
                <a:srgbClr val="000000"/>
              </a:solidFill>
              <a:cs typeface="Times New Roman" pitchFamily="16" charset="0"/>
            </a:endParaRPr>
          </a:p>
        </p:txBody>
      </p:sp>
      <p:sp>
        <p:nvSpPr>
          <p:cNvPr id="4" name="Title 3"/>
          <p:cNvSpPr>
            <a:spLocks noGrp="1"/>
          </p:cNvSpPr>
          <p:nvPr>
            <p:ph type="title"/>
          </p:nvPr>
        </p:nvSpPr>
        <p:spPr>
          <a:xfrm>
            <a:off x="685800" y="381000"/>
            <a:ext cx="9525000" cy="533400"/>
          </a:xfrm>
        </p:spPr>
        <p:txBody>
          <a:bodyPr/>
          <a:lstStyle/>
          <a:p>
            <a:r>
              <a:rPr lang="en-CA" dirty="0" smtClean="0"/>
              <a:t>Enterprise Systems </a:t>
            </a:r>
            <a:endParaRPr lang="en-US" dirty="0"/>
          </a:p>
        </p:txBody>
      </p:sp>
      <p:sp>
        <p:nvSpPr>
          <p:cNvPr id="9" name="Content Placeholder 8"/>
          <p:cNvSpPr>
            <a:spLocks noGrp="1"/>
          </p:cNvSpPr>
          <p:nvPr>
            <p:ph idx="1"/>
          </p:nvPr>
        </p:nvSpPr>
        <p:spPr>
          <a:xfrm>
            <a:off x="838200" y="1600201"/>
            <a:ext cx="10820400" cy="4372819"/>
          </a:xfrm>
        </p:spPr>
        <p:txBody>
          <a:bodyPr/>
          <a:lstStyle/>
          <a:p>
            <a:r>
              <a:rPr lang="en-CA" dirty="0">
                <a:latin typeface="Candara" pitchFamily="34" charset="0"/>
              </a:rPr>
              <a:t>Also known as </a:t>
            </a:r>
            <a:r>
              <a:rPr lang="en-CA" b="1" dirty="0">
                <a:latin typeface="Candara" pitchFamily="34" charset="0"/>
              </a:rPr>
              <a:t>enterprise resource planning (ERP) systems</a:t>
            </a:r>
          </a:p>
          <a:p>
            <a:pPr eaLnBrk="1" hangingPunct="1"/>
            <a:r>
              <a:rPr lang="en-US" b="1" dirty="0">
                <a:latin typeface="Candara" pitchFamily="34" charset="0"/>
              </a:rPr>
              <a:t>Collects data from different systems and stores data in a single central data repository</a:t>
            </a:r>
          </a:p>
          <a:p>
            <a:pPr eaLnBrk="1" hangingPunct="1"/>
            <a:r>
              <a:rPr lang="en-US" dirty="0">
                <a:latin typeface="Candara" pitchFamily="34" charset="0"/>
              </a:rPr>
              <a:t>Resolves problem of fragmented, redundant data sets and systems</a:t>
            </a:r>
          </a:p>
          <a:p>
            <a:pPr eaLnBrk="1" hangingPunct="1"/>
            <a:r>
              <a:rPr lang="en-US" dirty="0">
                <a:latin typeface="Candara" pitchFamily="34" charset="0"/>
              </a:rPr>
              <a:t>Enable: </a:t>
            </a:r>
          </a:p>
          <a:p>
            <a:pPr lvl="1" eaLnBrk="1" hangingPunct="1"/>
            <a:r>
              <a:rPr lang="en-US" b="1" dirty="0">
                <a:latin typeface="Candara" pitchFamily="34" charset="0"/>
              </a:rPr>
              <a:t>Coordination</a:t>
            </a:r>
            <a:r>
              <a:rPr lang="en-US" dirty="0">
                <a:latin typeface="Candara" pitchFamily="34" charset="0"/>
              </a:rPr>
              <a:t> of daily activities</a:t>
            </a:r>
          </a:p>
          <a:p>
            <a:pPr lvl="1" eaLnBrk="1" hangingPunct="1"/>
            <a:r>
              <a:rPr lang="en-US" dirty="0">
                <a:latin typeface="Candara" pitchFamily="34" charset="0"/>
              </a:rPr>
              <a:t>Efficient </a:t>
            </a:r>
            <a:r>
              <a:rPr lang="en-US" b="1" dirty="0">
                <a:latin typeface="Candara" pitchFamily="34" charset="0"/>
              </a:rPr>
              <a:t>response to customer orders </a:t>
            </a:r>
            <a:r>
              <a:rPr lang="en-US" dirty="0">
                <a:latin typeface="Candara" pitchFamily="34" charset="0"/>
              </a:rPr>
              <a:t>(production, inventory)</a:t>
            </a:r>
          </a:p>
          <a:p>
            <a:pPr lvl="1" eaLnBrk="1" hangingPunct="1"/>
            <a:r>
              <a:rPr lang="en-US" b="1" dirty="0">
                <a:latin typeface="Candara" pitchFamily="34" charset="0"/>
              </a:rPr>
              <a:t>Provide valuable information </a:t>
            </a:r>
            <a:r>
              <a:rPr lang="en-US" dirty="0">
                <a:latin typeface="Candara" pitchFamily="34" charset="0"/>
              </a:rPr>
              <a:t>for improving management decision making</a:t>
            </a:r>
          </a:p>
          <a:p>
            <a:endParaRPr lang="en-US" dirty="0"/>
          </a:p>
        </p:txBody>
      </p:sp>
    </p:spTree>
    <p:extLst>
      <p:ext uri="{BB962C8B-B14F-4D97-AF65-F5344CB8AC3E}">
        <p14:creationId xmlns:p14="http://schemas.microsoft.com/office/powerpoint/2010/main" val="110549110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971800" y="200026"/>
            <a:ext cx="76962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nchor="ct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2000" b="1" dirty="0">
              <a:solidFill>
                <a:srgbClr val="000000"/>
              </a:solidFill>
              <a:effectLst>
                <a:outerShdw blurRad="38100" dist="38100" dir="2700000" algn="tl">
                  <a:srgbClr val="C0C0C0"/>
                </a:outerShdw>
              </a:effectLst>
              <a:ea typeface="DejaVu Sans" charset="0"/>
              <a:cs typeface="DejaVu Sans" charset="0"/>
            </a:endParaRPr>
          </a:p>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1600" b="1" dirty="0">
              <a:solidFill>
                <a:srgbClr val="000000"/>
              </a:solidFill>
              <a:effectLst>
                <a:outerShdw blurRad="38100" dist="38100" dir="2700000" algn="tl">
                  <a:srgbClr val="C0C0C0"/>
                </a:outerShdw>
              </a:effectLst>
              <a:ea typeface="DejaVu Sans" charset="0"/>
              <a:cs typeface="DejaVu Sans" charset="0"/>
            </a:endParaRPr>
          </a:p>
        </p:txBody>
      </p:sp>
      <p:pic>
        <p:nvPicPr>
          <p:cNvPr id="2048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7378" y="1524000"/>
            <a:ext cx="9503822" cy="4617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le 4"/>
          <p:cNvSpPr>
            <a:spLocks noGrp="1"/>
          </p:cNvSpPr>
          <p:nvPr>
            <p:ph type="title"/>
          </p:nvPr>
        </p:nvSpPr>
        <p:spPr/>
        <p:txBody>
          <a:bodyPr/>
          <a:lstStyle/>
          <a:p>
            <a:r>
              <a:rPr lang="en-US" dirty="0" smtClean="0"/>
              <a:t>Enterprise Systems</a:t>
            </a:r>
            <a:endParaRPr lang="en-US" dirty="0"/>
          </a:p>
        </p:txBody>
      </p:sp>
    </p:spTree>
    <p:extLst>
      <p:ext uri="{BB962C8B-B14F-4D97-AF65-F5344CB8AC3E}">
        <p14:creationId xmlns:p14="http://schemas.microsoft.com/office/powerpoint/2010/main" val="1639677093"/>
      </p:ext>
    </p:extLst>
  </p:cSld>
  <p:clrMapOvr>
    <a:masterClrMapping/>
  </p:clrMapOvr>
  <p:transition>
    <p:fade thruBlk="1"/>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04800"/>
            <a:ext cx="9372600" cy="685800"/>
          </a:xfrm>
        </p:spPr>
        <p:txBody>
          <a:bodyPr/>
          <a:lstStyle/>
          <a:p>
            <a:r>
              <a:rPr lang="en-CA" dirty="0"/>
              <a:t>Supply Chain Management (SCM) </a:t>
            </a:r>
            <a:endParaRPr lang="en-US" dirty="0"/>
          </a:p>
        </p:txBody>
      </p:sp>
      <p:sp>
        <p:nvSpPr>
          <p:cNvPr id="21506" name="Rectangle 2"/>
          <p:cNvSpPr>
            <a:spLocks noGrp="1" noChangeArrowheads="1"/>
          </p:cNvSpPr>
          <p:nvPr>
            <p:ph type="body" idx="1"/>
          </p:nvPr>
        </p:nvSpPr>
        <p:spPr/>
        <p:txBody>
          <a:bodyPr/>
          <a:lstStyle/>
          <a:p>
            <a:r>
              <a:rPr lang="en-CA" sz="2400" b="1" dirty="0">
                <a:latin typeface="Candara" pitchFamily="34" charset="0"/>
              </a:rPr>
              <a:t>Manage firm’s relationships with suppliers</a:t>
            </a:r>
          </a:p>
          <a:p>
            <a:r>
              <a:rPr lang="en-CA" sz="2400" dirty="0">
                <a:latin typeface="Candara" pitchFamily="34" charset="0"/>
              </a:rPr>
              <a:t>Share information about</a:t>
            </a:r>
          </a:p>
          <a:p>
            <a:pPr lvl="1"/>
            <a:r>
              <a:rPr lang="en-CA" sz="2000" dirty="0">
                <a:latin typeface="Candara" pitchFamily="34" charset="0"/>
              </a:rPr>
              <a:t>Orders, production, inventory levels, delivery of products and services</a:t>
            </a:r>
          </a:p>
          <a:p>
            <a:r>
              <a:rPr lang="en-CA" sz="2400" b="1" dirty="0">
                <a:latin typeface="Candara" pitchFamily="34" charset="0"/>
              </a:rPr>
              <a:t>The close linkage and coordination of activities </a:t>
            </a:r>
            <a:r>
              <a:rPr lang="en-CA" sz="2400" dirty="0">
                <a:latin typeface="Candara" pitchFamily="34" charset="0"/>
              </a:rPr>
              <a:t>involved in buying, making, and moving a product</a:t>
            </a:r>
          </a:p>
          <a:p>
            <a:r>
              <a:rPr lang="en-CA" sz="2400" b="1" dirty="0">
                <a:latin typeface="Candara" pitchFamily="34" charset="0"/>
              </a:rPr>
              <a:t>SCM integrates business processes </a:t>
            </a:r>
            <a:r>
              <a:rPr lang="en-CA" sz="2400" dirty="0">
                <a:latin typeface="Candara" pitchFamily="34" charset="0"/>
              </a:rPr>
              <a:t>to speed information, product, and fund flows up and down a supply chain</a:t>
            </a:r>
          </a:p>
          <a:p>
            <a:r>
              <a:rPr lang="en-CA" sz="2400" dirty="0">
                <a:latin typeface="Candara" pitchFamily="34" charset="0"/>
              </a:rPr>
              <a:t>Goal:</a:t>
            </a:r>
          </a:p>
          <a:p>
            <a:pPr lvl="1"/>
            <a:r>
              <a:rPr lang="en-CA" sz="2000" dirty="0">
                <a:latin typeface="Candara" pitchFamily="34" charset="0"/>
              </a:rPr>
              <a:t>Reduces time, redundant effort, and inventory costs</a:t>
            </a:r>
          </a:p>
          <a:p>
            <a:r>
              <a:rPr lang="en-CA" sz="2400" dirty="0">
                <a:latin typeface="Candara" pitchFamily="34" charset="0"/>
              </a:rPr>
              <a:t>One type of </a:t>
            </a:r>
            <a:r>
              <a:rPr lang="en-CA" sz="2400" b="1" dirty="0">
                <a:latin typeface="Candara" pitchFamily="34" charset="0"/>
              </a:rPr>
              <a:t>interorganizational system</a:t>
            </a:r>
          </a:p>
          <a:p>
            <a:pPr lvl="1"/>
            <a:r>
              <a:rPr lang="en-CA" sz="2000" b="1" dirty="0">
                <a:latin typeface="Candara" pitchFamily="34" charset="0"/>
              </a:rPr>
              <a:t>Automate the flow of information </a:t>
            </a:r>
            <a:r>
              <a:rPr lang="en-CA" sz="2000" dirty="0">
                <a:latin typeface="Candara" pitchFamily="34" charset="0"/>
              </a:rPr>
              <a:t>across organizational boundaries</a:t>
            </a:r>
            <a:endParaRPr lang="en-CA" sz="1800" dirty="0">
              <a:latin typeface="Candara" pitchFamily="34" charset="0"/>
            </a:endParaRPr>
          </a:p>
          <a:p>
            <a:endParaRPr lang="en-CA" sz="2400" dirty="0">
              <a:latin typeface="Candara" pitchFamily="34" charset="0"/>
            </a:endParaRPr>
          </a:p>
        </p:txBody>
      </p:sp>
    </p:spTree>
    <p:extLst>
      <p:ext uri="{BB962C8B-B14F-4D97-AF65-F5344CB8AC3E}">
        <p14:creationId xmlns:p14="http://schemas.microsoft.com/office/powerpoint/2010/main" val="13866524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914400" y="1447800"/>
            <a:ext cx="10591800" cy="4844142"/>
          </a:xfrm>
          <a:prstGeom prst="rect">
            <a:avLst/>
          </a:prstGeom>
          <a:noFill/>
          <a:ln w="9525">
            <a:noFill/>
            <a:miter lim="800000"/>
            <a:headEnd/>
            <a:tailEnd/>
          </a:ln>
          <a:effectLst/>
        </p:spPr>
      </p:pic>
      <p:sp>
        <p:nvSpPr>
          <p:cNvPr id="3" name="Title 2"/>
          <p:cNvSpPr>
            <a:spLocks noGrp="1"/>
          </p:cNvSpPr>
          <p:nvPr>
            <p:ph type="title"/>
          </p:nvPr>
        </p:nvSpPr>
        <p:spPr/>
        <p:txBody>
          <a:bodyPr/>
          <a:lstStyle/>
          <a:p>
            <a:r>
              <a:rPr lang="en-US" dirty="0" smtClean="0"/>
              <a:t>Supply Chain Management</a:t>
            </a:r>
            <a:endParaRPr lang="en-US" dirty="0"/>
          </a:p>
        </p:txBody>
      </p:sp>
    </p:spTree>
    <p:extLst>
      <p:ext uri="{BB962C8B-B14F-4D97-AF65-F5344CB8AC3E}">
        <p14:creationId xmlns:p14="http://schemas.microsoft.com/office/powerpoint/2010/main" val="3196347616"/>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81000"/>
            <a:ext cx="9601200" cy="533400"/>
          </a:xfrm>
        </p:spPr>
        <p:txBody>
          <a:bodyPr/>
          <a:lstStyle/>
          <a:p>
            <a:r>
              <a:rPr lang="en-CA" dirty="0" smtClean="0"/>
              <a:t>Customer Relationship Management (CRM)</a:t>
            </a:r>
            <a:r>
              <a:rPr lang="ar-SA" dirty="0" smtClean="0"/>
              <a:t>‏</a:t>
            </a:r>
            <a:endParaRPr lang="en-US" dirty="0"/>
          </a:p>
        </p:txBody>
      </p:sp>
      <p:sp>
        <p:nvSpPr>
          <p:cNvPr id="23554" name="Rectangle 2"/>
          <p:cNvSpPr>
            <a:spLocks noGrp="1" noChangeArrowheads="1"/>
          </p:cNvSpPr>
          <p:nvPr>
            <p:ph type="body" idx="1"/>
          </p:nvPr>
        </p:nvSpPr>
        <p:spPr/>
        <p:txBody>
          <a:bodyPr/>
          <a:lstStyle/>
          <a:p>
            <a:r>
              <a:rPr lang="en-CA" sz="2400" dirty="0">
                <a:latin typeface="Candara" pitchFamily="34" charset="0"/>
              </a:rPr>
              <a:t>Business and technology discipline for managing customer relationships to optimize revenue, profitability, customer satisfaction, and customer retention</a:t>
            </a:r>
          </a:p>
          <a:p>
            <a:endParaRPr lang="en-CA" sz="2400" dirty="0">
              <a:latin typeface="Candara" pitchFamily="34" charset="0"/>
            </a:endParaRPr>
          </a:p>
          <a:p>
            <a:r>
              <a:rPr lang="en-CA" sz="2400" dirty="0">
                <a:latin typeface="Candara" pitchFamily="34" charset="0"/>
              </a:rPr>
              <a:t>Applications of a CRM system</a:t>
            </a:r>
          </a:p>
          <a:p>
            <a:pPr lvl="1"/>
            <a:r>
              <a:rPr lang="en-CA" b="1" dirty="0">
                <a:latin typeface="Candara" pitchFamily="34" charset="0"/>
              </a:rPr>
              <a:t>Capture and integrate customer data </a:t>
            </a:r>
            <a:r>
              <a:rPr lang="en-CA" dirty="0">
                <a:latin typeface="Candara" pitchFamily="34" charset="0"/>
              </a:rPr>
              <a:t>from all over the organization </a:t>
            </a:r>
          </a:p>
          <a:p>
            <a:pPr lvl="1"/>
            <a:r>
              <a:rPr lang="en-CA" dirty="0">
                <a:latin typeface="Candara" pitchFamily="34" charset="0"/>
              </a:rPr>
              <a:t>Consolidate and analyze the data </a:t>
            </a:r>
          </a:p>
          <a:p>
            <a:pPr lvl="1"/>
            <a:r>
              <a:rPr lang="en-CA" dirty="0">
                <a:latin typeface="Candara" pitchFamily="34" charset="0"/>
              </a:rPr>
              <a:t>Distribute results to various systems and customer touch points across the enterprise </a:t>
            </a:r>
          </a:p>
          <a:p>
            <a:pPr lvl="1"/>
            <a:r>
              <a:rPr lang="en-CA" b="1" dirty="0">
                <a:latin typeface="Candara" pitchFamily="34" charset="0"/>
              </a:rPr>
              <a:t>Provide a single touch point for the customer</a:t>
            </a:r>
          </a:p>
          <a:p>
            <a:pPr lvl="1"/>
            <a:endParaRPr lang="en-US" dirty="0" smtClean="0"/>
          </a:p>
          <a:p>
            <a:endParaRPr lang="en-CA" dirty="0"/>
          </a:p>
        </p:txBody>
      </p:sp>
    </p:spTree>
    <p:extLst>
      <p:ext uri="{BB962C8B-B14F-4D97-AF65-F5344CB8AC3E}">
        <p14:creationId xmlns:p14="http://schemas.microsoft.com/office/powerpoint/2010/main" val="197940155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9525000" cy="838200"/>
          </a:xfrm>
        </p:spPr>
        <p:txBody>
          <a:bodyPr/>
          <a:lstStyle/>
          <a:p>
            <a:r>
              <a:rPr lang="en-US" dirty="0" smtClean="0"/>
              <a:t>Knowledge Management Systems (KMS)</a:t>
            </a:r>
            <a:endParaRPr lang="en-US" dirty="0"/>
          </a:p>
        </p:txBody>
      </p:sp>
      <p:sp>
        <p:nvSpPr>
          <p:cNvPr id="3" name="Content Placeholder 2"/>
          <p:cNvSpPr>
            <a:spLocks noGrp="1"/>
          </p:cNvSpPr>
          <p:nvPr>
            <p:ph idx="1"/>
          </p:nvPr>
        </p:nvSpPr>
        <p:spPr>
          <a:xfrm>
            <a:off x="457200" y="1600201"/>
            <a:ext cx="10896600" cy="4372819"/>
          </a:xfrm>
        </p:spPr>
        <p:txBody>
          <a:bodyPr/>
          <a:lstStyle/>
          <a:p>
            <a:pPr eaLnBrk="1" hangingPunct="1">
              <a:spcBef>
                <a:spcPts val="0"/>
              </a:spcBef>
              <a:spcAft>
                <a:spcPts val="600"/>
              </a:spcAft>
            </a:pPr>
            <a:r>
              <a:rPr lang="en-US" sz="2400" dirty="0">
                <a:latin typeface="Candara" pitchFamily="34" charset="0"/>
              </a:rPr>
              <a:t>Support processes for acquiring, creating, storing, distributing, applying, integrating knowledge</a:t>
            </a:r>
          </a:p>
          <a:p>
            <a:pPr lvl="1" eaLnBrk="1" hangingPunct="1">
              <a:spcBef>
                <a:spcPts val="0"/>
              </a:spcBef>
              <a:spcAft>
                <a:spcPts val="600"/>
              </a:spcAft>
            </a:pPr>
            <a:r>
              <a:rPr lang="en-US" dirty="0">
                <a:latin typeface="Candara" pitchFamily="34" charset="0"/>
              </a:rPr>
              <a:t>How to create, produce, distribute products and services</a:t>
            </a:r>
          </a:p>
          <a:p>
            <a:pPr eaLnBrk="1" hangingPunct="1">
              <a:spcBef>
                <a:spcPts val="0"/>
              </a:spcBef>
              <a:spcAft>
                <a:spcPts val="600"/>
              </a:spcAft>
            </a:pPr>
            <a:r>
              <a:rPr lang="en-US" sz="2400" dirty="0">
                <a:latin typeface="Candara" pitchFamily="34" charset="0"/>
              </a:rPr>
              <a:t>Collect internal knowledge and experience within firm and make it available to employees</a:t>
            </a:r>
          </a:p>
          <a:p>
            <a:pPr lvl="1" eaLnBrk="1" hangingPunct="1">
              <a:spcBef>
                <a:spcPts val="0"/>
              </a:spcBef>
              <a:spcAft>
                <a:spcPts val="600"/>
              </a:spcAft>
            </a:pPr>
            <a:r>
              <a:rPr lang="en-US" dirty="0">
                <a:latin typeface="Candara" pitchFamily="34" charset="0"/>
              </a:rPr>
              <a:t>Link to external sources of knowledge</a:t>
            </a:r>
          </a:p>
          <a:p>
            <a:pPr eaLnBrk="1" hangingPunct="1">
              <a:spcBef>
                <a:spcPts val="0"/>
              </a:spcBef>
              <a:spcAft>
                <a:spcPts val="600"/>
              </a:spcAft>
            </a:pPr>
            <a:r>
              <a:rPr lang="en-US" sz="2400" b="1" dirty="0">
                <a:latin typeface="Candara" pitchFamily="34" charset="0"/>
              </a:rPr>
              <a:t>4 systems</a:t>
            </a:r>
          </a:p>
          <a:p>
            <a:pPr lvl="1" eaLnBrk="1" hangingPunct="1">
              <a:spcBef>
                <a:spcPts val="0"/>
              </a:spcBef>
              <a:spcAft>
                <a:spcPts val="600"/>
              </a:spcAft>
            </a:pPr>
            <a:r>
              <a:rPr lang="en-US" sz="2000" dirty="0">
                <a:latin typeface="Candara" pitchFamily="34" charset="0"/>
              </a:rPr>
              <a:t>Knowledge discovery systems</a:t>
            </a:r>
          </a:p>
          <a:p>
            <a:pPr lvl="1" eaLnBrk="1" hangingPunct="1">
              <a:spcBef>
                <a:spcPts val="0"/>
              </a:spcBef>
              <a:spcAft>
                <a:spcPts val="600"/>
              </a:spcAft>
            </a:pPr>
            <a:r>
              <a:rPr lang="en-US" sz="2000" dirty="0">
                <a:latin typeface="Candara" pitchFamily="34" charset="0"/>
              </a:rPr>
              <a:t>Knowledge capture systems</a:t>
            </a:r>
          </a:p>
          <a:p>
            <a:pPr lvl="1" eaLnBrk="1" hangingPunct="1">
              <a:spcBef>
                <a:spcPts val="0"/>
              </a:spcBef>
              <a:spcAft>
                <a:spcPts val="600"/>
              </a:spcAft>
            </a:pPr>
            <a:r>
              <a:rPr lang="en-US" sz="2000" dirty="0">
                <a:latin typeface="Candara" pitchFamily="34" charset="0"/>
              </a:rPr>
              <a:t>Knowledge sharing systems</a:t>
            </a:r>
          </a:p>
          <a:p>
            <a:pPr lvl="1" eaLnBrk="1" hangingPunct="1">
              <a:spcBef>
                <a:spcPts val="0"/>
              </a:spcBef>
              <a:spcAft>
                <a:spcPts val="600"/>
              </a:spcAft>
            </a:pPr>
            <a:r>
              <a:rPr lang="en-US" sz="2000" dirty="0">
                <a:latin typeface="Candara" pitchFamily="34" charset="0"/>
              </a:rPr>
              <a:t>Knowledge application systems</a:t>
            </a:r>
            <a:endParaRPr lang="en-US" sz="3200" dirty="0">
              <a:latin typeface="Candara" pitchFamily="34" charset="0"/>
            </a:endParaRPr>
          </a:p>
          <a:p>
            <a:endParaRPr lang="en-US" dirty="0"/>
          </a:p>
        </p:txBody>
      </p:sp>
      <p:sp>
        <p:nvSpPr>
          <p:cNvPr id="4" name="Slide Number Placeholder 3"/>
          <p:cNvSpPr>
            <a:spLocks noGrp="1"/>
          </p:cNvSpPr>
          <p:nvPr>
            <p:ph type="sldNum" sz="quarter" idx="12"/>
          </p:nvPr>
        </p:nvSpPr>
        <p:spPr/>
        <p:txBody>
          <a:bodyPr/>
          <a:lstStyle/>
          <a:p>
            <a:pPr>
              <a:defRPr/>
            </a:pPr>
            <a:fld id="{DE678B3E-B01F-4A65-B2E9-98852F263817}" type="slidenum">
              <a:rPr lang="es-ES" smtClean="0"/>
              <a:pPr>
                <a:defRPr/>
              </a:pPr>
              <a:t>27</a:t>
            </a:fld>
            <a:endParaRPr lang="es-E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9525000" cy="609600"/>
          </a:xfrm>
        </p:spPr>
        <p:txBody>
          <a:bodyPr/>
          <a:lstStyle/>
          <a:p>
            <a:r>
              <a:rPr lang="en-US" dirty="0" smtClean="0"/>
              <a:t>Other Systems</a:t>
            </a:r>
            <a:endParaRPr lang="en-US" dirty="0"/>
          </a:p>
        </p:txBody>
      </p:sp>
      <p:sp>
        <p:nvSpPr>
          <p:cNvPr id="3" name="Content Placeholder 2"/>
          <p:cNvSpPr>
            <a:spLocks noGrp="1"/>
          </p:cNvSpPr>
          <p:nvPr>
            <p:ph idx="1"/>
          </p:nvPr>
        </p:nvSpPr>
        <p:spPr>
          <a:xfrm>
            <a:off x="685800" y="1524001"/>
            <a:ext cx="10972800" cy="4449019"/>
          </a:xfrm>
        </p:spPr>
        <p:txBody>
          <a:bodyPr/>
          <a:lstStyle/>
          <a:p>
            <a:pPr eaLnBrk="1" hangingPunct="1">
              <a:spcBef>
                <a:spcPts val="0"/>
              </a:spcBef>
              <a:spcAft>
                <a:spcPts val="0"/>
              </a:spcAft>
            </a:pPr>
            <a:r>
              <a:rPr lang="en-US" sz="2400" b="1" dirty="0">
                <a:latin typeface="Candara" pitchFamily="34" charset="0"/>
              </a:rPr>
              <a:t>Intranets</a:t>
            </a:r>
          </a:p>
          <a:p>
            <a:pPr lvl="1" eaLnBrk="1" hangingPunct="1">
              <a:spcBef>
                <a:spcPts val="0"/>
              </a:spcBef>
              <a:spcAft>
                <a:spcPts val="0"/>
              </a:spcAft>
            </a:pPr>
            <a:r>
              <a:rPr lang="en-US" sz="2000" dirty="0">
                <a:latin typeface="Candara" pitchFamily="34" charset="0"/>
              </a:rPr>
              <a:t>Internal company Web sites accessible only by employees</a:t>
            </a:r>
            <a:endParaRPr lang="en-US" sz="1800" dirty="0">
              <a:latin typeface="Candara" pitchFamily="34" charset="0"/>
            </a:endParaRPr>
          </a:p>
          <a:p>
            <a:pPr eaLnBrk="1" hangingPunct="1">
              <a:spcBef>
                <a:spcPts val="0"/>
              </a:spcBef>
              <a:spcAft>
                <a:spcPts val="0"/>
              </a:spcAft>
            </a:pPr>
            <a:r>
              <a:rPr lang="en-US" sz="2400" b="1" dirty="0">
                <a:latin typeface="Candara" pitchFamily="34" charset="0"/>
              </a:rPr>
              <a:t>Extranets</a:t>
            </a:r>
          </a:p>
          <a:p>
            <a:pPr lvl="1" eaLnBrk="1" hangingPunct="1">
              <a:spcBef>
                <a:spcPts val="0"/>
              </a:spcBef>
              <a:spcAft>
                <a:spcPts val="0"/>
              </a:spcAft>
            </a:pPr>
            <a:r>
              <a:rPr lang="en-US" sz="2000" dirty="0">
                <a:latin typeface="Candara" pitchFamily="34" charset="0"/>
              </a:rPr>
              <a:t>Company Web sites accessible externally only to vendors and suppliers</a:t>
            </a:r>
          </a:p>
          <a:p>
            <a:pPr lvl="1" eaLnBrk="1" hangingPunct="1">
              <a:spcBef>
                <a:spcPts val="0"/>
              </a:spcBef>
              <a:spcAft>
                <a:spcPts val="0"/>
              </a:spcAft>
            </a:pPr>
            <a:r>
              <a:rPr lang="en-US" sz="2000" dirty="0">
                <a:latin typeface="Candara" pitchFamily="34" charset="0"/>
              </a:rPr>
              <a:t>Often used to coordinate supply chain</a:t>
            </a:r>
          </a:p>
          <a:p>
            <a:pPr eaLnBrk="1" hangingPunct="1">
              <a:spcBef>
                <a:spcPts val="0"/>
              </a:spcBef>
              <a:spcAft>
                <a:spcPts val="0"/>
              </a:spcAft>
            </a:pPr>
            <a:r>
              <a:rPr lang="en-US" sz="2400" b="1" dirty="0">
                <a:solidFill>
                  <a:srgbClr val="0D0D0D"/>
                </a:solidFill>
                <a:latin typeface="Candara" pitchFamily="34" charset="0"/>
              </a:rPr>
              <a:t>E-business</a:t>
            </a:r>
          </a:p>
          <a:p>
            <a:pPr lvl="1" eaLnBrk="1" hangingPunct="1">
              <a:spcBef>
                <a:spcPts val="0"/>
              </a:spcBef>
              <a:spcAft>
                <a:spcPts val="0"/>
              </a:spcAft>
            </a:pPr>
            <a:r>
              <a:rPr lang="en-US" sz="2000" dirty="0">
                <a:latin typeface="Candara" pitchFamily="34" charset="0"/>
              </a:rPr>
              <a:t>Use of digital technology and Internet to drive major business processes</a:t>
            </a:r>
          </a:p>
          <a:p>
            <a:pPr eaLnBrk="1" hangingPunct="1">
              <a:spcBef>
                <a:spcPts val="0"/>
              </a:spcBef>
              <a:spcAft>
                <a:spcPts val="0"/>
              </a:spcAft>
            </a:pPr>
            <a:r>
              <a:rPr lang="en-US" sz="2400" b="1" dirty="0">
                <a:solidFill>
                  <a:srgbClr val="0D0D0D"/>
                </a:solidFill>
                <a:latin typeface="Candara" pitchFamily="34" charset="0"/>
              </a:rPr>
              <a:t>E-commerce</a:t>
            </a:r>
          </a:p>
          <a:p>
            <a:pPr lvl="1" eaLnBrk="1" hangingPunct="1">
              <a:spcBef>
                <a:spcPts val="0"/>
              </a:spcBef>
              <a:spcAft>
                <a:spcPts val="0"/>
              </a:spcAft>
            </a:pPr>
            <a:r>
              <a:rPr lang="en-US" sz="2000" dirty="0">
                <a:latin typeface="Candara" pitchFamily="34" charset="0"/>
              </a:rPr>
              <a:t>Subset of e-business</a:t>
            </a:r>
          </a:p>
          <a:p>
            <a:pPr lvl="1" eaLnBrk="1" hangingPunct="1">
              <a:spcBef>
                <a:spcPts val="0"/>
              </a:spcBef>
              <a:spcAft>
                <a:spcPts val="0"/>
              </a:spcAft>
            </a:pPr>
            <a:r>
              <a:rPr lang="en-US" sz="2000" dirty="0">
                <a:latin typeface="Candara" pitchFamily="34" charset="0"/>
              </a:rPr>
              <a:t>Buying and selling goods and services through Internet</a:t>
            </a:r>
          </a:p>
          <a:p>
            <a:pPr eaLnBrk="1" hangingPunct="1">
              <a:spcBef>
                <a:spcPts val="0"/>
              </a:spcBef>
              <a:spcAft>
                <a:spcPts val="0"/>
              </a:spcAft>
            </a:pPr>
            <a:r>
              <a:rPr lang="en-US" sz="2400" b="1" dirty="0">
                <a:solidFill>
                  <a:srgbClr val="0D0D0D"/>
                </a:solidFill>
                <a:latin typeface="Candara" pitchFamily="34" charset="0"/>
              </a:rPr>
              <a:t>E-government</a:t>
            </a:r>
          </a:p>
          <a:p>
            <a:pPr lvl="1" eaLnBrk="1" hangingPunct="1">
              <a:spcBef>
                <a:spcPts val="0"/>
              </a:spcBef>
              <a:spcAft>
                <a:spcPts val="0"/>
              </a:spcAft>
            </a:pPr>
            <a:r>
              <a:rPr lang="en-US" sz="2000" dirty="0">
                <a:latin typeface="Candara" pitchFamily="34" charset="0"/>
              </a:rPr>
              <a:t>Using Internet technology to deliver information and services to citizens, employees, and businesses</a:t>
            </a:r>
          </a:p>
          <a:p>
            <a:pPr lvl="1" eaLnBrk="1" hangingPunct="1">
              <a:spcBef>
                <a:spcPts val="0"/>
              </a:spcBef>
              <a:spcAft>
                <a:spcPts val="0"/>
              </a:spcAft>
            </a:pPr>
            <a:endParaRPr lang="en-US" dirty="0">
              <a:latin typeface="Candara" pitchFamily="34" charset="0"/>
            </a:endParaRPr>
          </a:p>
        </p:txBody>
      </p:sp>
      <p:sp>
        <p:nvSpPr>
          <p:cNvPr id="4" name="Slide Number Placeholder 3"/>
          <p:cNvSpPr>
            <a:spLocks noGrp="1"/>
          </p:cNvSpPr>
          <p:nvPr>
            <p:ph type="sldNum" sz="quarter" idx="12"/>
          </p:nvPr>
        </p:nvSpPr>
        <p:spPr/>
        <p:txBody>
          <a:bodyPr/>
          <a:lstStyle/>
          <a:p>
            <a:pPr>
              <a:defRPr/>
            </a:pPr>
            <a:fld id="{DE678B3E-B01F-4A65-B2E9-98852F263817}" type="slidenum">
              <a:rPr lang="es-ES" smtClean="0"/>
              <a:pPr>
                <a:defRPr/>
              </a:pPr>
              <a:t>28</a:t>
            </a:fld>
            <a:endParaRPr lang="es-E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9601200" cy="685800"/>
          </a:xfrm>
        </p:spPr>
        <p:txBody>
          <a:bodyPr/>
          <a:lstStyle/>
          <a:p>
            <a:r>
              <a:rPr lang="en-US" dirty="0" smtClean="0"/>
              <a:t>Systems for Collaboration and Teamwork</a:t>
            </a:r>
            <a:endParaRPr lang="en-US" dirty="0"/>
          </a:p>
        </p:txBody>
      </p:sp>
      <p:sp>
        <p:nvSpPr>
          <p:cNvPr id="6" name="Content Placeholder 5"/>
          <p:cNvSpPr>
            <a:spLocks noGrp="1"/>
          </p:cNvSpPr>
          <p:nvPr>
            <p:ph idx="1"/>
          </p:nvPr>
        </p:nvSpPr>
        <p:spPr/>
        <p:txBody>
          <a:bodyPr/>
          <a:lstStyle/>
          <a:p>
            <a:r>
              <a:rPr lang="en-US" sz="2400" dirty="0">
                <a:latin typeface="Candara" pitchFamily="34" charset="0"/>
              </a:rPr>
              <a:t>Collaboration is working with others </a:t>
            </a:r>
            <a:r>
              <a:rPr lang="en-US" sz="2400" b="1" dirty="0">
                <a:latin typeface="Candara" pitchFamily="34" charset="0"/>
              </a:rPr>
              <a:t>to achieve shared and explicit goals</a:t>
            </a:r>
            <a:r>
              <a:rPr lang="en-US" sz="2400" b="1" dirty="0">
                <a:latin typeface="Candara" pitchFamily="34" charset="0"/>
              </a:rPr>
              <a:t>.</a:t>
            </a:r>
          </a:p>
          <a:p>
            <a:r>
              <a:rPr lang="en-US" sz="2400" b="1" dirty="0">
                <a:latin typeface="Candara" pitchFamily="34" charset="0"/>
              </a:rPr>
              <a:t>Why collaborate?</a:t>
            </a:r>
          </a:p>
          <a:p>
            <a:pPr lvl="1"/>
            <a:r>
              <a:rPr lang="en-US" dirty="0">
                <a:latin typeface="Candara" pitchFamily="34" charset="0"/>
              </a:rPr>
              <a:t>Changing nature of work</a:t>
            </a:r>
          </a:p>
          <a:p>
            <a:pPr lvl="1"/>
            <a:r>
              <a:rPr lang="en-US" dirty="0">
                <a:latin typeface="Candara" pitchFamily="34" charset="0"/>
              </a:rPr>
              <a:t>Growth of professional work</a:t>
            </a:r>
          </a:p>
          <a:p>
            <a:pPr lvl="1"/>
            <a:r>
              <a:rPr lang="en-US" dirty="0">
                <a:latin typeface="Candara" pitchFamily="34" charset="0"/>
              </a:rPr>
              <a:t>Changing organization</a:t>
            </a:r>
          </a:p>
          <a:p>
            <a:pPr lvl="1"/>
            <a:r>
              <a:rPr lang="en-US" dirty="0">
                <a:latin typeface="Candara" pitchFamily="34" charset="0"/>
              </a:rPr>
              <a:t>Changing scope of the firm</a:t>
            </a:r>
          </a:p>
          <a:p>
            <a:pPr lvl="1"/>
            <a:r>
              <a:rPr lang="en-US" dirty="0">
                <a:latin typeface="Candara" pitchFamily="34" charset="0"/>
              </a:rPr>
              <a:t>Emphasis on innovation</a:t>
            </a:r>
          </a:p>
          <a:p>
            <a:pPr lvl="1"/>
            <a:r>
              <a:rPr lang="en-US" dirty="0">
                <a:latin typeface="Candara" pitchFamily="34" charset="0"/>
              </a:rPr>
              <a:t>Changing culture of work </a:t>
            </a:r>
            <a:r>
              <a:rPr lang="en-US" dirty="0">
                <a:latin typeface="Candara" pitchFamily="34" charset="0"/>
              </a:rPr>
              <a:t/>
            </a:r>
            <a:br>
              <a:rPr lang="en-US" dirty="0">
                <a:latin typeface="Candara" pitchFamily="34" charset="0"/>
              </a:rPr>
            </a:br>
            <a:r>
              <a:rPr lang="en-US" dirty="0">
                <a:latin typeface="Candara" pitchFamily="34" charset="0"/>
              </a:rPr>
              <a:t>and business</a:t>
            </a:r>
            <a:endParaRPr lang="en-US" dirty="0">
              <a:latin typeface="Candara" pitchFamily="34" charset="0"/>
            </a:endParaRPr>
          </a:p>
        </p:txBody>
      </p:sp>
      <p:graphicFrame>
        <p:nvGraphicFramePr>
          <p:cNvPr id="8" name="Diagram 7"/>
          <p:cNvGraphicFramePr/>
          <p:nvPr>
            <p:extLst>
              <p:ext uri="{D42A27DB-BD31-4B8C-83A1-F6EECF244321}">
                <p14:modId xmlns:p14="http://schemas.microsoft.com/office/powerpoint/2010/main" val="2274575577"/>
              </p:ext>
            </p:extLst>
          </p:nvPr>
        </p:nvGraphicFramePr>
        <p:xfrm>
          <a:off x="6781800" y="2133600"/>
          <a:ext cx="4343400" cy="3839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7217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533400" y="1600200"/>
            <a:ext cx="11455400" cy="4572000"/>
          </a:xfrm>
        </p:spPr>
        <p:txBody>
          <a:bodyPr/>
          <a:lstStyle/>
          <a:p>
            <a:pPr eaLnBrk="1" hangingPunct="1"/>
            <a:r>
              <a:rPr lang="en-US" b="1" dirty="0">
                <a:solidFill>
                  <a:srgbClr val="0D0D0D"/>
                </a:solidFill>
              </a:rPr>
              <a:t>Business processes</a:t>
            </a:r>
            <a:r>
              <a:rPr lang="en-US" dirty="0">
                <a:solidFill>
                  <a:srgbClr val="0D0D0D"/>
                </a:solidFill>
              </a:rPr>
              <a:t>:</a:t>
            </a:r>
          </a:p>
          <a:p>
            <a:pPr lvl="1" eaLnBrk="1" hangingPunct="1"/>
            <a:r>
              <a:rPr lang="en-US" dirty="0"/>
              <a:t>Workflows of material, information, knowledge</a:t>
            </a:r>
          </a:p>
          <a:p>
            <a:pPr lvl="1" eaLnBrk="1" hangingPunct="1"/>
            <a:r>
              <a:rPr lang="en-US" dirty="0"/>
              <a:t>Sets of activities, steps</a:t>
            </a:r>
          </a:p>
          <a:p>
            <a:pPr lvl="1" eaLnBrk="1" hangingPunct="1"/>
            <a:r>
              <a:rPr lang="en-US" dirty="0"/>
              <a:t>May be tied to functional area or be cross-functional</a:t>
            </a:r>
          </a:p>
          <a:p>
            <a:pPr eaLnBrk="1" hangingPunct="1"/>
            <a:r>
              <a:rPr lang="en-US" b="1" dirty="0">
                <a:solidFill>
                  <a:srgbClr val="0D0D0D"/>
                </a:solidFill>
              </a:rPr>
              <a:t>Businesses</a:t>
            </a:r>
            <a:r>
              <a:rPr lang="en-US" dirty="0">
                <a:solidFill>
                  <a:srgbClr val="0D0D0D"/>
                </a:solidFill>
              </a:rPr>
              <a:t>: Can be seen as </a:t>
            </a:r>
            <a:r>
              <a:rPr lang="en-US" b="1" dirty="0">
                <a:solidFill>
                  <a:srgbClr val="0D0D0D"/>
                </a:solidFill>
              </a:rPr>
              <a:t>collection of business processes</a:t>
            </a:r>
          </a:p>
          <a:p>
            <a:pPr eaLnBrk="1" hangingPunct="1"/>
            <a:r>
              <a:rPr lang="en-US" u="sng" dirty="0">
                <a:solidFill>
                  <a:srgbClr val="0D0D0D"/>
                </a:solidFill>
              </a:rPr>
              <a:t>Business processes may be assets or liabilities</a:t>
            </a:r>
          </a:p>
          <a:p>
            <a:pPr eaLnBrk="1" hangingPunct="1"/>
            <a:endParaRPr lang="en-US" sz="2400" dirty="0">
              <a:solidFill>
                <a:srgbClr val="0D0D0D"/>
              </a:solidFill>
            </a:endParaRPr>
          </a:p>
          <a:p>
            <a:endParaRPr lang="en-US" dirty="0"/>
          </a:p>
        </p:txBody>
      </p:sp>
      <p:sp>
        <p:nvSpPr>
          <p:cNvPr id="3" name="Title 2"/>
          <p:cNvSpPr>
            <a:spLocks noGrp="1"/>
          </p:cNvSpPr>
          <p:nvPr>
            <p:ph type="title"/>
          </p:nvPr>
        </p:nvSpPr>
        <p:spPr/>
        <p:txBody>
          <a:bodyPr/>
          <a:lstStyle/>
          <a:p>
            <a:r>
              <a:rPr lang="en-US" dirty="0" smtClean="0"/>
              <a:t>Business Processes</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1" descr="Fig-2-2.png"/>
          <p:cNvPicPr>
            <a:picLocks noChangeAspect="1"/>
          </p:cNvPicPr>
          <p:nvPr/>
        </p:nvPicPr>
        <p:blipFill>
          <a:blip r:embed="rId3" cstate="print"/>
          <a:stretch>
            <a:fillRect/>
          </a:stretch>
        </p:blipFill>
        <p:spPr>
          <a:xfrm>
            <a:off x="1981200" y="1368425"/>
            <a:ext cx="7620000" cy="3889375"/>
          </a:xfrm>
          <a:prstGeom prst="rect">
            <a:avLst/>
          </a:prstGeom>
        </p:spPr>
      </p:pic>
      <p:sp>
        <p:nvSpPr>
          <p:cNvPr id="4" name="Text Placeholder 5"/>
          <p:cNvSpPr txBox="1">
            <a:spLocks/>
          </p:cNvSpPr>
          <p:nvPr/>
        </p:nvSpPr>
        <p:spPr>
          <a:xfrm>
            <a:off x="457200" y="5410200"/>
            <a:ext cx="10744200" cy="685800"/>
          </a:xfrm>
          <a:prstGeom prst="rect">
            <a:avLst/>
          </a:prstGeom>
        </p:spPr>
        <p:txBody>
          <a:bodyPr/>
          <a:lstStyle/>
          <a:p>
            <a:pPr marL="342900" indent="-342900">
              <a:spcBef>
                <a:spcPct val="20000"/>
              </a:spcBef>
              <a:defRPr/>
            </a:pPr>
            <a:r>
              <a:rPr lang="en-US" sz="2000" dirty="0">
                <a:latin typeface="Candara" pitchFamily="34" charset="0"/>
              </a:rPr>
              <a:t>Successful collaboration requires an appropriate organizational structure and culture, along with appropriate collaboration technology.</a:t>
            </a:r>
          </a:p>
        </p:txBody>
      </p:sp>
      <p:sp>
        <p:nvSpPr>
          <p:cNvPr id="5" name="Title 4"/>
          <p:cNvSpPr>
            <a:spLocks noGrp="1"/>
          </p:cNvSpPr>
          <p:nvPr>
            <p:ph type="title"/>
          </p:nvPr>
        </p:nvSpPr>
        <p:spPr/>
        <p:txBody>
          <a:bodyPr/>
          <a:lstStyle/>
          <a:p>
            <a:r>
              <a:rPr lang="en-US" dirty="0" smtClean="0"/>
              <a:t>Systems for Collaboration and Teamwork</a:t>
            </a:r>
            <a:endParaRPr lang="en-US" dirty="0"/>
          </a:p>
        </p:txBody>
      </p:sp>
    </p:spTree>
    <p:extLst>
      <p:ext uri="{BB962C8B-B14F-4D97-AF65-F5344CB8AC3E}">
        <p14:creationId xmlns:p14="http://schemas.microsoft.com/office/powerpoint/2010/main" val="7523648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9448800" cy="609600"/>
          </a:xfrm>
        </p:spPr>
        <p:txBody>
          <a:bodyPr/>
          <a:lstStyle/>
          <a:p>
            <a:pPr lvl="0"/>
            <a:r>
              <a:rPr lang="en-US" dirty="0"/>
              <a:t>Collaboration </a:t>
            </a:r>
            <a:r>
              <a:rPr lang="en-US" dirty="0" smtClean="0"/>
              <a:t>Tools</a:t>
            </a:r>
            <a:endParaRPr lang="en-US" dirty="0"/>
          </a:p>
        </p:txBody>
      </p:sp>
      <p:sp>
        <p:nvSpPr>
          <p:cNvPr id="5" name="Content Placeholder 4"/>
          <p:cNvSpPr>
            <a:spLocks noGrp="1"/>
          </p:cNvSpPr>
          <p:nvPr>
            <p:ph idx="1"/>
          </p:nvPr>
        </p:nvSpPr>
        <p:spPr>
          <a:xfrm>
            <a:off x="533400" y="1600200"/>
            <a:ext cx="10896600" cy="4572000"/>
          </a:xfrm>
        </p:spPr>
        <p:txBody>
          <a:bodyPr numCol="2"/>
          <a:lstStyle/>
          <a:p>
            <a:pPr lvl="1"/>
            <a:r>
              <a:rPr lang="en-US" sz="1800" dirty="0">
                <a:latin typeface="Candara" pitchFamily="34" charset="0"/>
              </a:rPr>
              <a:t>E-mail </a:t>
            </a:r>
            <a:r>
              <a:rPr lang="en-US" sz="1800" dirty="0">
                <a:latin typeface="Candara" pitchFamily="34" charset="0"/>
              </a:rPr>
              <a:t>and instant messaging</a:t>
            </a:r>
          </a:p>
          <a:p>
            <a:pPr lvl="1"/>
            <a:r>
              <a:rPr lang="en-US" sz="1800" dirty="0">
                <a:latin typeface="Candara" pitchFamily="34" charset="0"/>
              </a:rPr>
              <a:t>Collaborative </a:t>
            </a:r>
            <a:r>
              <a:rPr lang="en-US" sz="1800" dirty="0">
                <a:latin typeface="Candara" pitchFamily="34" charset="0"/>
              </a:rPr>
              <a:t>writing/editing</a:t>
            </a:r>
            <a:endParaRPr lang="en-US" sz="1800" dirty="0">
              <a:latin typeface="Candara" pitchFamily="34" charset="0"/>
            </a:endParaRPr>
          </a:p>
          <a:p>
            <a:pPr lvl="1"/>
            <a:r>
              <a:rPr lang="en-US" sz="1800" dirty="0">
                <a:latin typeface="Candara" pitchFamily="34" charset="0"/>
              </a:rPr>
              <a:t>Event </a:t>
            </a:r>
            <a:r>
              <a:rPr lang="en-US" sz="1800" dirty="0">
                <a:latin typeface="Candara" pitchFamily="34" charset="0"/>
              </a:rPr>
              <a:t>scheduling</a:t>
            </a:r>
          </a:p>
          <a:p>
            <a:pPr lvl="1"/>
            <a:r>
              <a:rPr lang="en-US" sz="1800" dirty="0">
                <a:latin typeface="Candara" pitchFamily="34" charset="0"/>
              </a:rPr>
              <a:t>File sharing</a:t>
            </a:r>
          </a:p>
          <a:p>
            <a:pPr lvl="1"/>
            <a:r>
              <a:rPr lang="en-US" sz="1800" dirty="0">
                <a:latin typeface="Candara" pitchFamily="34" charset="0"/>
              </a:rPr>
              <a:t>Screen sharing</a:t>
            </a:r>
          </a:p>
          <a:p>
            <a:pPr lvl="1"/>
            <a:r>
              <a:rPr lang="en-US" sz="1800" dirty="0">
                <a:latin typeface="Candara" pitchFamily="34" charset="0"/>
              </a:rPr>
              <a:t>Audio/Video </a:t>
            </a:r>
            <a:r>
              <a:rPr lang="en-US" sz="1800" dirty="0">
                <a:latin typeface="Candara" pitchFamily="34" charset="0"/>
              </a:rPr>
              <a:t>conferencing</a:t>
            </a:r>
          </a:p>
          <a:p>
            <a:pPr lvl="1"/>
            <a:r>
              <a:rPr lang="en-US" sz="1800" dirty="0">
                <a:latin typeface="Candara" pitchFamily="34" charset="0"/>
              </a:rPr>
              <a:t>White </a:t>
            </a:r>
            <a:r>
              <a:rPr lang="en-US" sz="1800" dirty="0">
                <a:latin typeface="Candara" pitchFamily="34" charset="0"/>
              </a:rPr>
              <a:t>boarding</a:t>
            </a:r>
          </a:p>
          <a:p>
            <a:pPr lvl="1"/>
            <a:r>
              <a:rPr lang="en-US" sz="1800" dirty="0">
                <a:latin typeface="Candara" pitchFamily="34" charset="0"/>
              </a:rPr>
              <a:t>Web presenting</a:t>
            </a:r>
          </a:p>
          <a:p>
            <a:pPr lvl="1"/>
            <a:r>
              <a:rPr lang="en-US" sz="1800" dirty="0">
                <a:latin typeface="Candara" pitchFamily="34" charset="0"/>
              </a:rPr>
              <a:t>Work scheduling</a:t>
            </a:r>
          </a:p>
          <a:p>
            <a:pPr lvl="1"/>
            <a:r>
              <a:rPr lang="en-US" sz="1800" dirty="0">
                <a:latin typeface="Candara" pitchFamily="34" charset="0"/>
              </a:rPr>
              <a:t>Document sharing (including wikis)</a:t>
            </a:r>
          </a:p>
          <a:p>
            <a:pPr lvl="1"/>
            <a:r>
              <a:rPr lang="en-US" sz="1800" dirty="0">
                <a:latin typeface="Candara" pitchFamily="34" charset="0"/>
              </a:rPr>
              <a:t>Mind mapping</a:t>
            </a:r>
          </a:p>
          <a:p>
            <a:pPr lvl="1"/>
            <a:r>
              <a:rPr lang="en-US" sz="1800" dirty="0">
                <a:latin typeface="Candara" pitchFamily="34" charset="0"/>
              </a:rPr>
              <a:t>Large audience Webinars</a:t>
            </a:r>
          </a:p>
          <a:p>
            <a:pPr lvl="1"/>
            <a:r>
              <a:rPr lang="en-US" sz="1800" dirty="0">
                <a:latin typeface="Candara" pitchFamily="34" charset="0"/>
              </a:rPr>
              <a:t>Co-browsing</a:t>
            </a:r>
          </a:p>
          <a:p>
            <a:pPr lvl="1" eaLnBrk="1" hangingPunct="1"/>
            <a:r>
              <a:rPr lang="en-US" sz="1800" dirty="0">
                <a:latin typeface="Candara" pitchFamily="34" charset="0"/>
              </a:rPr>
              <a:t>Social Networking</a:t>
            </a:r>
          </a:p>
          <a:p>
            <a:pPr lvl="1" eaLnBrk="1" hangingPunct="1"/>
            <a:r>
              <a:rPr lang="en-US" sz="1800" dirty="0">
                <a:latin typeface="Candara" pitchFamily="34" charset="0"/>
              </a:rPr>
              <a:t>Wikis</a:t>
            </a:r>
          </a:p>
          <a:p>
            <a:pPr lvl="1" eaLnBrk="1" hangingPunct="1"/>
            <a:r>
              <a:rPr lang="en-US" sz="1800" dirty="0">
                <a:latin typeface="Candara" pitchFamily="34" charset="0"/>
              </a:rPr>
              <a:t>Virtual Worlds</a:t>
            </a:r>
          </a:p>
          <a:p>
            <a:pPr lvl="1" eaLnBrk="1" hangingPunct="1"/>
            <a:r>
              <a:rPr lang="en-US" sz="1800" b="1" dirty="0">
                <a:latin typeface="Candara" pitchFamily="34" charset="0"/>
              </a:rPr>
              <a:t>Internet-Based Collaboration Environments</a:t>
            </a:r>
          </a:p>
          <a:p>
            <a:pPr lvl="2" eaLnBrk="1" hangingPunct="1"/>
            <a:r>
              <a:rPr lang="en-US" sz="1800" dirty="0">
                <a:latin typeface="Candara" pitchFamily="34" charset="0"/>
              </a:rPr>
              <a:t>Virtual meeting systems (</a:t>
            </a:r>
            <a:r>
              <a:rPr lang="en-US" sz="1800" dirty="0" err="1">
                <a:latin typeface="Candara" pitchFamily="34" charset="0"/>
              </a:rPr>
              <a:t>telepresence</a:t>
            </a:r>
            <a:r>
              <a:rPr lang="en-US" sz="1800" dirty="0">
                <a:latin typeface="Candara" pitchFamily="34" charset="0"/>
              </a:rPr>
              <a:t>)</a:t>
            </a:r>
          </a:p>
          <a:p>
            <a:pPr lvl="2" eaLnBrk="1" hangingPunct="1"/>
            <a:r>
              <a:rPr lang="en-US" sz="1800" dirty="0">
                <a:latin typeface="Candara" pitchFamily="34" charset="0"/>
              </a:rPr>
              <a:t>Google Apps/Google sites</a:t>
            </a:r>
          </a:p>
          <a:p>
            <a:pPr lvl="2" eaLnBrk="1" hangingPunct="1"/>
            <a:r>
              <a:rPr lang="en-US" sz="1800" dirty="0">
                <a:latin typeface="Candara" pitchFamily="34" charset="0"/>
              </a:rPr>
              <a:t>Microsoft SharePoint</a:t>
            </a:r>
          </a:p>
          <a:p>
            <a:pPr lvl="2" eaLnBrk="1" hangingPunct="1"/>
            <a:r>
              <a:rPr lang="en-US" sz="1800" dirty="0">
                <a:latin typeface="Candara" pitchFamily="34" charset="0"/>
              </a:rPr>
              <a:t>Lotus Notes</a:t>
            </a:r>
          </a:p>
          <a:p>
            <a:pPr lvl="1"/>
            <a:endParaRPr lang="en-US" sz="1600" dirty="0">
              <a:latin typeface="Candara" pitchFamily="34" charset="0"/>
            </a:endParaRPr>
          </a:p>
          <a:p>
            <a:pPr lvl="1"/>
            <a:endParaRPr lang="en-US" sz="1600" dirty="0">
              <a:latin typeface="Candara" pitchFamily="34" charset="0"/>
            </a:endParaRPr>
          </a:p>
          <a:p>
            <a:endParaRPr lang="en-US" dirty="0"/>
          </a:p>
        </p:txBody>
      </p:sp>
    </p:spTree>
    <p:extLst>
      <p:ext uri="{BB962C8B-B14F-4D97-AF65-F5344CB8AC3E}">
        <p14:creationId xmlns:p14="http://schemas.microsoft.com/office/powerpoint/2010/main" val="16227872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9448800" cy="685800"/>
          </a:xfrm>
        </p:spPr>
        <p:txBody>
          <a:bodyPr/>
          <a:lstStyle/>
          <a:p>
            <a:r>
              <a:rPr lang="en-US" dirty="0" smtClean="0"/>
              <a:t>Technology &amp; Tools</a:t>
            </a:r>
            <a:endParaRPr lang="en-US" dirty="0"/>
          </a:p>
        </p:txBody>
      </p:sp>
      <p:sp>
        <p:nvSpPr>
          <p:cNvPr id="3" name="Content Placeholder 2"/>
          <p:cNvSpPr>
            <a:spLocks noGrp="1"/>
          </p:cNvSpPr>
          <p:nvPr>
            <p:ph idx="1"/>
          </p:nvPr>
        </p:nvSpPr>
        <p:spPr/>
        <p:txBody>
          <a:bodyPr/>
          <a:lstStyle/>
          <a:p>
            <a:r>
              <a:rPr lang="en-US" sz="2400" b="1" dirty="0" err="1">
                <a:latin typeface="Candara" pitchFamily="34" charset="0"/>
              </a:rPr>
              <a:t>Telepresence</a:t>
            </a:r>
            <a:r>
              <a:rPr lang="en-US" sz="2400" b="1" dirty="0">
                <a:latin typeface="Candara" pitchFamily="34" charset="0"/>
              </a:rPr>
              <a:t> </a:t>
            </a:r>
            <a:r>
              <a:rPr lang="en-US" sz="2400" b="1" dirty="0">
                <a:latin typeface="Candara" pitchFamily="34" charset="0"/>
              </a:rPr>
              <a:t>technology</a:t>
            </a:r>
          </a:p>
          <a:p>
            <a:pPr lvl="1"/>
            <a:r>
              <a:rPr lang="en-US" sz="2000" b="1" dirty="0">
                <a:latin typeface="Candara" pitchFamily="34" charset="0"/>
              </a:rPr>
              <a:t>an </a:t>
            </a:r>
            <a:r>
              <a:rPr lang="en-US" sz="2000" b="1" dirty="0">
                <a:latin typeface="Candara" pitchFamily="34" charset="0"/>
              </a:rPr>
              <a:t>integrated audio and visual environment</a:t>
            </a:r>
            <a:r>
              <a:rPr lang="en-US" sz="2000" dirty="0">
                <a:latin typeface="Candara" pitchFamily="34" charset="0"/>
              </a:rPr>
              <a:t> </a:t>
            </a:r>
            <a:r>
              <a:rPr lang="en-US" sz="2000" dirty="0">
                <a:latin typeface="Candara" pitchFamily="34" charset="0"/>
              </a:rPr>
              <a:t>that allows </a:t>
            </a:r>
            <a:r>
              <a:rPr lang="en-US" sz="2000" dirty="0">
                <a:latin typeface="Candara" pitchFamily="34" charset="0"/>
              </a:rPr>
              <a:t>a person to give the appearance of being present at a location other </a:t>
            </a:r>
            <a:r>
              <a:rPr lang="en-US" sz="2000" dirty="0">
                <a:latin typeface="Candara" pitchFamily="34" charset="0"/>
              </a:rPr>
              <a:t>than his </a:t>
            </a:r>
            <a:r>
              <a:rPr lang="en-US" sz="2000" dirty="0">
                <a:latin typeface="Candara" pitchFamily="34" charset="0"/>
              </a:rPr>
              <a:t>or her true physical location</a:t>
            </a:r>
            <a:r>
              <a:rPr lang="en-US" sz="2000" dirty="0">
                <a:latin typeface="Candara" pitchFamily="34" charset="0"/>
              </a:rPr>
              <a:t>.</a:t>
            </a:r>
          </a:p>
          <a:p>
            <a:pPr lvl="1"/>
            <a:endParaRPr lang="en-US" dirty="0">
              <a:latin typeface="Candara" pitchFamily="34" charset="0"/>
            </a:endParaRPr>
          </a:p>
          <a:p>
            <a:r>
              <a:rPr lang="en-US" sz="2400" b="1" dirty="0">
                <a:latin typeface="Candara" pitchFamily="34" charset="0"/>
              </a:rPr>
              <a:t>Microsoft SharePoint</a:t>
            </a:r>
          </a:p>
          <a:p>
            <a:pPr lvl="1"/>
            <a:r>
              <a:rPr lang="en-US" sz="2000" dirty="0">
                <a:latin typeface="Candara" pitchFamily="34" charset="0"/>
              </a:rPr>
              <a:t>Most widely used collaboration system</a:t>
            </a:r>
          </a:p>
          <a:p>
            <a:pPr lvl="1"/>
            <a:r>
              <a:rPr lang="en-US" sz="2000" b="1" dirty="0">
                <a:latin typeface="Candara" pitchFamily="34" charset="0"/>
              </a:rPr>
              <a:t>A browser-based collaboration &amp; document management platform</a:t>
            </a:r>
            <a:r>
              <a:rPr lang="en-US" sz="2000" dirty="0">
                <a:latin typeface="Candara" pitchFamily="34" charset="0"/>
              </a:rPr>
              <a:t>, combined </a:t>
            </a:r>
            <a:r>
              <a:rPr lang="en-US" sz="2000" b="1" dirty="0">
                <a:latin typeface="Candara" pitchFamily="34" charset="0"/>
              </a:rPr>
              <a:t>with a powerful search engine </a:t>
            </a:r>
            <a:r>
              <a:rPr lang="en-US" sz="2000" dirty="0">
                <a:latin typeface="Candara" pitchFamily="34" charset="0"/>
              </a:rPr>
              <a:t>that is installed in corporate servers.</a:t>
            </a:r>
          </a:p>
          <a:p>
            <a:pPr lvl="1"/>
            <a:r>
              <a:rPr lang="en-US" sz="2000" dirty="0">
                <a:latin typeface="Candara" pitchFamily="34" charset="0"/>
              </a:rPr>
              <a:t>It </a:t>
            </a:r>
            <a:r>
              <a:rPr lang="en-US" sz="2000" dirty="0">
                <a:latin typeface="Candara" pitchFamily="34" charset="0"/>
              </a:rPr>
              <a:t>can be </a:t>
            </a:r>
            <a:r>
              <a:rPr lang="en-US" sz="2000" b="1" dirty="0">
                <a:latin typeface="Candara" pitchFamily="34" charset="0"/>
              </a:rPr>
              <a:t>used to host Web </a:t>
            </a:r>
            <a:r>
              <a:rPr lang="en-US" sz="2000" b="1" dirty="0">
                <a:latin typeface="Candara" pitchFamily="34" charset="0"/>
              </a:rPr>
              <a:t>sites that </a:t>
            </a:r>
            <a:r>
              <a:rPr lang="en-US" sz="2000" b="1" dirty="0">
                <a:latin typeface="Candara" pitchFamily="34" charset="0"/>
              </a:rPr>
              <a:t>organize and store information in one central location</a:t>
            </a:r>
            <a:r>
              <a:rPr lang="en-US" sz="2000" dirty="0">
                <a:latin typeface="Candara" pitchFamily="34" charset="0"/>
              </a:rPr>
              <a:t> to enable teams </a:t>
            </a:r>
            <a:r>
              <a:rPr lang="en-US" sz="2000" dirty="0">
                <a:latin typeface="Candara" pitchFamily="34" charset="0"/>
              </a:rPr>
              <a:t>to coordinate </a:t>
            </a:r>
            <a:r>
              <a:rPr lang="en-US" sz="2000" dirty="0">
                <a:latin typeface="Candara" pitchFamily="34" charset="0"/>
              </a:rPr>
              <a:t>work activities, collaborate on and publish documents, </a:t>
            </a:r>
            <a:r>
              <a:rPr lang="en-US" sz="2000" dirty="0">
                <a:latin typeface="Candara" pitchFamily="34" charset="0"/>
              </a:rPr>
              <a:t>maintain task </a:t>
            </a:r>
            <a:r>
              <a:rPr lang="en-US" sz="2000" dirty="0">
                <a:latin typeface="Candara" pitchFamily="34" charset="0"/>
              </a:rPr>
              <a:t>lists, implement workflows, and share information via wikis, blogs, </a:t>
            </a:r>
            <a:r>
              <a:rPr lang="en-US" sz="2000" dirty="0">
                <a:latin typeface="Candara" pitchFamily="34" charset="0"/>
              </a:rPr>
              <a:t>and Twitter-style </a:t>
            </a:r>
            <a:r>
              <a:rPr lang="en-US" sz="2000" dirty="0">
                <a:latin typeface="Candara" pitchFamily="34" charset="0"/>
              </a:rPr>
              <a:t>status updates.</a:t>
            </a:r>
          </a:p>
        </p:txBody>
      </p:sp>
    </p:spTree>
    <p:extLst>
      <p:ext uri="{BB962C8B-B14F-4D97-AF65-F5344CB8AC3E}">
        <p14:creationId xmlns:p14="http://schemas.microsoft.com/office/powerpoint/2010/main" val="116718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9448800" cy="609600"/>
          </a:xfrm>
        </p:spPr>
        <p:txBody>
          <a:bodyPr/>
          <a:lstStyle/>
          <a:p>
            <a:r>
              <a:rPr lang="en-US" dirty="0"/>
              <a:t>SharePoint’s major </a:t>
            </a:r>
            <a:r>
              <a:rPr lang="en-US" dirty="0" smtClean="0"/>
              <a:t>capabilities</a:t>
            </a:r>
            <a:endParaRPr lang="en-US" dirty="0"/>
          </a:p>
        </p:txBody>
      </p:sp>
      <p:sp>
        <p:nvSpPr>
          <p:cNvPr id="3" name="Content Placeholder 2"/>
          <p:cNvSpPr>
            <a:spLocks noGrp="1"/>
          </p:cNvSpPr>
          <p:nvPr>
            <p:ph idx="1"/>
          </p:nvPr>
        </p:nvSpPr>
        <p:spPr>
          <a:xfrm>
            <a:off x="457200" y="1447056"/>
            <a:ext cx="11353800" cy="4877544"/>
          </a:xfrm>
        </p:spPr>
        <p:txBody>
          <a:bodyPr numCol="2"/>
          <a:lstStyle/>
          <a:p>
            <a:r>
              <a:rPr lang="en-US" sz="1800" b="1" dirty="0">
                <a:latin typeface="Candara" pitchFamily="34" charset="0"/>
              </a:rPr>
              <a:t>Provides </a:t>
            </a:r>
            <a:r>
              <a:rPr lang="en-US" sz="1800" b="1" dirty="0">
                <a:latin typeface="Candara" pitchFamily="34" charset="0"/>
              </a:rPr>
              <a:t>a single workspace for teams </a:t>
            </a:r>
            <a:r>
              <a:rPr lang="en-US" sz="1800" dirty="0">
                <a:latin typeface="Candara" pitchFamily="34" charset="0"/>
              </a:rPr>
              <a:t>to coordinate schedules, organize documents, and participate in discussions, within the organization or over an extranet.</a:t>
            </a:r>
          </a:p>
          <a:p>
            <a:r>
              <a:rPr lang="en-US" sz="1800" b="1" dirty="0">
                <a:latin typeface="Candara" pitchFamily="34" charset="0"/>
              </a:rPr>
              <a:t>Facilitates </a:t>
            </a:r>
            <a:r>
              <a:rPr lang="en-US" sz="1800" b="1" dirty="0">
                <a:latin typeface="Candara" pitchFamily="34" charset="0"/>
              </a:rPr>
              <a:t>creation and management of documents </a:t>
            </a:r>
            <a:r>
              <a:rPr lang="en-US" sz="1800" dirty="0">
                <a:latin typeface="Candara" pitchFamily="34" charset="0"/>
              </a:rPr>
              <a:t>with the ability to control versions, view past revisions, enforce document-specific security, and </a:t>
            </a:r>
            <a:r>
              <a:rPr lang="en-US" sz="1800" dirty="0">
                <a:latin typeface="Candara" pitchFamily="34" charset="0"/>
              </a:rPr>
              <a:t>maintain </a:t>
            </a:r>
            <a:r>
              <a:rPr lang="en-US" sz="1800" dirty="0">
                <a:latin typeface="Candara" pitchFamily="34" charset="0"/>
              </a:rPr>
              <a:t>document libraries.</a:t>
            </a:r>
          </a:p>
          <a:p>
            <a:r>
              <a:rPr lang="en-US" sz="1800" b="1" dirty="0">
                <a:latin typeface="Candara" pitchFamily="34" charset="0"/>
              </a:rPr>
              <a:t>Provides </a:t>
            </a:r>
            <a:r>
              <a:rPr lang="en-US" sz="1800" b="1" dirty="0">
                <a:latin typeface="Candara" pitchFamily="34" charset="0"/>
              </a:rPr>
              <a:t>announcements, alerts, and discussion boards </a:t>
            </a:r>
            <a:r>
              <a:rPr lang="en-US" sz="1800" dirty="0">
                <a:latin typeface="Candara" pitchFamily="34" charset="0"/>
              </a:rPr>
              <a:t>to inform users when actions are required or changes are made to existing documentation or information.</a:t>
            </a:r>
          </a:p>
          <a:p>
            <a:r>
              <a:rPr lang="en-US" sz="1800" b="1" dirty="0">
                <a:latin typeface="Candara" pitchFamily="34" charset="0"/>
              </a:rPr>
              <a:t>Supports </a:t>
            </a:r>
            <a:r>
              <a:rPr lang="en-US" sz="1800" b="1" dirty="0">
                <a:latin typeface="Candara" pitchFamily="34" charset="0"/>
              </a:rPr>
              <a:t>personalized content </a:t>
            </a:r>
            <a:r>
              <a:rPr lang="en-US" sz="1800" dirty="0">
                <a:latin typeface="Candara" pitchFamily="34" charset="0"/>
              </a:rPr>
              <a:t>and both </a:t>
            </a:r>
            <a:r>
              <a:rPr lang="en-US" sz="1800" b="1" dirty="0">
                <a:latin typeface="Candara" pitchFamily="34" charset="0"/>
              </a:rPr>
              <a:t>personal and public views of documents and applications.</a:t>
            </a:r>
          </a:p>
          <a:p>
            <a:r>
              <a:rPr lang="en-US" sz="1800" b="1" dirty="0">
                <a:latin typeface="Candara" pitchFamily="34" charset="0"/>
              </a:rPr>
              <a:t>Provides </a:t>
            </a:r>
            <a:r>
              <a:rPr lang="en-US" sz="1800" b="1" dirty="0">
                <a:latin typeface="Candara" pitchFamily="34" charset="0"/>
              </a:rPr>
              <a:t>templates for blogs and wikis</a:t>
            </a:r>
            <a:r>
              <a:rPr lang="en-US" sz="1800" dirty="0">
                <a:latin typeface="Candara" pitchFamily="34" charset="0"/>
              </a:rPr>
              <a:t> to help teams share information and brainstorm.</a:t>
            </a:r>
          </a:p>
          <a:p>
            <a:r>
              <a:rPr lang="en-US" sz="1800" b="1" dirty="0">
                <a:latin typeface="Candara" pitchFamily="34" charset="0"/>
              </a:rPr>
              <a:t>Provides </a:t>
            </a:r>
            <a:r>
              <a:rPr lang="en-US" sz="1800" b="1" dirty="0">
                <a:latin typeface="Candara" pitchFamily="34" charset="0"/>
              </a:rPr>
              <a:t>tools to manage document libraries, lists, calendars, tasks, and discussion boards offline</a:t>
            </a:r>
            <a:r>
              <a:rPr lang="en-US" sz="1800" dirty="0">
                <a:latin typeface="Candara" pitchFamily="34" charset="0"/>
              </a:rPr>
              <a:t>, and to synchronize changes when reconnected to the network.</a:t>
            </a:r>
          </a:p>
          <a:p>
            <a:r>
              <a:rPr lang="en-US" sz="1800" b="1" dirty="0">
                <a:latin typeface="Candara" pitchFamily="34" charset="0"/>
              </a:rPr>
              <a:t>Provides </a:t>
            </a:r>
            <a:r>
              <a:rPr lang="en-US" sz="1800" b="1" dirty="0">
                <a:latin typeface="Candara" pitchFamily="34" charset="0"/>
              </a:rPr>
              <a:t>enterprise search tools</a:t>
            </a:r>
            <a:r>
              <a:rPr lang="en-US" sz="1800" dirty="0">
                <a:latin typeface="Candara" pitchFamily="34" charset="0"/>
              </a:rPr>
              <a:t> for locating people, expertise, and content.</a:t>
            </a:r>
          </a:p>
        </p:txBody>
      </p:sp>
      <p:sp>
        <p:nvSpPr>
          <p:cNvPr id="4" name="Rectangle 3"/>
          <p:cNvSpPr/>
          <p:nvPr/>
        </p:nvSpPr>
        <p:spPr>
          <a:xfrm>
            <a:off x="6477001" y="5638801"/>
            <a:ext cx="3698513" cy="646331"/>
          </a:xfrm>
          <a:prstGeom prst="rect">
            <a:avLst/>
          </a:prstGeom>
        </p:spPr>
        <p:txBody>
          <a:bodyPr wrap="none">
            <a:spAutoFit/>
          </a:bodyPr>
          <a:lstStyle/>
          <a:p>
            <a:r>
              <a:rPr lang="en-US" dirty="0"/>
              <a:t>Lotus Notes </a:t>
            </a:r>
            <a:r>
              <a:rPr lang="en-US" dirty="0" smtClean="0"/>
              <a:t>for Very Large Firms, </a:t>
            </a:r>
          </a:p>
          <a:p>
            <a:endParaRPr lang="en-US" dirty="0"/>
          </a:p>
        </p:txBody>
      </p:sp>
    </p:spTree>
    <p:extLst>
      <p:ext uri="{BB962C8B-B14F-4D97-AF65-F5344CB8AC3E}">
        <p14:creationId xmlns:p14="http://schemas.microsoft.com/office/powerpoint/2010/main" val="68252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9677400" cy="685800"/>
          </a:xfrm>
        </p:spPr>
        <p:txBody>
          <a:bodyPr/>
          <a:lstStyle/>
          <a:p>
            <a:r>
              <a:rPr lang="en-US" dirty="0" smtClean="0"/>
              <a:t>Dimensions of Collaboration Technologies</a:t>
            </a:r>
            <a:endParaRPr lang="en-US" dirty="0"/>
          </a:p>
        </p:txBody>
      </p:sp>
      <p:sp>
        <p:nvSpPr>
          <p:cNvPr id="3" name="Content Placeholder 2"/>
          <p:cNvSpPr>
            <a:spLocks noGrp="1"/>
          </p:cNvSpPr>
          <p:nvPr>
            <p:ph idx="1"/>
          </p:nvPr>
        </p:nvSpPr>
        <p:spPr/>
        <p:txBody>
          <a:bodyPr/>
          <a:lstStyle/>
          <a:p>
            <a:pPr eaLnBrk="1" hangingPunct="1"/>
            <a:r>
              <a:rPr lang="en-US" sz="2400" dirty="0">
                <a:solidFill>
                  <a:srgbClr val="0D0D0D"/>
                </a:solidFill>
                <a:latin typeface="Candara" pitchFamily="34" charset="0"/>
              </a:rPr>
              <a:t>Two dimensions of collaboration technologies</a:t>
            </a:r>
          </a:p>
          <a:p>
            <a:pPr lvl="1" eaLnBrk="1" hangingPunct="1"/>
            <a:r>
              <a:rPr lang="en-US" sz="2000" dirty="0">
                <a:latin typeface="Candara" pitchFamily="34" charset="0"/>
              </a:rPr>
              <a:t>Space (or location) – remote or colocated</a:t>
            </a:r>
          </a:p>
          <a:p>
            <a:pPr lvl="1" eaLnBrk="1" hangingPunct="1"/>
            <a:r>
              <a:rPr lang="en-US" sz="2000" dirty="0">
                <a:latin typeface="Candara" pitchFamily="34" charset="0"/>
              </a:rPr>
              <a:t>Time – synchronous or asynchronous</a:t>
            </a:r>
          </a:p>
          <a:p>
            <a:pPr lvl="1" eaLnBrk="1" hangingPunct="1"/>
            <a:endParaRPr lang="en-US" sz="2000" dirty="0">
              <a:latin typeface="Candara" pitchFamily="34" charset="0"/>
            </a:endParaRPr>
          </a:p>
          <a:p>
            <a:pPr eaLnBrk="1" hangingPunct="1"/>
            <a:r>
              <a:rPr lang="en-US" sz="2400" dirty="0">
                <a:solidFill>
                  <a:srgbClr val="0D0D0D"/>
                </a:solidFill>
                <a:latin typeface="Candara" pitchFamily="34" charset="0"/>
              </a:rPr>
              <a:t>Six steps in evaluating software tools</a:t>
            </a:r>
          </a:p>
          <a:p>
            <a:pPr lvl="1" eaLnBrk="1" hangingPunct="1">
              <a:buFont typeface="Cambria" pitchFamily="-111" charset="0"/>
              <a:buAutoNum type="arabicPeriod"/>
            </a:pPr>
            <a:r>
              <a:rPr lang="en-US" sz="2000" dirty="0">
                <a:latin typeface="Candara" pitchFamily="34" charset="0"/>
              </a:rPr>
              <a:t>What are your firm’s collaboration challenges?</a:t>
            </a:r>
          </a:p>
          <a:p>
            <a:pPr lvl="1" eaLnBrk="1" hangingPunct="1">
              <a:buFont typeface="Cambria" pitchFamily="-111" charset="0"/>
              <a:buAutoNum type="arabicPeriod"/>
            </a:pPr>
            <a:r>
              <a:rPr lang="en-US" sz="2000" dirty="0">
                <a:latin typeface="Candara" pitchFamily="34" charset="0"/>
              </a:rPr>
              <a:t>What kinds of solutions are available? </a:t>
            </a:r>
          </a:p>
          <a:p>
            <a:pPr lvl="1" eaLnBrk="1" hangingPunct="1">
              <a:buFont typeface="Cambria" pitchFamily="-111" charset="0"/>
              <a:buAutoNum type="arabicPeriod"/>
            </a:pPr>
            <a:r>
              <a:rPr lang="en-US" sz="2000" dirty="0">
                <a:latin typeface="Candara" pitchFamily="34" charset="0"/>
              </a:rPr>
              <a:t>Analyze available products’ cost and benefits</a:t>
            </a:r>
          </a:p>
          <a:p>
            <a:pPr lvl="1" eaLnBrk="1" hangingPunct="1">
              <a:buFont typeface="Cambria" pitchFamily="-111" charset="0"/>
              <a:buAutoNum type="arabicPeriod"/>
            </a:pPr>
            <a:r>
              <a:rPr lang="en-US" sz="2000" dirty="0">
                <a:latin typeface="Candara" pitchFamily="34" charset="0"/>
              </a:rPr>
              <a:t>Evaluate security risks</a:t>
            </a:r>
          </a:p>
          <a:p>
            <a:pPr lvl="1" eaLnBrk="1" hangingPunct="1">
              <a:buFont typeface="Cambria" pitchFamily="-111" charset="0"/>
              <a:buAutoNum type="arabicPeriod"/>
            </a:pPr>
            <a:r>
              <a:rPr lang="en-US" sz="2000" dirty="0">
                <a:latin typeface="Candara" pitchFamily="34" charset="0"/>
              </a:rPr>
              <a:t>Consult users for implementation and training issues</a:t>
            </a:r>
          </a:p>
          <a:p>
            <a:pPr lvl="1" eaLnBrk="1" hangingPunct="1">
              <a:buFont typeface="Cambria" pitchFamily="-111" charset="0"/>
              <a:buAutoNum type="arabicPeriod"/>
            </a:pPr>
            <a:r>
              <a:rPr lang="en-US" sz="2000" dirty="0">
                <a:latin typeface="Candara" pitchFamily="34" charset="0"/>
              </a:rPr>
              <a:t>Evaluate product vendors</a:t>
            </a:r>
          </a:p>
          <a:p>
            <a:endParaRPr lang="en-US" sz="2400" dirty="0">
              <a:latin typeface="Candara" pitchFamily="34" charset="0"/>
            </a:endParaRPr>
          </a:p>
        </p:txBody>
      </p:sp>
      <p:sp>
        <p:nvSpPr>
          <p:cNvPr id="4" name="Slide Number Placeholder 3"/>
          <p:cNvSpPr>
            <a:spLocks noGrp="1"/>
          </p:cNvSpPr>
          <p:nvPr>
            <p:ph type="sldNum" sz="quarter" idx="12"/>
          </p:nvPr>
        </p:nvSpPr>
        <p:spPr/>
        <p:txBody>
          <a:bodyPr/>
          <a:lstStyle/>
          <a:p>
            <a:pPr>
              <a:defRPr/>
            </a:pPr>
            <a:fld id="{DE678B3E-B01F-4A65-B2E9-98852F263817}" type="slidenum">
              <a:rPr lang="es-ES" smtClean="0"/>
              <a:pPr>
                <a:defRPr/>
              </a:pPr>
              <a:t>34</a:t>
            </a:fld>
            <a:endParaRPr 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9448800" cy="762000"/>
          </a:xfrm>
        </p:spPr>
        <p:txBody>
          <a:bodyPr/>
          <a:lstStyle/>
          <a:p>
            <a:r>
              <a:rPr lang="en-US" sz="2800" dirty="0"/>
              <a:t>TIME/SPACE </a:t>
            </a:r>
            <a:r>
              <a:rPr lang="en-US" sz="2800" dirty="0"/>
              <a:t>COLLABORATION TOOL MATRIX</a:t>
            </a:r>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524001"/>
            <a:ext cx="7543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5"/>
          <p:cNvSpPr txBox="1">
            <a:spLocks/>
          </p:cNvSpPr>
          <p:nvPr/>
        </p:nvSpPr>
        <p:spPr>
          <a:xfrm>
            <a:off x="762000" y="5638800"/>
            <a:ext cx="10591800" cy="533400"/>
          </a:xfrm>
          <a:prstGeom prst="rect">
            <a:avLst/>
          </a:prstGeom>
        </p:spPr>
        <p:txBody>
          <a:bodyPr/>
          <a:lstStyle/>
          <a:p>
            <a:pPr marL="342900" indent="-342900">
              <a:spcBef>
                <a:spcPct val="20000"/>
              </a:spcBef>
              <a:defRPr/>
            </a:pPr>
            <a:r>
              <a:rPr lang="en-US" b="1" dirty="0">
                <a:latin typeface="Candara" pitchFamily="34" charset="0"/>
              </a:rPr>
              <a:t>Collaboration technologies can be classified in terms of whether they support interactions at the same or different time or place whether these interactions are remote or co-located.</a:t>
            </a:r>
          </a:p>
        </p:txBody>
      </p:sp>
    </p:spTree>
    <p:extLst>
      <p:ext uri="{BB962C8B-B14F-4D97-AF65-F5344CB8AC3E}">
        <p14:creationId xmlns:p14="http://schemas.microsoft.com/office/powerpoint/2010/main" val="4235462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9220200" cy="685800"/>
          </a:xfrm>
        </p:spPr>
        <p:txBody>
          <a:bodyPr/>
          <a:lstStyle/>
          <a:p>
            <a:r>
              <a:rPr lang="en-US" dirty="0" smtClean="0"/>
              <a:t>IS DEPARTMENT</a:t>
            </a:r>
            <a:endParaRPr lang="en-US" dirty="0"/>
          </a:p>
        </p:txBody>
      </p:sp>
      <p:sp>
        <p:nvSpPr>
          <p:cNvPr id="3" name="Content Placeholder 2"/>
          <p:cNvSpPr>
            <a:spLocks noGrp="1"/>
          </p:cNvSpPr>
          <p:nvPr>
            <p:ph idx="1"/>
          </p:nvPr>
        </p:nvSpPr>
        <p:spPr/>
        <p:txBody>
          <a:bodyPr/>
          <a:lstStyle/>
          <a:p>
            <a:r>
              <a:rPr lang="en-US" sz="2400" b="1" dirty="0">
                <a:latin typeface="Candara" pitchFamily="34" charset="0"/>
              </a:rPr>
              <a:t>Programmers </a:t>
            </a:r>
            <a:endParaRPr lang="en-US" sz="2400" b="1" dirty="0">
              <a:latin typeface="Candara" pitchFamily="34" charset="0"/>
            </a:endParaRPr>
          </a:p>
          <a:p>
            <a:pPr lvl="1"/>
            <a:r>
              <a:rPr lang="en-US" sz="2000" dirty="0">
                <a:latin typeface="Candara" pitchFamily="34" charset="0"/>
              </a:rPr>
              <a:t>highly </a:t>
            </a:r>
            <a:r>
              <a:rPr lang="en-US" sz="2000" dirty="0">
                <a:latin typeface="Candara" pitchFamily="34" charset="0"/>
              </a:rPr>
              <a:t>trained technical specialists </a:t>
            </a:r>
            <a:r>
              <a:rPr lang="en-US" sz="2000" b="1" dirty="0">
                <a:latin typeface="Candara" pitchFamily="34" charset="0"/>
              </a:rPr>
              <a:t>who write the </a:t>
            </a:r>
            <a:r>
              <a:rPr lang="en-US" sz="2000" b="1" dirty="0">
                <a:latin typeface="Candara" pitchFamily="34" charset="0"/>
              </a:rPr>
              <a:t>software instructions </a:t>
            </a:r>
            <a:r>
              <a:rPr lang="en-US" sz="2000" dirty="0">
                <a:latin typeface="Candara" pitchFamily="34" charset="0"/>
              </a:rPr>
              <a:t>for computers. </a:t>
            </a:r>
            <a:endParaRPr lang="en-US" sz="2000" dirty="0">
              <a:latin typeface="Candara" pitchFamily="34" charset="0"/>
            </a:endParaRPr>
          </a:p>
          <a:p>
            <a:r>
              <a:rPr lang="en-US" sz="2400" b="1" dirty="0">
                <a:latin typeface="Candara" pitchFamily="34" charset="0"/>
              </a:rPr>
              <a:t>Systems </a:t>
            </a:r>
            <a:r>
              <a:rPr lang="en-US" sz="2400" b="1" dirty="0">
                <a:latin typeface="Candara" pitchFamily="34" charset="0"/>
              </a:rPr>
              <a:t>analysts </a:t>
            </a:r>
            <a:endParaRPr lang="en-US" sz="2400" b="1" dirty="0">
              <a:latin typeface="Candara" pitchFamily="34" charset="0"/>
            </a:endParaRPr>
          </a:p>
          <a:p>
            <a:pPr lvl="1"/>
            <a:r>
              <a:rPr lang="en-US" sz="2000" dirty="0">
                <a:latin typeface="Candara" pitchFamily="34" charset="0"/>
              </a:rPr>
              <a:t>constitute </a:t>
            </a:r>
            <a:r>
              <a:rPr lang="en-US" sz="2000" dirty="0">
                <a:latin typeface="Candara" pitchFamily="34" charset="0"/>
              </a:rPr>
              <a:t>the </a:t>
            </a:r>
            <a:r>
              <a:rPr lang="en-US" sz="2000" b="1" dirty="0">
                <a:latin typeface="Candara" pitchFamily="34" charset="0"/>
              </a:rPr>
              <a:t>principal </a:t>
            </a:r>
            <a:r>
              <a:rPr lang="en-US" sz="2000" b="1" dirty="0">
                <a:latin typeface="Candara" pitchFamily="34" charset="0"/>
              </a:rPr>
              <a:t>liaisons </a:t>
            </a:r>
            <a:r>
              <a:rPr lang="en-US" sz="2000" dirty="0">
                <a:latin typeface="Candara" pitchFamily="34" charset="0"/>
              </a:rPr>
              <a:t>between </a:t>
            </a:r>
            <a:r>
              <a:rPr lang="en-US" sz="2000" dirty="0">
                <a:latin typeface="Candara" pitchFamily="34" charset="0"/>
              </a:rPr>
              <a:t>the information systems groups and the rest of the organization. </a:t>
            </a:r>
            <a:endParaRPr lang="en-US" sz="2000" dirty="0">
              <a:latin typeface="Candara" pitchFamily="34" charset="0"/>
            </a:endParaRPr>
          </a:p>
          <a:p>
            <a:r>
              <a:rPr lang="en-US" sz="2400" b="1" dirty="0">
                <a:latin typeface="Candara" pitchFamily="34" charset="0"/>
              </a:rPr>
              <a:t>Chief Information Officer </a:t>
            </a:r>
            <a:r>
              <a:rPr lang="en-US" sz="2400" b="1" dirty="0">
                <a:latin typeface="Candara" pitchFamily="34" charset="0"/>
              </a:rPr>
              <a:t>(CIO</a:t>
            </a:r>
            <a:r>
              <a:rPr lang="en-US" sz="2400" b="1" dirty="0">
                <a:latin typeface="Candara" pitchFamily="34" charset="0"/>
              </a:rPr>
              <a:t>)</a:t>
            </a:r>
          </a:p>
          <a:p>
            <a:pPr lvl="1"/>
            <a:r>
              <a:rPr lang="en-US" sz="2000" b="1" dirty="0">
                <a:latin typeface="Candara" pitchFamily="34" charset="0"/>
              </a:rPr>
              <a:t>A </a:t>
            </a:r>
            <a:r>
              <a:rPr lang="en-US" sz="2000" b="1" dirty="0">
                <a:latin typeface="Candara" pitchFamily="34" charset="0"/>
              </a:rPr>
              <a:t>senior manager who </a:t>
            </a:r>
            <a:r>
              <a:rPr lang="en-US" sz="2000" b="1" dirty="0">
                <a:latin typeface="Candara" pitchFamily="34" charset="0"/>
              </a:rPr>
              <a:t>oversees the </a:t>
            </a:r>
            <a:r>
              <a:rPr lang="en-US" sz="2000" b="1" dirty="0">
                <a:latin typeface="Candara" pitchFamily="34" charset="0"/>
              </a:rPr>
              <a:t>use of information technology </a:t>
            </a:r>
            <a:r>
              <a:rPr lang="en-US" sz="2000" dirty="0">
                <a:latin typeface="Candara" pitchFamily="34" charset="0"/>
              </a:rPr>
              <a:t>in the </a:t>
            </a:r>
            <a:r>
              <a:rPr lang="en-US" sz="2000" dirty="0">
                <a:latin typeface="Candara" pitchFamily="34" charset="0"/>
              </a:rPr>
              <a:t>firm</a:t>
            </a:r>
          </a:p>
          <a:p>
            <a:r>
              <a:rPr lang="en-US" sz="2400" b="1" dirty="0">
                <a:latin typeface="Candara" pitchFamily="34" charset="0"/>
              </a:rPr>
              <a:t>Chief Security Officer </a:t>
            </a:r>
            <a:r>
              <a:rPr lang="en-US" sz="2400" b="1" dirty="0">
                <a:latin typeface="Candara" pitchFamily="34" charset="0"/>
              </a:rPr>
              <a:t>(CSO) </a:t>
            </a:r>
            <a:endParaRPr lang="en-US" sz="2400" b="1" dirty="0">
              <a:latin typeface="Candara" pitchFamily="34" charset="0"/>
            </a:endParaRPr>
          </a:p>
          <a:p>
            <a:pPr lvl="1"/>
            <a:r>
              <a:rPr lang="en-US" sz="2000" b="1" dirty="0">
                <a:latin typeface="Candara" pitchFamily="34" charset="0"/>
              </a:rPr>
              <a:t>in </a:t>
            </a:r>
            <a:r>
              <a:rPr lang="en-US" sz="2000" b="1" dirty="0">
                <a:latin typeface="Candara" pitchFamily="34" charset="0"/>
              </a:rPr>
              <a:t>charge of information systems </a:t>
            </a:r>
            <a:r>
              <a:rPr lang="en-US" sz="2000" b="1" dirty="0">
                <a:latin typeface="Candara" pitchFamily="34" charset="0"/>
              </a:rPr>
              <a:t>security </a:t>
            </a:r>
            <a:endParaRPr lang="en-US" sz="2000" b="1" dirty="0">
              <a:latin typeface="Candara" pitchFamily="34" charset="0"/>
            </a:endParaRPr>
          </a:p>
        </p:txBody>
      </p:sp>
    </p:spTree>
    <p:extLst>
      <p:ext uri="{BB962C8B-B14F-4D97-AF65-F5344CB8AC3E}">
        <p14:creationId xmlns:p14="http://schemas.microsoft.com/office/powerpoint/2010/main" val="7710570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9601200" cy="685800"/>
          </a:xfrm>
        </p:spPr>
        <p:txBody>
          <a:bodyPr/>
          <a:lstStyle/>
          <a:p>
            <a:r>
              <a:rPr lang="en-US" dirty="0" smtClean="0"/>
              <a:t>IS DEPARTMENT (cont’d)</a:t>
            </a:r>
            <a:endParaRPr lang="en-US" dirty="0"/>
          </a:p>
        </p:txBody>
      </p:sp>
      <p:sp>
        <p:nvSpPr>
          <p:cNvPr id="3" name="Content Placeholder 2"/>
          <p:cNvSpPr>
            <a:spLocks noGrp="1"/>
          </p:cNvSpPr>
          <p:nvPr>
            <p:ph idx="1"/>
          </p:nvPr>
        </p:nvSpPr>
        <p:spPr>
          <a:xfrm>
            <a:off x="609600" y="1447056"/>
            <a:ext cx="10668000" cy="4801344"/>
          </a:xfrm>
        </p:spPr>
        <p:txBody>
          <a:bodyPr/>
          <a:lstStyle/>
          <a:p>
            <a:r>
              <a:rPr lang="en-US" sz="2000" b="1" dirty="0">
                <a:latin typeface="Candara" pitchFamily="34" charset="0"/>
              </a:rPr>
              <a:t>Chief Privacy Officer (CPO)</a:t>
            </a:r>
          </a:p>
          <a:p>
            <a:pPr lvl="1"/>
            <a:r>
              <a:rPr lang="en-US" sz="1800" dirty="0">
                <a:latin typeface="Candara" pitchFamily="34" charset="0"/>
              </a:rPr>
              <a:t>responsible for ensuring that the company complies with existing data privacy laws</a:t>
            </a:r>
          </a:p>
          <a:p>
            <a:r>
              <a:rPr lang="en-US" sz="2000" b="1" dirty="0">
                <a:latin typeface="Candara" pitchFamily="34" charset="0"/>
              </a:rPr>
              <a:t>Chief Knowledge Officer (CKO) </a:t>
            </a:r>
          </a:p>
          <a:p>
            <a:pPr lvl="1"/>
            <a:r>
              <a:rPr lang="en-US" sz="1800" dirty="0">
                <a:latin typeface="Candara" pitchFamily="34" charset="0"/>
              </a:rPr>
              <a:t>responsible for the firm’s knowledge management program. </a:t>
            </a:r>
          </a:p>
          <a:p>
            <a:r>
              <a:rPr lang="en-US" sz="2000" b="1" dirty="0">
                <a:latin typeface="Candara" pitchFamily="34" charset="0"/>
              </a:rPr>
              <a:t>End users </a:t>
            </a:r>
          </a:p>
          <a:p>
            <a:pPr lvl="1"/>
            <a:r>
              <a:rPr lang="en-US" sz="1800" dirty="0">
                <a:latin typeface="Candara" pitchFamily="34" charset="0"/>
              </a:rPr>
              <a:t>representatives of departments outside of the information systems group for whom applications are developed. </a:t>
            </a:r>
          </a:p>
          <a:p>
            <a:pPr eaLnBrk="1" hangingPunct="1">
              <a:spcAft>
                <a:spcPct val="10000"/>
              </a:spcAft>
              <a:buFontTx/>
              <a:buChar char="•"/>
            </a:pPr>
            <a:r>
              <a:rPr lang="en-US" sz="2000" b="1" dirty="0">
                <a:solidFill>
                  <a:srgbClr val="0D0D0D"/>
                </a:solidFill>
                <a:latin typeface="Candara" pitchFamily="34" charset="0"/>
                <a:cs typeface="Times New Roman" pitchFamily="-111" charset="0"/>
              </a:rPr>
              <a:t>IT Governance</a:t>
            </a:r>
          </a:p>
          <a:p>
            <a:pPr lvl="1" eaLnBrk="1" hangingPunct="1">
              <a:spcAft>
                <a:spcPct val="10000"/>
              </a:spcAft>
              <a:buFontTx/>
              <a:buChar char="•"/>
            </a:pPr>
            <a:r>
              <a:rPr lang="en-US" sz="1800" dirty="0">
                <a:latin typeface="Candara" pitchFamily="34" charset="0"/>
                <a:cs typeface="Times New Roman" pitchFamily="-111" charset="0"/>
              </a:rPr>
              <a:t>Strategies and policies for using IT in the organization</a:t>
            </a:r>
          </a:p>
          <a:p>
            <a:pPr lvl="1" eaLnBrk="1" hangingPunct="1">
              <a:spcAft>
                <a:spcPct val="10000"/>
              </a:spcAft>
              <a:buFontTx/>
              <a:buChar char="•"/>
            </a:pPr>
            <a:r>
              <a:rPr lang="en-US" sz="1800" dirty="0">
                <a:latin typeface="Candara" pitchFamily="34" charset="0"/>
                <a:cs typeface="Times New Roman" pitchFamily="-111" charset="0"/>
              </a:rPr>
              <a:t>Decision rights</a:t>
            </a:r>
          </a:p>
          <a:p>
            <a:pPr lvl="1" eaLnBrk="1" hangingPunct="1">
              <a:spcAft>
                <a:spcPct val="10000"/>
              </a:spcAft>
              <a:buFontTx/>
              <a:buChar char="•"/>
            </a:pPr>
            <a:r>
              <a:rPr lang="en-US" sz="1800" dirty="0">
                <a:latin typeface="Candara" pitchFamily="34" charset="0"/>
                <a:cs typeface="Times New Roman" pitchFamily="-111" charset="0"/>
              </a:rPr>
              <a:t>Accountability</a:t>
            </a:r>
          </a:p>
          <a:p>
            <a:pPr lvl="1" eaLnBrk="1" hangingPunct="1">
              <a:spcAft>
                <a:spcPct val="10000"/>
              </a:spcAft>
              <a:buFontTx/>
              <a:buChar char="•"/>
            </a:pPr>
            <a:r>
              <a:rPr lang="en-US" sz="1800" dirty="0">
                <a:latin typeface="Candara" pitchFamily="34" charset="0"/>
                <a:cs typeface="Times New Roman" pitchFamily="-111" charset="0"/>
              </a:rPr>
              <a:t>Organization of information systems function </a:t>
            </a:r>
          </a:p>
          <a:p>
            <a:pPr lvl="2" eaLnBrk="1" hangingPunct="1">
              <a:spcAft>
                <a:spcPct val="10000"/>
              </a:spcAft>
              <a:buFontTx/>
              <a:buChar char="•"/>
            </a:pPr>
            <a:r>
              <a:rPr lang="en-US" sz="1600" dirty="0">
                <a:latin typeface="Candara" pitchFamily="34" charset="0"/>
                <a:cs typeface="Times New Roman" pitchFamily="-111" charset="0"/>
              </a:rPr>
              <a:t>Centralized, decentralized, etc.</a:t>
            </a:r>
          </a:p>
          <a:p>
            <a:endParaRPr lang="en-US" sz="1600" dirty="0">
              <a:latin typeface="Candara" pitchFamily="34" charset="0"/>
            </a:endParaRPr>
          </a:p>
        </p:txBody>
      </p:sp>
    </p:spTree>
    <p:extLst>
      <p:ext uri="{BB962C8B-B14F-4D97-AF65-F5344CB8AC3E}">
        <p14:creationId xmlns:p14="http://schemas.microsoft.com/office/powerpoint/2010/main" val="37136524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86201" y="2057401"/>
            <a:ext cx="4114799" cy="2585323"/>
          </a:xfrm>
          <a:prstGeom prst="rect">
            <a:avLst/>
          </a:prstGeom>
          <a:noFill/>
        </p:spPr>
        <p:txBody>
          <a:bodyPr wrap="square" lIns="91440" tIns="45720" rIns="91440" bIns="45720">
            <a:spAutoFit/>
          </a:bodyPr>
          <a:lstStyle/>
          <a:p>
            <a:pPr algn="ctr"/>
            <a:r>
              <a:rPr lang="en-US" sz="5400" b="1" i="1" spc="300" dirty="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rPr>
              <a:t>Question Please</a:t>
            </a:r>
          </a:p>
          <a:p>
            <a:pPr algn="ctr"/>
            <a:r>
              <a:rPr lang="en-US" sz="5400" b="1" i="1" spc="300" dirty="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rPr>
              <a:t>?</a:t>
            </a:r>
            <a:endParaRPr lang="en-US" sz="5400" b="1" i="1" spc="300" dirty="0">
              <a:ln w="11430" cmpd="sng">
                <a:solidFill>
                  <a:schemeClr val="accent1">
                    <a:tint val="10000"/>
                  </a:schemeClr>
                </a:solidFill>
                <a:prstDash val="solid"/>
                <a:miter lim="800000"/>
              </a:ln>
              <a:solidFill>
                <a:schemeClr val="accent1">
                  <a:lumMod val="50000"/>
                </a:schemeClr>
              </a:solidFill>
              <a:effectLst>
                <a:glow rad="45500">
                  <a:schemeClr val="accent1">
                    <a:satMod val="220000"/>
                    <a:alpha val="35000"/>
                  </a:schemeClr>
                </a:glow>
              </a:effectLst>
              <a:latin typeface="Candar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304800" y="1600200"/>
            <a:ext cx="10972800" cy="4572000"/>
          </a:xfrm>
        </p:spPr>
        <p:txBody>
          <a:bodyPr/>
          <a:lstStyle/>
          <a:p>
            <a:pPr eaLnBrk="1" hangingPunct="1"/>
            <a:r>
              <a:rPr lang="en-US" sz="2400" dirty="0">
                <a:solidFill>
                  <a:srgbClr val="0D0D0D"/>
                </a:solidFill>
              </a:rPr>
              <a:t>Examples of functional business processes</a:t>
            </a:r>
          </a:p>
          <a:p>
            <a:pPr lvl="1" eaLnBrk="1" hangingPunct="1"/>
            <a:r>
              <a:rPr lang="en-US" sz="2000" dirty="0"/>
              <a:t>Manufacturing and production</a:t>
            </a:r>
          </a:p>
          <a:p>
            <a:pPr lvl="2" eaLnBrk="1" hangingPunct="1"/>
            <a:r>
              <a:rPr lang="en-US" sz="1600" dirty="0"/>
              <a:t>Assembling the product</a:t>
            </a:r>
          </a:p>
          <a:p>
            <a:pPr lvl="2" eaLnBrk="1" hangingPunct="1"/>
            <a:r>
              <a:rPr lang="en-US" sz="1600" dirty="0"/>
              <a:t>Checking for quality</a:t>
            </a:r>
          </a:p>
          <a:p>
            <a:pPr lvl="1" eaLnBrk="1" hangingPunct="1"/>
            <a:r>
              <a:rPr lang="en-US" sz="2000" dirty="0"/>
              <a:t>Sales and marketing</a:t>
            </a:r>
          </a:p>
          <a:p>
            <a:pPr lvl="2" eaLnBrk="1" hangingPunct="1"/>
            <a:r>
              <a:rPr lang="en-US" sz="1600" dirty="0"/>
              <a:t>Identifying customers</a:t>
            </a:r>
          </a:p>
          <a:p>
            <a:pPr lvl="2" eaLnBrk="1" hangingPunct="1"/>
            <a:r>
              <a:rPr lang="en-US" sz="1600" dirty="0"/>
              <a:t>Making customers aware about the product</a:t>
            </a:r>
          </a:p>
          <a:p>
            <a:pPr lvl="2" eaLnBrk="1" hangingPunct="1"/>
            <a:r>
              <a:rPr lang="en-US" sz="1600" dirty="0"/>
              <a:t>Selling the product</a:t>
            </a:r>
          </a:p>
          <a:p>
            <a:pPr lvl="1" eaLnBrk="1" hangingPunct="1"/>
            <a:r>
              <a:rPr lang="en-US" sz="2000" dirty="0"/>
              <a:t>Finance and accounting</a:t>
            </a:r>
          </a:p>
          <a:p>
            <a:pPr lvl="2" eaLnBrk="1" hangingPunct="1"/>
            <a:r>
              <a:rPr lang="en-US" sz="1600" dirty="0"/>
              <a:t>Creating financial statements</a:t>
            </a:r>
          </a:p>
          <a:p>
            <a:pPr lvl="2" eaLnBrk="1" hangingPunct="1"/>
            <a:r>
              <a:rPr lang="en-US" sz="1600" dirty="0"/>
              <a:t>Managing cash accounts</a:t>
            </a:r>
          </a:p>
          <a:p>
            <a:pPr lvl="1" eaLnBrk="1" hangingPunct="1"/>
            <a:r>
              <a:rPr lang="en-US" sz="2000" dirty="0"/>
              <a:t>Human resources</a:t>
            </a:r>
          </a:p>
          <a:p>
            <a:pPr lvl="2" eaLnBrk="1" hangingPunct="1"/>
            <a:r>
              <a:rPr lang="en-US" sz="1600" dirty="0"/>
              <a:t>Hiring employees</a:t>
            </a:r>
          </a:p>
          <a:p>
            <a:pPr lvl="2" eaLnBrk="1" hangingPunct="1"/>
            <a:r>
              <a:rPr lang="en-US" sz="1600" dirty="0"/>
              <a:t>Evaluating employees’ job performance</a:t>
            </a:r>
            <a:endParaRPr lang="en-US" sz="1600" dirty="0"/>
          </a:p>
        </p:txBody>
      </p:sp>
      <p:sp>
        <p:nvSpPr>
          <p:cNvPr id="3" name="Title 2"/>
          <p:cNvSpPr>
            <a:spLocks noGrp="1"/>
          </p:cNvSpPr>
          <p:nvPr>
            <p:ph type="title"/>
          </p:nvPr>
        </p:nvSpPr>
        <p:spPr/>
        <p:txBody>
          <a:bodyPr/>
          <a:lstStyle/>
          <a:p>
            <a:r>
              <a:rPr lang="en-US" dirty="0" smtClean="0"/>
              <a:t>Business Processes (Cont’d)</a:t>
            </a:r>
            <a:endParaRPr lang="en-US" dirty="0"/>
          </a:p>
        </p:txBody>
      </p:sp>
      <p:sp>
        <p:nvSpPr>
          <p:cNvPr id="4" name="Slide Number Placeholder 3"/>
          <p:cNvSpPr>
            <a:spLocks noGrp="1"/>
          </p:cNvSpPr>
          <p:nvPr>
            <p:ph type="sldNum" sz="quarter" idx="13"/>
          </p:nvPr>
        </p:nvSpPr>
        <p:spPr/>
        <p:txBody>
          <a:bodyPr/>
          <a:lstStyle/>
          <a:p>
            <a:pPr>
              <a:defRPr/>
            </a:pPr>
            <a:fld id="{0739BDE4-2BB0-487A-88B6-8B444CD4171A}"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609601" y="5420774"/>
            <a:ext cx="10972800"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5pPr>
            <a:lvl6pP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6pPr>
            <a:lvl7pP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7pPr>
            <a:lvl8pP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8pPr>
            <a:lvl9pP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DejaVu Sans" charset="0"/>
                <a:cs typeface="DejaVu Sans" charset="0"/>
              </a:defRPr>
            </a:lvl9pPr>
          </a:lstStyle>
          <a:p>
            <a:pPr>
              <a:spcBef>
                <a:spcPts val="563"/>
              </a:spcBef>
            </a:pPr>
            <a:r>
              <a:rPr lang="en-CA" b="1" dirty="0">
                <a:latin typeface="Candara" pitchFamily="34" charset="0"/>
              </a:rPr>
              <a:t>Fulfilling a customer order involves a complex set of steps that requires the close coordination of the sales, accounting, and manufacturing functions.</a:t>
            </a:r>
          </a:p>
        </p:txBody>
      </p:sp>
      <p:sp>
        <p:nvSpPr>
          <p:cNvPr id="2" name="Title 1"/>
          <p:cNvSpPr>
            <a:spLocks noGrp="1"/>
          </p:cNvSpPr>
          <p:nvPr>
            <p:ph type="title"/>
          </p:nvPr>
        </p:nvSpPr>
        <p:spPr>
          <a:xfrm>
            <a:off x="609601" y="228600"/>
            <a:ext cx="9601199" cy="762000"/>
          </a:xfrm>
        </p:spPr>
        <p:txBody>
          <a:bodyPr/>
          <a:lstStyle/>
          <a:p>
            <a:r>
              <a:rPr lang="en-CA" dirty="0" smtClean="0"/>
              <a:t>The Order Fulfillment, </a:t>
            </a:r>
            <a:r>
              <a:rPr lang="en-CA" sz="2400" dirty="0"/>
              <a:t>a business process</a:t>
            </a:r>
            <a:endParaRPr lang="en-CA" dirty="0"/>
          </a:p>
        </p:txBody>
      </p:sp>
      <p:pic>
        <p:nvPicPr>
          <p:cNvPr id="11"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819400" y="1524000"/>
            <a:ext cx="6553202" cy="3821160"/>
          </a:xfrm>
        </p:spPr>
      </p:pic>
      <p:sp>
        <p:nvSpPr>
          <p:cNvPr id="6" name="Left Brace 5"/>
          <p:cNvSpPr/>
          <p:nvPr/>
        </p:nvSpPr>
        <p:spPr>
          <a:xfrm>
            <a:off x="2438400" y="1752600"/>
            <a:ext cx="304800" cy="3429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ounded Rectangle 6"/>
          <p:cNvSpPr/>
          <p:nvPr/>
        </p:nvSpPr>
        <p:spPr>
          <a:xfrm rot="16200000">
            <a:off x="1143000" y="2819400"/>
            <a:ext cx="19050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ndara" pitchFamily="34" charset="0"/>
              </a:rPr>
              <a:t>Functional areas</a:t>
            </a:r>
            <a:endParaRPr lang="en-US" sz="1600" b="1" dirty="0">
              <a:solidFill>
                <a:schemeClr val="tx1"/>
              </a:solidFill>
              <a:latin typeface="Candara" pitchFamily="34" charset="0"/>
            </a:endParaRPr>
          </a:p>
        </p:txBody>
      </p:sp>
      <p:sp>
        <p:nvSpPr>
          <p:cNvPr id="8" name="Right Brace 7"/>
          <p:cNvSpPr/>
          <p:nvPr/>
        </p:nvSpPr>
        <p:spPr>
          <a:xfrm>
            <a:off x="9126754" y="1600200"/>
            <a:ext cx="550646" cy="39283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ounded Rectangle 8"/>
          <p:cNvSpPr/>
          <p:nvPr/>
        </p:nvSpPr>
        <p:spPr>
          <a:xfrm rot="16200000">
            <a:off x="9014346" y="3237931"/>
            <a:ext cx="19050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ndara" pitchFamily="34" charset="0"/>
              </a:rPr>
              <a:t>Business processes</a:t>
            </a:r>
            <a:endParaRPr lang="en-US" sz="1600" b="1" dirty="0">
              <a:solidFill>
                <a:schemeClr val="tx1"/>
              </a:solidFill>
              <a:latin typeface="Candara" pitchFamily="34" charset="0"/>
            </a:endParaRPr>
          </a:p>
        </p:txBody>
      </p:sp>
    </p:spTree>
    <p:extLst>
      <p:ext uri="{BB962C8B-B14F-4D97-AF65-F5344CB8AC3E}">
        <p14:creationId xmlns:p14="http://schemas.microsoft.com/office/powerpoint/2010/main" val="157406844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900" decel="100000" fill="hold"/>
                                        <p:tgtEl>
                                          <p:spTgt spid="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900" decel="100000" fill="hold"/>
                                        <p:tgtEl>
                                          <p:spTgt spid="9"/>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9601200" cy="838200"/>
          </a:xfrm>
        </p:spPr>
        <p:txBody>
          <a:bodyPr/>
          <a:lstStyle/>
          <a:p>
            <a:r>
              <a:rPr lang="en-US" dirty="0" smtClean="0"/>
              <a:t>IS &amp; Business Processes</a:t>
            </a:r>
            <a:endParaRPr lang="en-US" dirty="0"/>
          </a:p>
        </p:txBody>
      </p:sp>
      <p:sp>
        <p:nvSpPr>
          <p:cNvPr id="3" name="Content Placeholder 2"/>
          <p:cNvSpPr>
            <a:spLocks noGrp="1"/>
          </p:cNvSpPr>
          <p:nvPr>
            <p:ph idx="1"/>
          </p:nvPr>
        </p:nvSpPr>
        <p:spPr/>
        <p:txBody>
          <a:bodyPr/>
          <a:lstStyle/>
          <a:p>
            <a:pPr eaLnBrk="1" hangingPunct="1"/>
            <a:r>
              <a:rPr lang="en-US" sz="3200" dirty="0">
                <a:solidFill>
                  <a:srgbClr val="0D0D0D"/>
                </a:solidFill>
                <a:latin typeface="Candara" pitchFamily="34" charset="0"/>
              </a:rPr>
              <a:t>Information technology enhances business processes in two main ways:</a:t>
            </a:r>
          </a:p>
          <a:p>
            <a:pPr marL="971550" lvl="1" indent="-514350" eaLnBrk="1" hangingPunct="1">
              <a:buFont typeface="Cambria" pitchFamily="-111" charset="0"/>
              <a:buAutoNum type="arabicPeriod"/>
            </a:pPr>
            <a:r>
              <a:rPr lang="en-US" sz="2800" b="1" dirty="0">
                <a:latin typeface="Candara" pitchFamily="34" charset="0"/>
              </a:rPr>
              <a:t>Increasing efficiency </a:t>
            </a:r>
            <a:r>
              <a:rPr lang="en-US" sz="2800" dirty="0">
                <a:latin typeface="Candara" pitchFamily="34" charset="0"/>
              </a:rPr>
              <a:t>of existing processes</a:t>
            </a:r>
          </a:p>
          <a:p>
            <a:pPr lvl="2" eaLnBrk="1" hangingPunct="1"/>
            <a:r>
              <a:rPr lang="en-US" sz="2400" b="1" dirty="0">
                <a:latin typeface="Candara" pitchFamily="34" charset="0"/>
              </a:rPr>
              <a:t>Automating steps </a:t>
            </a:r>
            <a:r>
              <a:rPr lang="en-US" sz="2400" dirty="0">
                <a:latin typeface="Candara" pitchFamily="34" charset="0"/>
              </a:rPr>
              <a:t>that were manual</a:t>
            </a:r>
          </a:p>
          <a:p>
            <a:pPr marL="971550" lvl="1" indent="-514350" eaLnBrk="1" hangingPunct="1">
              <a:buFont typeface="Cambria" pitchFamily="-111" charset="0"/>
              <a:buAutoNum type="arabicPeriod"/>
            </a:pPr>
            <a:r>
              <a:rPr lang="en-US" sz="2800" b="1" dirty="0">
                <a:latin typeface="Candara" pitchFamily="34" charset="0"/>
              </a:rPr>
              <a:t>Enabling entirely new processes </a:t>
            </a:r>
            <a:r>
              <a:rPr lang="en-US" sz="2800" dirty="0">
                <a:latin typeface="Candara" pitchFamily="34" charset="0"/>
              </a:rPr>
              <a:t>that are capable of transforming the businesses</a:t>
            </a:r>
          </a:p>
          <a:p>
            <a:pPr lvl="2" eaLnBrk="1" hangingPunct="1"/>
            <a:r>
              <a:rPr lang="en-US" sz="2400" b="1" dirty="0">
                <a:latin typeface="Candara" pitchFamily="34" charset="0"/>
              </a:rPr>
              <a:t>Change flow of information</a:t>
            </a:r>
          </a:p>
          <a:p>
            <a:pPr lvl="2" eaLnBrk="1" hangingPunct="1"/>
            <a:r>
              <a:rPr lang="en-US" sz="2400" b="1" dirty="0">
                <a:latin typeface="Candara" pitchFamily="34" charset="0"/>
              </a:rPr>
              <a:t>Replace sequential steps </a:t>
            </a:r>
            <a:r>
              <a:rPr lang="en-US" sz="2400" dirty="0">
                <a:latin typeface="Candara" pitchFamily="34" charset="0"/>
              </a:rPr>
              <a:t>with parallel steps</a:t>
            </a:r>
          </a:p>
          <a:p>
            <a:pPr lvl="2" eaLnBrk="1" hangingPunct="1"/>
            <a:r>
              <a:rPr lang="en-US" sz="2400" b="1" dirty="0">
                <a:latin typeface="Candara" pitchFamily="34" charset="0"/>
              </a:rPr>
              <a:t>Eliminate delays in decision making</a:t>
            </a:r>
          </a:p>
          <a:p>
            <a:endParaRPr lang="en-US" dirty="0"/>
          </a:p>
        </p:txBody>
      </p:sp>
      <p:sp>
        <p:nvSpPr>
          <p:cNvPr id="4" name="Slide Number Placeholder 3"/>
          <p:cNvSpPr>
            <a:spLocks noGrp="1"/>
          </p:cNvSpPr>
          <p:nvPr>
            <p:ph type="sldNum" sz="quarter" idx="12"/>
          </p:nvPr>
        </p:nvSpPr>
        <p:spPr/>
        <p:txBody>
          <a:bodyPr/>
          <a:lstStyle/>
          <a:p>
            <a:pPr>
              <a:defRPr/>
            </a:pPr>
            <a:fld id="{DE678B3E-B01F-4A65-B2E9-98852F263817}" type="slidenum">
              <a:rPr lang="es-ES" smtClean="0"/>
              <a:pPr>
                <a:defRPr/>
              </a:pPr>
              <a:t>6</a:t>
            </a:fld>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752600" y="381001"/>
            <a:ext cx="76962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360" tIns="44280" rIns="90360" bIns="44280" anchor="ctr"/>
          <a:lstStyle/>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2000" b="1" dirty="0">
              <a:solidFill>
                <a:srgbClr val="000000"/>
              </a:solidFill>
              <a:effectLst>
                <a:outerShdw blurRad="38100" dist="38100" dir="2700000" algn="tl">
                  <a:srgbClr val="C0C0C0"/>
                </a:outerShdw>
              </a:effectLst>
              <a:ea typeface="DejaVu Sans" charset="0"/>
              <a:cs typeface="DejaVu Sans" charset="0"/>
            </a:endParaRPr>
          </a:p>
          <a:p>
            <a:pPr algn="ct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CA" sz="1600" b="1" dirty="0">
              <a:solidFill>
                <a:srgbClr val="000000"/>
              </a:solidFill>
              <a:effectLst>
                <a:outerShdw blurRad="38100" dist="38100" dir="2700000" algn="tl">
                  <a:srgbClr val="C0C0C0"/>
                </a:outerShdw>
              </a:effectLst>
              <a:ea typeface="DejaVu Sans" charset="0"/>
              <a:cs typeface="DejaVu Sans" charset="0"/>
            </a:endParaRPr>
          </a:p>
        </p:txBody>
      </p:sp>
      <p:sp>
        <p:nvSpPr>
          <p:cNvPr id="2" name="Title 1"/>
          <p:cNvSpPr>
            <a:spLocks noGrp="1"/>
          </p:cNvSpPr>
          <p:nvPr>
            <p:ph type="title"/>
          </p:nvPr>
        </p:nvSpPr>
        <p:spPr>
          <a:xfrm>
            <a:off x="609600" y="304800"/>
            <a:ext cx="10668000" cy="685800"/>
          </a:xfrm>
        </p:spPr>
        <p:txBody>
          <a:bodyPr/>
          <a:lstStyle/>
          <a:p>
            <a:r>
              <a:rPr lang="en-CA" dirty="0" smtClean="0"/>
              <a:t>Information Systems &amp; Functional Areas of Organization</a:t>
            </a:r>
            <a:endParaRPr lang="en-US" dirty="0"/>
          </a:p>
        </p:txBody>
      </p:sp>
      <p:pic>
        <p:nvPicPr>
          <p:cNvPr id="10" name="Picture 4"/>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7894" t="9091" r="31720" b="6391"/>
          <a:stretch/>
        </p:blipFill>
        <p:spPr>
          <a:xfrm>
            <a:off x="838200" y="1524000"/>
            <a:ext cx="5512508" cy="4706257"/>
          </a:xfrm>
        </p:spPr>
      </p:pic>
      <p:sp>
        <p:nvSpPr>
          <p:cNvPr id="6" name="Rounded Rectangle 5"/>
          <p:cNvSpPr/>
          <p:nvPr/>
        </p:nvSpPr>
        <p:spPr>
          <a:xfrm>
            <a:off x="8229600" y="1524000"/>
            <a:ext cx="3048000" cy="457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en-US" b="1" u="sng" dirty="0" smtClean="0">
                <a:solidFill>
                  <a:schemeClr val="tx1"/>
                </a:solidFill>
                <a:latin typeface="Candara" pitchFamily="34" charset="0"/>
              </a:rPr>
              <a:t>Operational level</a:t>
            </a:r>
          </a:p>
          <a:p>
            <a:pPr algn="ctr">
              <a:buFont typeface="Wingdings" pitchFamily="2" charset="2"/>
              <a:buChar char="ü"/>
            </a:pPr>
            <a:r>
              <a:rPr lang="en-US" dirty="0" smtClean="0">
                <a:solidFill>
                  <a:schemeClr val="tx1"/>
                </a:solidFill>
                <a:latin typeface="Candara" pitchFamily="34" charset="0"/>
              </a:rPr>
              <a:t>Support operational managers, track activities &amp; transactions</a:t>
            </a:r>
          </a:p>
          <a:p>
            <a:pPr algn="ctr"/>
            <a:endParaRPr lang="en-US" dirty="0" smtClean="0">
              <a:solidFill>
                <a:schemeClr val="tx1"/>
              </a:solidFill>
              <a:latin typeface="Candara" pitchFamily="34" charset="0"/>
            </a:endParaRPr>
          </a:p>
          <a:p>
            <a:pPr algn="ctr">
              <a:buFont typeface="Arial" pitchFamily="34" charset="0"/>
              <a:buChar char="•"/>
            </a:pPr>
            <a:r>
              <a:rPr lang="en-US" b="1" u="sng" dirty="0" smtClean="0">
                <a:solidFill>
                  <a:schemeClr val="tx1"/>
                </a:solidFill>
                <a:latin typeface="Candara" pitchFamily="34" charset="0"/>
              </a:rPr>
              <a:t>Management level</a:t>
            </a:r>
          </a:p>
          <a:p>
            <a:pPr algn="ctr">
              <a:buFont typeface="Wingdings" pitchFamily="2" charset="2"/>
              <a:buChar char="ü"/>
            </a:pPr>
            <a:r>
              <a:rPr lang="en-US" dirty="0" smtClean="0">
                <a:solidFill>
                  <a:schemeClr val="tx1"/>
                </a:solidFill>
                <a:latin typeface="Candara" pitchFamily="34" charset="0"/>
              </a:rPr>
              <a:t> Monitoring, controlling, decision-making, &amp; administrative activities</a:t>
            </a:r>
          </a:p>
          <a:p>
            <a:pPr algn="ctr"/>
            <a:endParaRPr lang="en-US" dirty="0" smtClean="0">
              <a:solidFill>
                <a:schemeClr val="tx1"/>
              </a:solidFill>
              <a:latin typeface="Candara" pitchFamily="34" charset="0"/>
            </a:endParaRPr>
          </a:p>
          <a:p>
            <a:pPr algn="ctr">
              <a:buFont typeface="Arial" pitchFamily="34" charset="0"/>
              <a:buChar char="•"/>
            </a:pPr>
            <a:r>
              <a:rPr lang="en-US" b="1" u="sng" dirty="0" smtClean="0">
                <a:solidFill>
                  <a:schemeClr val="tx1"/>
                </a:solidFill>
                <a:latin typeface="Candara" pitchFamily="34" charset="0"/>
              </a:rPr>
              <a:t>Strategic level</a:t>
            </a:r>
          </a:p>
          <a:p>
            <a:pPr algn="ctr">
              <a:buFont typeface="Wingdings" pitchFamily="2" charset="2"/>
              <a:buChar char="ü"/>
            </a:pPr>
            <a:r>
              <a:rPr lang="en-US" b="1" dirty="0" smtClean="0">
                <a:solidFill>
                  <a:schemeClr val="tx1"/>
                </a:solidFill>
                <a:latin typeface="Candara" pitchFamily="34" charset="0"/>
              </a:rPr>
              <a:t> </a:t>
            </a:r>
            <a:r>
              <a:rPr lang="en-US" dirty="0" smtClean="0">
                <a:solidFill>
                  <a:schemeClr val="tx1"/>
                </a:solidFill>
                <a:latin typeface="Candara" pitchFamily="34" charset="0"/>
              </a:rPr>
              <a:t>help senior management tackle &amp; address strategic issues</a:t>
            </a:r>
            <a:endParaRPr lang="en-US" dirty="0">
              <a:solidFill>
                <a:schemeClr val="tx1"/>
              </a:solidFill>
              <a:latin typeface="Candara" pitchFamily="34" charset="0"/>
            </a:endParaRPr>
          </a:p>
        </p:txBody>
      </p:sp>
    </p:spTree>
    <p:extLst>
      <p:ext uri="{BB962C8B-B14F-4D97-AF65-F5344CB8AC3E}">
        <p14:creationId xmlns:p14="http://schemas.microsoft.com/office/powerpoint/2010/main" val="385646029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4098926" y="6211888"/>
            <a:ext cx="31400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4" name="Text Box 4"/>
          <p:cNvSpPr txBox="1">
            <a:spLocks noChangeArrowheads="1"/>
          </p:cNvSpPr>
          <p:nvPr/>
        </p:nvSpPr>
        <p:spPr bwMode="auto">
          <a:xfrm>
            <a:off x="4403726" y="6211888"/>
            <a:ext cx="28352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0245"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559"/>
          <a:stretch/>
        </p:blipFill>
        <p:spPr bwMode="auto">
          <a:xfrm>
            <a:off x="990600" y="1676400"/>
            <a:ext cx="10134600" cy="213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4963"/>
          <a:stretch/>
        </p:blipFill>
        <p:spPr bwMode="auto">
          <a:xfrm>
            <a:off x="990600" y="4038601"/>
            <a:ext cx="10134600" cy="18104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itle 5"/>
          <p:cNvSpPr>
            <a:spLocks noGrp="1"/>
          </p:cNvSpPr>
          <p:nvPr>
            <p:ph type="title"/>
          </p:nvPr>
        </p:nvSpPr>
        <p:spPr>
          <a:xfrm>
            <a:off x="304800" y="381000"/>
            <a:ext cx="11658600" cy="685800"/>
          </a:xfrm>
        </p:spPr>
        <p:txBody>
          <a:bodyPr/>
          <a:lstStyle/>
          <a:p>
            <a:r>
              <a:rPr lang="en-CA" dirty="0"/>
              <a:t>Information Systems &amp; Functional Areas of </a:t>
            </a:r>
            <a:r>
              <a:rPr lang="en-CA" dirty="0" smtClean="0"/>
              <a:t>Organization (</a:t>
            </a:r>
            <a:r>
              <a:rPr lang="en-CA" dirty="0"/>
              <a:t>cont’d</a:t>
            </a:r>
            <a:r>
              <a:rPr lang="en-CA" dirty="0" smtClean="0"/>
              <a:t>)</a:t>
            </a:r>
            <a:endParaRPr lang="en-US" dirty="0"/>
          </a:p>
        </p:txBody>
      </p:sp>
    </p:spTree>
    <p:extLst>
      <p:ext uri="{BB962C8B-B14F-4D97-AF65-F5344CB8AC3E}">
        <p14:creationId xmlns:p14="http://schemas.microsoft.com/office/powerpoint/2010/main" val="145119600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381000"/>
            <a:ext cx="11582400" cy="685800"/>
          </a:xfrm>
        </p:spPr>
        <p:txBody>
          <a:bodyPr/>
          <a:lstStyle/>
          <a:p>
            <a:r>
              <a:rPr lang="en-CA" dirty="0"/>
              <a:t>Information Systems &amp; Functional Areas of Organization (cont’d)</a:t>
            </a:r>
            <a:endParaRPr lang="en-US" dirty="0"/>
          </a:p>
        </p:txBody>
      </p:sp>
      <p:sp>
        <p:nvSpPr>
          <p:cNvPr id="2" name="Slide Number Placeholder 1"/>
          <p:cNvSpPr>
            <a:spLocks noGrp="1"/>
          </p:cNvSpPr>
          <p:nvPr>
            <p:ph type="sldNum" sz="quarter" idx="13"/>
          </p:nvPr>
        </p:nvSpPr>
        <p:spPr/>
        <p:txBody>
          <a:bodyPr/>
          <a:lstStyle/>
          <a:p>
            <a:pPr>
              <a:defRPr/>
            </a:pPr>
            <a:fld id="{7028CBFB-061B-4F28-8830-74BC3F889B03}" type="slidenum">
              <a:rPr lang="es-ES" smtClean="0"/>
              <a:pPr>
                <a:defRPr/>
              </a:pPr>
              <a:t>9</a:t>
            </a:fld>
            <a:endParaRPr lang="es-ES"/>
          </a:p>
        </p:txBody>
      </p:sp>
      <p:pic>
        <p:nvPicPr>
          <p:cNvPr id="3"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743"/>
          <a:stretch/>
        </p:blipFill>
        <p:spPr bwMode="auto">
          <a:xfrm>
            <a:off x="1143000" y="3962400"/>
            <a:ext cx="9982200" cy="2057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4583"/>
          <a:stretch/>
        </p:blipFill>
        <p:spPr bwMode="auto">
          <a:xfrm>
            <a:off x="1143000" y="1600200"/>
            <a:ext cx="9982200" cy="220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10689</TotalTime>
  <Words>4233</Words>
  <Application>Microsoft Office PowerPoint</Application>
  <PresentationFormat>Widescreen</PresentationFormat>
  <Paragraphs>369</Paragraphs>
  <Slides>38</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Cambria</vt:lpstr>
      <vt:lpstr>Candara</vt:lpstr>
      <vt:lpstr>DejaVu Sans</vt:lpstr>
      <vt:lpstr>StarSymbol</vt:lpstr>
      <vt:lpstr>Times New Roman</vt:lpstr>
      <vt:lpstr>Wingdings</vt:lpstr>
      <vt:lpstr>Office Theme</vt:lpstr>
      <vt:lpstr>COMB 453: Fisheries Information Systems  Lecture 2:  Global E-business &amp; Collaboration  by Md. Mahbubul Alam, PhD Dept. of AEIS, SAU </vt:lpstr>
      <vt:lpstr>Learning Objectives</vt:lpstr>
      <vt:lpstr>Business Processes</vt:lpstr>
      <vt:lpstr>Business Processes (Cont’d)</vt:lpstr>
      <vt:lpstr>The Order Fulfillment, a business process</vt:lpstr>
      <vt:lpstr>IS &amp; Business Processes</vt:lpstr>
      <vt:lpstr>Information Systems &amp; Functional Areas of Organization</vt:lpstr>
      <vt:lpstr>Information Systems &amp; Functional Areas of Organization (cont’d)</vt:lpstr>
      <vt:lpstr>Information Systems &amp; Functional Areas of Organization (cont’d)</vt:lpstr>
      <vt:lpstr>Transaction processing systems</vt:lpstr>
      <vt:lpstr>Payroll Process (TPS )</vt:lpstr>
      <vt:lpstr>Management Information Systems</vt:lpstr>
      <vt:lpstr>MIS &amp; TPS</vt:lpstr>
      <vt:lpstr>Sample MIS Report</vt:lpstr>
      <vt:lpstr>Decision Support Systems</vt:lpstr>
      <vt:lpstr>Decision Support Systems</vt:lpstr>
      <vt:lpstr>Business Intelligence (BI)</vt:lpstr>
      <vt:lpstr>Executive Support Systems</vt:lpstr>
      <vt:lpstr>Systems from a constituency perspective and interrelationships</vt:lpstr>
      <vt:lpstr>Enterprise Applications</vt:lpstr>
      <vt:lpstr>Enterprise Application Architecture</vt:lpstr>
      <vt:lpstr>Enterprise Systems </vt:lpstr>
      <vt:lpstr>Enterprise Systems</vt:lpstr>
      <vt:lpstr>Supply Chain Management (SCM) </vt:lpstr>
      <vt:lpstr>Supply Chain Management</vt:lpstr>
      <vt:lpstr>Customer Relationship Management (CRM)‏</vt:lpstr>
      <vt:lpstr>Knowledge Management Systems (KMS)</vt:lpstr>
      <vt:lpstr>Other Systems</vt:lpstr>
      <vt:lpstr>Systems for Collaboration and Teamwork</vt:lpstr>
      <vt:lpstr>Systems for Collaboration and Teamwork</vt:lpstr>
      <vt:lpstr>Collaboration Tools</vt:lpstr>
      <vt:lpstr>Technology &amp; Tools</vt:lpstr>
      <vt:lpstr>SharePoint’s major capabilities</vt:lpstr>
      <vt:lpstr>Dimensions of Collaboration Technologies</vt:lpstr>
      <vt:lpstr>TIME/SPACE COLLABORATION TOOL MATRIX</vt:lpstr>
      <vt:lpstr>IS DEPARTMENT</vt:lpstr>
      <vt:lpstr>IS DEPARTMENT (cont’d)</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Mahbu ALAM</dc:creator>
  <cp:lastModifiedBy>mahbub</cp:lastModifiedBy>
  <cp:revision>519</cp:revision>
  <dcterms:created xsi:type="dcterms:W3CDTF">2006-08-16T00:00:00Z</dcterms:created>
  <dcterms:modified xsi:type="dcterms:W3CDTF">2020-01-19T04:43:44Z</dcterms:modified>
</cp:coreProperties>
</file>