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7" r:id="rId3"/>
    <p:sldId id="258" r:id="rId4"/>
    <p:sldId id="261"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9" r:id="rId19"/>
    <p:sldId id="280" r:id="rId20"/>
    <p:sldId id="281" r:id="rId21"/>
    <p:sldId id="284" r:id="rId22"/>
    <p:sldId id="286" r:id="rId23"/>
    <p:sldId id="287" r:id="rId24"/>
    <p:sldId id="288" r:id="rId25"/>
    <p:sldId id="292" r:id="rId26"/>
    <p:sldId id="294" r:id="rId2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34" autoAdjust="0"/>
  </p:normalViewPr>
  <p:slideViewPr>
    <p:cSldViewPr>
      <p:cViewPr varScale="1">
        <p:scale>
          <a:sx n="67" d="100"/>
          <a:sy n="67" d="100"/>
        </p:scale>
        <p:origin x="738" y="4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95EC81-993D-4498-B2FC-D7C4BC9F3F5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7D7F42B-9FAE-4E8E-A227-226388EEBE1E}">
      <dgm:prSet phldrT="[Text]" custT="1"/>
      <dgm:spPr/>
      <dgm:t>
        <a:bodyPr/>
        <a:lstStyle/>
        <a:p>
          <a:r>
            <a:rPr lang="en-US" sz="1800" b="1" dirty="0" smtClean="0">
              <a:latin typeface="Candara" pitchFamily="34" charset="0"/>
            </a:rPr>
            <a:t>Without accurate information</a:t>
          </a:r>
          <a:r>
            <a:rPr lang="en-US" sz="1800" dirty="0" smtClean="0">
              <a:latin typeface="Candara" pitchFamily="34" charset="0"/>
            </a:rPr>
            <a:t>:</a:t>
          </a:r>
          <a:endParaRPr lang="en-US" sz="1800" dirty="0">
            <a:latin typeface="Candara" pitchFamily="34" charset="0"/>
          </a:endParaRPr>
        </a:p>
      </dgm:t>
    </dgm:pt>
    <dgm:pt modelId="{D3E72736-4B9D-4057-A0C5-AD3CB26E990E}" type="parTrans" cxnId="{DA73B820-52EB-4151-9D0E-4E33D1F1D980}">
      <dgm:prSet/>
      <dgm:spPr/>
      <dgm:t>
        <a:bodyPr/>
        <a:lstStyle/>
        <a:p>
          <a:endParaRPr lang="en-US"/>
        </a:p>
      </dgm:t>
    </dgm:pt>
    <dgm:pt modelId="{59AFF20D-497A-4D2E-B360-8282029339AE}" type="sibTrans" cxnId="{DA73B820-52EB-4151-9D0E-4E33D1F1D980}">
      <dgm:prSet/>
      <dgm:spPr/>
      <dgm:t>
        <a:bodyPr/>
        <a:lstStyle/>
        <a:p>
          <a:endParaRPr lang="en-US"/>
        </a:p>
      </dgm:t>
    </dgm:pt>
    <dgm:pt modelId="{0379BA1A-CF75-4AA3-9B9B-B51B8E0BAE92}">
      <dgm:prSet custT="1"/>
      <dgm:spPr/>
      <dgm:t>
        <a:bodyPr/>
        <a:lstStyle/>
        <a:p>
          <a:r>
            <a:rPr lang="en-US" sz="1800" b="1" dirty="0" smtClean="0">
              <a:latin typeface="Candara" pitchFamily="34" charset="0"/>
            </a:rPr>
            <a:t>Managers must use forecasts, best guesses, luck</a:t>
          </a:r>
          <a:endParaRPr lang="en-US" sz="1800" b="1" dirty="0">
            <a:latin typeface="Candara" pitchFamily="34" charset="0"/>
          </a:endParaRPr>
        </a:p>
      </dgm:t>
    </dgm:pt>
    <dgm:pt modelId="{02859683-6AB6-4E9D-9A12-D3D66D203E19}" type="parTrans" cxnId="{08C0D450-8784-478E-9D70-E348CD6FEC15}">
      <dgm:prSet/>
      <dgm:spPr/>
      <dgm:t>
        <a:bodyPr/>
        <a:lstStyle/>
        <a:p>
          <a:endParaRPr lang="en-US"/>
        </a:p>
      </dgm:t>
    </dgm:pt>
    <dgm:pt modelId="{AAF90729-29F3-4E2A-85B9-C3D500B976C3}" type="sibTrans" cxnId="{08C0D450-8784-478E-9D70-E348CD6FEC15}">
      <dgm:prSet/>
      <dgm:spPr/>
      <dgm:t>
        <a:bodyPr/>
        <a:lstStyle/>
        <a:p>
          <a:endParaRPr lang="en-US"/>
        </a:p>
      </dgm:t>
    </dgm:pt>
    <dgm:pt modelId="{E3AB356C-1BF2-4C73-81F0-927891DF2116}">
      <dgm:prSet custT="1"/>
      <dgm:spPr/>
      <dgm:t>
        <a:bodyPr/>
        <a:lstStyle/>
        <a:p>
          <a:r>
            <a:rPr lang="en-US" sz="1800" b="1" dirty="0" smtClean="0">
              <a:latin typeface="Candara" pitchFamily="34" charset="0"/>
            </a:rPr>
            <a:t>Example</a:t>
          </a:r>
          <a:endParaRPr lang="en-US" sz="1800" dirty="0">
            <a:latin typeface="Candara" pitchFamily="34" charset="0"/>
          </a:endParaRPr>
        </a:p>
      </dgm:t>
    </dgm:pt>
    <dgm:pt modelId="{43E229AE-1126-461B-8698-470652DF6766}" type="parTrans" cxnId="{C1FCF898-1A9B-4CF0-8443-8E719BADD48C}">
      <dgm:prSet/>
      <dgm:spPr/>
      <dgm:t>
        <a:bodyPr/>
        <a:lstStyle/>
        <a:p>
          <a:endParaRPr lang="en-US"/>
        </a:p>
      </dgm:t>
    </dgm:pt>
    <dgm:pt modelId="{8FE45E64-FA64-4728-8DC0-FC206A88A0F5}" type="sibTrans" cxnId="{C1FCF898-1A9B-4CF0-8443-8E719BADD48C}">
      <dgm:prSet/>
      <dgm:spPr/>
      <dgm:t>
        <a:bodyPr/>
        <a:lstStyle/>
        <a:p>
          <a:endParaRPr lang="en-US"/>
        </a:p>
      </dgm:t>
    </dgm:pt>
    <dgm:pt modelId="{CC1F9A48-E15E-4363-B9D9-AA2C7C61A587}">
      <dgm:prSet phldrT="[Text]" custT="1"/>
      <dgm:spPr/>
      <dgm:t>
        <a:bodyPr/>
        <a:lstStyle/>
        <a:p>
          <a:r>
            <a:rPr lang="en-US" sz="1800" dirty="0" smtClean="0">
              <a:latin typeface="Candara" pitchFamily="34" charset="0"/>
            </a:rPr>
            <a:t>Overproduction</a:t>
          </a:r>
          <a:endParaRPr lang="en-US" sz="1800" dirty="0">
            <a:latin typeface="Candara" pitchFamily="34" charset="0"/>
          </a:endParaRPr>
        </a:p>
      </dgm:t>
    </dgm:pt>
    <dgm:pt modelId="{411E1729-6DEC-4A77-AF44-202BA4B55713}" type="parTrans" cxnId="{87F41CFF-56C1-4E3D-974E-109A6C2F325B}">
      <dgm:prSet/>
      <dgm:spPr/>
      <dgm:t>
        <a:bodyPr/>
        <a:lstStyle/>
        <a:p>
          <a:endParaRPr lang="en-US"/>
        </a:p>
      </dgm:t>
    </dgm:pt>
    <dgm:pt modelId="{5CB65AA4-F153-4E4F-AAF8-D8C846E3F201}" type="sibTrans" cxnId="{87F41CFF-56C1-4E3D-974E-109A6C2F325B}">
      <dgm:prSet/>
      <dgm:spPr/>
      <dgm:t>
        <a:bodyPr/>
        <a:lstStyle/>
        <a:p>
          <a:endParaRPr lang="en-US"/>
        </a:p>
      </dgm:t>
    </dgm:pt>
    <dgm:pt modelId="{D52AF76E-CBCD-4147-9D3C-A6E22725BBDA}">
      <dgm:prSet phldrT="[Text]" custT="1"/>
      <dgm:spPr/>
      <dgm:t>
        <a:bodyPr/>
        <a:lstStyle/>
        <a:p>
          <a:r>
            <a:rPr lang="en-US" sz="1800" dirty="0" smtClean="0">
              <a:latin typeface="Candara" pitchFamily="34" charset="0"/>
            </a:rPr>
            <a:t>underproduction of goods and services</a:t>
          </a:r>
          <a:endParaRPr lang="en-US" sz="1800" dirty="0">
            <a:latin typeface="Candara" pitchFamily="34" charset="0"/>
          </a:endParaRPr>
        </a:p>
      </dgm:t>
    </dgm:pt>
    <dgm:pt modelId="{7725E1AA-6CE9-4811-8C44-D2BD9ED92C7F}" type="parTrans" cxnId="{9594D9A7-5872-4760-B083-6BFED36C194E}">
      <dgm:prSet/>
      <dgm:spPr/>
      <dgm:t>
        <a:bodyPr/>
        <a:lstStyle/>
        <a:p>
          <a:endParaRPr lang="en-US"/>
        </a:p>
      </dgm:t>
    </dgm:pt>
    <dgm:pt modelId="{3B53F424-D59D-43BB-A951-6AEE93B54F00}" type="sibTrans" cxnId="{9594D9A7-5872-4760-B083-6BFED36C194E}">
      <dgm:prSet/>
      <dgm:spPr/>
      <dgm:t>
        <a:bodyPr/>
        <a:lstStyle/>
        <a:p>
          <a:endParaRPr lang="en-US"/>
        </a:p>
      </dgm:t>
    </dgm:pt>
    <dgm:pt modelId="{E9BF8D65-2E7F-47D6-B305-6C0533B6D7DB}">
      <dgm:prSet phldrT="[Text]" custT="1"/>
      <dgm:spPr/>
      <dgm:t>
        <a:bodyPr/>
        <a:lstStyle/>
        <a:p>
          <a:r>
            <a:rPr lang="en-US" sz="1800" dirty="0" smtClean="0">
              <a:latin typeface="Candara" pitchFamily="34" charset="0"/>
            </a:rPr>
            <a:t> Misallocation of resources</a:t>
          </a:r>
          <a:endParaRPr lang="en-US" sz="1800" dirty="0">
            <a:latin typeface="Candara" pitchFamily="34" charset="0"/>
          </a:endParaRPr>
        </a:p>
      </dgm:t>
    </dgm:pt>
    <dgm:pt modelId="{CA4E3382-1072-4CC4-9B37-3B14C4FB1835}" type="parTrans" cxnId="{668B7F47-FAE0-421F-9FCB-D6CA11DE4ECF}">
      <dgm:prSet/>
      <dgm:spPr/>
      <dgm:t>
        <a:bodyPr/>
        <a:lstStyle/>
        <a:p>
          <a:endParaRPr lang="en-US"/>
        </a:p>
      </dgm:t>
    </dgm:pt>
    <dgm:pt modelId="{E62DA1FF-0D4B-4617-8DBB-B3B5DB09D447}" type="sibTrans" cxnId="{668B7F47-FAE0-421F-9FCB-D6CA11DE4ECF}">
      <dgm:prSet/>
      <dgm:spPr/>
      <dgm:t>
        <a:bodyPr/>
        <a:lstStyle/>
        <a:p>
          <a:endParaRPr lang="en-US"/>
        </a:p>
      </dgm:t>
    </dgm:pt>
    <dgm:pt modelId="{13D3F0F9-C2CB-401E-908F-ACB6AF42954C}">
      <dgm:prSet phldrT="[Text]" custT="1"/>
      <dgm:spPr/>
      <dgm:t>
        <a:bodyPr/>
        <a:lstStyle/>
        <a:p>
          <a:r>
            <a:rPr lang="en-US" sz="1800" dirty="0" smtClean="0">
              <a:latin typeface="Candara" pitchFamily="34" charset="0"/>
            </a:rPr>
            <a:t>Poor response times, Poor outcomes (raise costs, lose customers)</a:t>
          </a:r>
          <a:endParaRPr lang="en-US" sz="1800" dirty="0">
            <a:latin typeface="Candara" pitchFamily="34" charset="0"/>
          </a:endParaRPr>
        </a:p>
      </dgm:t>
    </dgm:pt>
    <dgm:pt modelId="{75021E5F-874E-4338-9B5C-BF073549FBC4}" type="parTrans" cxnId="{7F6E442A-1B84-49B2-816C-25091C555DB5}">
      <dgm:prSet/>
      <dgm:spPr/>
      <dgm:t>
        <a:bodyPr/>
        <a:lstStyle/>
        <a:p>
          <a:endParaRPr lang="en-US"/>
        </a:p>
      </dgm:t>
    </dgm:pt>
    <dgm:pt modelId="{09C38598-72CB-4277-A7FD-4FAC12FC5076}" type="sibTrans" cxnId="{7F6E442A-1B84-49B2-816C-25091C555DB5}">
      <dgm:prSet/>
      <dgm:spPr/>
      <dgm:t>
        <a:bodyPr/>
        <a:lstStyle/>
        <a:p>
          <a:endParaRPr lang="en-US"/>
        </a:p>
      </dgm:t>
    </dgm:pt>
    <dgm:pt modelId="{4E6D5DA1-16D5-4A46-99A2-124BAC3E58AC}">
      <dgm:prSet custT="1"/>
      <dgm:spPr/>
      <dgm:t>
        <a:bodyPr/>
        <a:lstStyle/>
        <a:p>
          <a:r>
            <a:rPr lang="en-US" sz="1800" dirty="0" smtClean="0">
              <a:latin typeface="Candara" pitchFamily="34" charset="0"/>
            </a:rPr>
            <a:t>Verizon’s Web-based digital dashboard to provide managers with real-time data on customer complaints, network performance, line outages, etc.</a:t>
          </a:r>
          <a:endParaRPr lang="en-US" sz="1800" dirty="0">
            <a:latin typeface="Candara" pitchFamily="34" charset="0"/>
          </a:endParaRPr>
        </a:p>
      </dgm:t>
    </dgm:pt>
    <dgm:pt modelId="{694186DF-B4BF-478F-9904-F9C2995BC1CB}" type="parTrans" cxnId="{BBE64F8B-37B6-4B94-B857-18D5D78C6E2D}">
      <dgm:prSet/>
      <dgm:spPr/>
      <dgm:t>
        <a:bodyPr/>
        <a:lstStyle/>
        <a:p>
          <a:endParaRPr lang="en-US"/>
        </a:p>
      </dgm:t>
    </dgm:pt>
    <dgm:pt modelId="{87CAA9B1-862C-41C5-A7E6-904596CE791E}" type="sibTrans" cxnId="{BBE64F8B-37B6-4B94-B857-18D5D78C6E2D}">
      <dgm:prSet/>
      <dgm:spPr/>
      <dgm:t>
        <a:bodyPr/>
        <a:lstStyle/>
        <a:p>
          <a:endParaRPr lang="en-US"/>
        </a:p>
      </dgm:t>
    </dgm:pt>
    <dgm:pt modelId="{F4664FDA-0FA5-4940-B96D-5F0EC685E7C0}" type="pres">
      <dgm:prSet presAssocID="{F095EC81-993D-4498-B2FC-D7C4BC9F3F55}" presName="linear" presStyleCnt="0">
        <dgm:presLayoutVars>
          <dgm:dir/>
          <dgm:animLvl val="lvl"/>
          <dgm:resizeHandles val="exact"/>
        </dgm:presLayoutVars>
      </dgm:prSet>
      <dgm:spPr/>
      <dgm:t>
        <a:bodyPr/>
        <a:lstStyle/>
        <a:p>
          <a:endParaRPr lang="en-US"/>
        </a:p>
      </dgm:t>
    </dgm:pt>
    <dgm:pt modelId="{E814BA81-9887-4B36-80B4-36C6981401D4}" type="pres">
      <dgm:prSet presAssocID="{F7D7F42B-9FAE-4E8E-A227-226388EEBE1E}" presName="parentLin" presStyleCnt="0"/>
      <dgm:spPr/>
    </dgm:pt>
    <dgm:pt modelId="{66B3369D-553B-40D5-A8EA-33CD07538D8E}" type="pres">
      <dgm:prSet presAssocID="{F7D7F42B-9FAE-4E8E-A227-226388EEBE1E}" presName="parentLeftMargin" presStyleLbl="node1" presStyleIdx="0" presStyleCnt="3"/>
      <dgm:spPr/>
      <dgm:t>
        <a:bodyPr/>
        <a:lstStyle/>
        <a:p>
          <a:endParaRPr lang="en-US"/>
        </a:p>
      </dgm:t>
    </dgm:pt>
    <dgm:pt modelId="{D2BE7F86-8845-49D7-A443-FD29968D1CF6}" type="pres">
      <dgm:prSet presAssocID="{F7D7F42B-9FAE-4E8E-A227-226388EEBE1E}" presName="parentText" presStyleLbl="node1" presStyleIdx="0" presStyleCnt="3">
        <dgm:presLayoutVars>
          <dgm:chMax val="0"/>
          <dgm:bulletEnabled val="1"/>
        </dgm:presLayoutVars>
      </dgm:prSet>
      <dgm:spPr/>
      <dgm:t>
        <a:bodyPr/>
        <a:lstStyle/>
        <a:p>
          <a:endParaRPr lang="en-US"/>
        </a:p>
      </dgm:t>
    </dgm:pt>
    <dgm:pt modelId="{19EC57E6-D9CC-464F-9C6C-120C93E419BF}" type="pres">
      <dgm:prSet presAssocID="{F7D7F42B-9FAE-4E8E-A227-226388EEBE1E}" presName="negativeSpace" presStyleCnt="0"/>
      <dgm:spPr/>
    </dgm:pt>
    <dgm:pt modelId="{596F87DF-7B8D-4A14-8F78-265A1E99DA65}" type="pres">
      <dgm:prSet presAssocID="{F7D7F42B-9FAE-4E8E-A227-226388EEBE1E}" presName="childText" presStyleLbl="conFgAcc1" presStyleIdx="0" presStyleCnt="3">
        <dgm:presLayoutVars>
          <dgm:bulletEnabled val="1"/>
        </dgm:presLayoutVars>
      </dgm:prSet>
      <dgm:spPr/>
      <dgm:t>
        <a:bodyPr/>
        <a:lstStyle/>
        <a:p>
          <a:endParaRPr lang="en-US"/>
        </a:p>
      </dgm:t>
    </dgm:pt>
    <dgm:pt modelId="{00DAA50E-FFD6-4CAF-960A-FC20C28D8892}" type="pres">
      <dgm:prSet presAssocID="{59AFF20D-497A-4D2E-B360-8282029339AE}" presName="spaceBetweenRectangles" presStyleCnt="0"/>
      <dgm:spPr/>
    </dgm:pt>
    <dgm:pt modelId="{BB055C86-EB50-42AA-924F-7F43232CF9AC}" type="pres">
      <dgm:prSet presAssocID="{0379BA1A-CF75-4AA3-9B9B-B51B8E0BAE92}" presName="parentLin" presStyleCnt="0"/>
      <dgm:spPr/>
    </dgm:pt>
    <dgm:pt modelId="{A81FFFAA-B43F-4C83-8F68-32EFB4D2DEB1}" type="pres">
      <dgm:prSet presAssocID="{0379BA1A-CF75-4AA3-9B9B-B51B8E0BAE92}" presName="parentLeftMargin" presStyleLbl="node1" presStyleIdx="0" presStyleCnt="3"/>
      <dgm:spPr/>
      <dgm:t>
        <a:bodyPr/>
        <a:lstStyle/>
        <a:p>
          <a:endParaRPr lang="en-US"/>
        </a:p>
      </dgm:t>
    </dgm:pt>
    <dgm:pt modelId="{4E36A91A-BEFD-42C7-9528-B5F48236168C}" type="pres">
      <dgm:prSet presAssocID="{0379BA1A-CF75-4AA3-9B9B-B51B8E0BAE92}" presName="parentText" presStyleLbl="node1" presStyleIdx="1" presStyleCnt="3">
        <dgm:presLayoutVars>
          <dgm:chMax val="0"/>
          <dgm:bulletEnabled val="1"/>
        </dgm:presLayoutVars>
      </dgm:prSet>
      <dgm:spPr/>
      <dgm:t>
        <a:bodyPr/>
        <a:lstStyle/>
        <a:p>
          <a:endParaRPr lang="en-US"/>
        </a:p>
      </dgm:t>
    </dgm:pt>
    <dgm:pt modelId="{C2CF8748-5915-471E-A583-477C5C241D22}" type="pres">
      <dgm:prSet presAssocID="{0379BA1A-CF75-4AA3-9B9B-B51B8E0BAE92}" presName="negativeSpace" presStyleCnt="0"/>
      <dgm:spPr/>
    </dgm:pt>
    <dgm:pt modelId="{396B14C8-34F6-42FB-9EE0-DD21ECF1815D}" type="pres">
      <dgm:prSet presAssocID="{0379BA1A-CF75-4AA3-9B9B-B51B8E0BAE92}" presName="childText" presStyleLbl="conFgAcc1" presStyleIdx="1" presStyleCnt="3">
        <dgm:presLayoutVars>
          <dgm:bulletEnabled val="1"/>
        </dgm:presLayoutVars>
      </dgm:prSet>
      <dgm:spPr/>
    </dgm:pt>
    <dgm:pt modelId="{01D6D3A9-E320-4390-94EB-825BC6292C46}" type="pres">
      <dgm:prSet presAssocID="{AAF90729-29F3-4E2A-85B9-C3D500B976C3}" presName="spaceBetweenRectangles" presStyleCnt="0"/>
      <dgm:spPr/>
    </dgm:pt>
    <dgm:pt modelId="{4B36F1BC-3214-427C-B09F-82C328ADE239}" type="pres">
      <dgm:prSet presAssocID="{E3AB356C-1BF2-4C73-81F0-927891DF2116}" presName="parentLin" presStyleCnt="0"/>
      <dgm:spPr/>
    </dgm:pt>
    <dgm:pt modelId="{F5F215EB-818F-4FA7-AFCC-E944C1078696}" type="pres">
      <dgm:prSet presAssocID="{E3AB356C-1BF2-4C73-81F0-927891DF2116}" presName="parentLeftMargin" presStyleLbl="node1" presStyleIdx="1" presStyleCnt="3"/>
      <dgm:spPr/>
      <dgm:t>
        <a:bodyPr/>
        <a:lstStyle/>
        <a:p>
          <a:endParaRPr lang="en-US"/>
        </a:p>
      </dgm:t>
    </dgm:pt>
    <dgm:pt modelId="{9870DFC9-3396-46B9-8DFE-44E07B1807B2}" type="pres">
      <dgm:prSet presAssocID="{E3AB356C-1BF2-4C73-81F0-927891DF2116}" presName="parentText" presStyleLbl="node1" presStyleIdx="2" presStyleCnt="3">
        <dgm:presLayoutVars>
          <dgm:chMax val="0"/>
          <dgm:bulletEnabled val="1"/>
        </dgm:presLayoutVars>
      </dgm:prSet>
      <dgm:spPr/>
      <dgm:t>
        <a:bodyPr/>
        <a:lstStyle/>
        <a:p>
          <a:endParaRPr lang="en-US"/>
        </a:p>
      </dgm:t>
    </dgm:pt>
    <dgm:pt modelId="{43BA26BA-056D-4DD6-9E2B-A3FFB3BC939F}" type="pres">
      <dgm:prSet presAssocID="{E3AB356C-1BF2-4C73-81F0-927891DF2116}" presName="negativeSpace" presStyleCnt="0"/>
      <dgm:spPr/>
    </dgm:pt>
    <dgm:pt modelId="{7ED87BA2-8B40-41EB-9B80-F7842358F123}" type="pres">
      <dgm:prSet presAssocID="{E3AB356C-1BF2-4C73-81F0-927891DF2116}" presName="childText" presStyleLbl="conFgAcc1" presStyleIdx="2" presStyleCnt="3">
        <dgm:presLayoutVars>
          <dgm:bulletEnabled val="1"/>
        </dgm:presLayoutVars>
      </dgm:prSet>
      <dgm:spPr/>
      <dgm:t>
        <a:bodyPr/>
        <a:lstStyle/>
        <a:p>
          <a:endParaRPr lang="en-US"/>
        </a:p>
      </dgm:t>
    </dgm:pt>
  </dgm:ptLst>
  <dgm:cxnLst>
    <dgm:cxn modelId="{6A72FFA5-9D57-4208-B4FC-A0B343CFFF54}" type="presOf" srcId="{0379BA1A-CF75-4AA3-9B9B-B51B8E0BAE92}" destId="{4E36A91A-BEFD-42C7-9528-B5F48236168C}" srcOrd="1" destOrd="0" presId="urn:microsoft.com/office/officeart/2005/8/layout/list1"/>
    <dgm:cxn modelId="{9594D9A7-5872-4760-B083-6BFED36C194E}" srcId="{F7D7F42B-9FAE-4E8E-A227-226388EEBE1E}" destId="{D52AF76E-CBCD-4147-9D3C-A6E22725BBDA}" srcOrd="1" destOrd="0" parTransId="{7725E1AA-6CE9-4811-8C44-D2BD9ED92C7F}" sibTransId="{3B53F424-D59D-43BB-A951-6AEE93B54F00}"/>
    <dgm:cxn modelId="{87F41CFF-56C1-4E3D-974E-109A6C2F325B}" srcId="{F7D7F42B-9FAE-4E8E-A227-226388EEBE1E}" destId="{CC1F9A48-E15E-4363-B9D9-AA2C7C61A587}" srcOrd="0" destOrd="0" parTransId="{411E1729-6DEC-4A77-AF44-202BA4B55713}" sibTransId="{5CB65AA4-F153-4E4F-AAF8-D8C846E3F201}"/>
    <dgm:cxn modelId="{E787D406-DD36-4CDA-9B8E-1EF5CC074E75}" type="presOf" srcId="{0379BA1A-CF75-4AA3-9B9B-B51B8E0BAE92}" destId="{A81FFFAA-B43F-4C83-8F68-32EFB4D2DEB1}" srcOrd="0" destOrd="0" presId="urn:microsoft.com/office/officeart/2005/8/layout/list1"/>
    <dgm:cxn modelId="{668B7F47-FAE0-421F-9FCB-D6CA11DE4ECF}" srcId="{F7D7F42B-9FAE-4E8E-A227-226388EEBE1E}" destId="{E9BF8D65-2E7F-47D6-B305-6C0533B6D7DB}" srcOrd="2" destOrd="0" parTransId="{CA4E3382-1072-4CC4-9B37-3B14C4FB1835}" sibTransId="{E62DA1FF-0D4B-4617-8DBB-B3B5DB09D447}"/>
    <dgm:cxn modelId="{C1FCF898-1A9B-4CF0-8443-8E719BADD48C}" srcId="{F095EC81-993D-4498-B2FC-D7C4BC9F3F55}" destId="{E3AB356C-1BF2-4C73-81F0-927891DF2116}" srcOrd="2" destOrd="0" parTransId="{43E229AE-1126-461B-8698-470652DF6766}" sibTransId="{8FE45E64-FA64-4728-8DC0-FC206A88A0F5}"/>
    <dgm:cxn modelId="{CB33D4BF-C6DE-49E1-99AD-405682E62CDC}" type="presOf" srcId="{D52AF76E-CBCD-4147-9D3C-A6E22725BBDA}" destId="{596F87DF-7B8D-4A14-8F78-265A1E99DA65}" srcOrd="0" destOrd="1" presId="urn:microsoft.com/office/officeart/2005/8/layout/list1"/>
    <dgm:cxn modelId="{0B96C5CF-2FFE-4357-9A6C-6C5A715AE8C1}" type="presOf" srcId="{F095EC81-993D-4498-B2FC-D7C4BC9F3F55}" destId="{F4664FDA-0FA5-4940-B96D-5F0EC685E7C0}" srcOrd="0" destOrd="0" presId="urn:microsoft.com/office/officeart/2005/8/layout/list1"/>
    <dgm:cxn modelId="{530C5786-B484-4558-AD04-BC20187D5A7F}" type="presOf" srcId="{F7D7F42B-9FAE-4E8E-A227-226388EEBE1E}" destId="{D2BE7F86-8845-49D7-A443-FD29968D1CF6}" srcOrd="1" destOrd="0" presId="urn:microsoft.com/office/officeart/2005/8/layout/list1"/>
    <dgm:cxn modelId="{2116A2E2-E792-4EFA-AA94-F62E3129CB7E}" type="presOf" srcId="{4E6D5DA1-16D5-4A46-99A2-124BAC3E58AC}" destId="{7ED87BA2-8B40-41EB-9B80-F7842358F123}" srcOrd="0" destOrd="0" presId="urn:microsoft.com/office/officeart/2005/8/layout/list1"/>
    <dgm:cxn modelId="{0D98D88D-0D7B-4F38-A3F7-75206821F786}" type="presOf" srcId="{E3AB356C-1BF2-4C73-81F0-927891DF2116}" destId="{F5F215EB-818F-4FA7-AFCC-E944C1078696}" srcOrd="0" destOrd="0" presId="urn:microsoft.com/office/officeart/2005/8/layout/list1"/>
    <dgm:cxn modelId="{7F6E442A-1B84-49B2-816C-25091C555DB5}" srcId="{F7D7F42B-9FAE-4E8E-A227-226388EEBE1E}" destId="{13D3F0F9-C2CB-401E-908F-ACB6AF42954C}" srcOrd="3" destOrd="0" parTransId="{75021E5F-874E-4338-9B5C-BF073549FBC4}" sibTransId="{09C38598-72CB-4277-A7FD-4FAC12FC5076}"/>
    <dgm:cxn modelId="{BBE64F8B-37B6-4B94-B857-18D5D78C6E2D}" srcId="{E3AB356C-1BF2-4C73-81F0-927891DF2116}" destId="{4E6D5DA1-16D5-4A46-99A2-124BAC3E58AC}" srcOrd="0" destOrd="0" parTransId="{694186DF-B4BF-478F-9904-F9C2995BC1CB}" sibTransId="{87CAA9B1-862C-41C5-A7E6-904596CE791E}"/>
    <dgm:cxn modelId="{DA73B820-52EB-4151-9D0E-4E33D1F1D980}" srcId="{F095EC81-993D-4498-B2FC-D7C4BC9F3F55}" destId="{F7D7F42B-9FAE-4E8E-A227-226388EEBE1E}" srcOrd="0" destOrd="0" parTransId="{D3E72736-4B9D-4057-A0C5-AD3CB26E990E}" sibTransId="{59AFF20D-497A-4D2E-B360-8282029339AE}"/>
    <dgm:cxn modelId="{6CD8A6E1-5013-42F5-9750-B6C5CC6C162E}" type="presOf" srcId="{E9BF8D65-2E7F-47D6-B305-6C0533B6D7DB}" destId="{596F87DF-7B8D-4A14-8F78-265A1E99DA65}" srcOrd="0" destOrd="2" presId="urn:microsoft.com/office/officeart/2005/8/layout/list1"/>
    <dgm:cxn modelId="{4363611B-73CA-4EEA-9A17-32B831F952FD}" type="presOf" srcId="{E3AB356C-1BF2-4C73-81F0-927891DF2116}" destId="{9870DFC9-3396-46B9-8DFE-44E07B1807B2}" srcOrd="1" destOrd="0" presId="urn:microsoft.com/office/officeart/2005/8/layout/list1"/>
    <dgm:cxn modelId="{940687E4-E6F3-47E4-95FE-9F0926CDD2DD}" type="presOf" srcId="{13D3F0F9-C2CB-401E-908F-ACB6AF42954C}" destId="{596F87DF-7B8D-4A14-8F78-265A1E99DA65}" srcOrd="0" destOrd="3" presId="urn:microsoft.com/office/officeart/2005/8/layout/list1"/>
    <dgm:cxn modelId="{08C0D450-8784-478E-9D70-E348CD6FEC15}" srcId="{F095EC81-993D-4498-B2FC-D7C4BC9F3F55}" destId="{0379BA1A-CF75-4AA3-9B9B-B51B8E0BAE92}" srcOrd="1" destOrd="0" parTransId="{02859683-6AB6-4E9D-9A12-D3D66D203E19}" sibTransId="{AAF90729-29F3-4E2A-85B9-C3D500B976C3}"/>
    <dgm:cxn modelId="{6F2A8D84-5EB0-44B2-A914-A1E59F0532A8}" type="presOf" srcId="{F7D7F42B-9FAE-4E8E-A227-226388EEBE1E}" destId="{66B3369D-553B-40D5-A8EA-33CD07538D8E}" srcOrd="0" destOrd="0" presId="urn:microsoft.com/office/officeart/2005/8/layout/list1"/>
    <dgm:cxn modelId="{CFCF95A7-D629-47EE-99B7-6BB6E6231A08}" type="presOf" srcId="{CC1F9A48-E15E-4363-B9D9-AA2C7C61A587}" destId="{596F87DF-7B8D-4A14-8F78-265A1E99DA65}" srcOrd="0" destOrd="0" presId="urn:microsoft.com/office/officeart/2005/8/layout/list1"/>
    <dgm:cxn modelId="{726DAD0D-6AD5-4934-8042-998853A12853}" type="presParOf" srcId="{F4664FDA-0FA5-4940-B96D-5F0EC685E7C0}" destId="{E814BA81-9887-4B36-80B4-36C6981401D4}" srcOrd="0" destOrd="0" presId="urn:microsoft.com/office/officeart/2005/8/layout/list1"/>
    <dgm:cxn modelId="{94C28560-DC5E-4C0A-A8F6-FD33C864BB62}" type="presParOf" srcId="{E814BA81-9887-4B36-80B4-36C6981401D4}" destId="{66B3369D-553B-40D5-A8EA-33CD07538D8E}" srcOrd="0" destOrd="0" presId="urn:microsoft.com/office/officeart/2005/8/layout/list1"/>
    <dgm:cxn modelId="{4DC1FE15-0B23-4951-B87A-6381C2B87566}" type="presParOf" srcId="{E814BA81-9887-4B36-80B4-36C6981401D4}" destId="{D2BE7F86-8845-49D7-A443-FD29968D1CF6}" srcOrd="1" destOrd="0" presId="urn:microsoft.com/office/officeart/2005/8/layout/list1"/>
    <dgm:cxn modelId="{809A9380-9F98-4CF9-B888-1C8BBD395A24}" type="presParOf" srcId="{F4664FDA-0FA5-4940-B96D-5F0EC685E7C0}" destId="{19EC57E6-D9CC-464F-9C6C-120C93E419BF}" srcOrd="1" destOrd="0" presId="urn:microsoft.com/office/officeart/2005/8/layout/list1"/>
    <dgm:cxn modelId="{BBEFAE1A-0391-46D6-BB2D-01929EC65803}" type="presParOf" srcId="{F4664FDA-0FA5-4940-B96D-5F0EC685E7C0}" destId="{596F87DF-7B8D-4A14-8F78-265A1E99DA65}" srcOrd="2" destOrd="0" presId="urn:microsoft.com/office/officeart/2005/8/layout/list1"/>
    <dgm:cxn modelId="{E2775896-8D94-4732-AD6C-5746C101B1EA}" type="presParOf" srcId="{F4664FDA-0FA5-4940-B96D-5F0EC685E7C0}" destId="{00DAA50E-FFD6-4CAF-960A-FC20C28D8892}" srcOrd="3" destOrd="0" presId="urn:microsoft.com/office/officeart/2005/8/layout/list1"/>
    <dgm:cxn modelId="{0534BFD2-F8B1-4BFA-988E-3E6F199E68BC}" type="presParOf" srcId="{F4664FDA-0FA5-4940-B96D-5F0EC685E7C0}" destId="{BB055C86-EB50-42AA-924F-7F43232CF9AC}" srcOrd="4" destOrd="0" presId="urn:microsoft.com/office/officeart/2005/8/layout/list1"/>
    <dgm:cxn modelId="{374EC47F-3295-4197-9A71-9E93CBD1B5D7}" type="presParOf" srcId="{BB055C86-EB50-42AA-924F-7F43232CF9AC}" destId="{A81FFFAA-B43F-4C83-8F68-32EFB4D2DEB1}" srcOrd="0" destOrd="0" presId="urn:microsoft.com/office/officeart/2005/8/layout/list1"/>
    <dgm:cxn modelId="{BEEBA548-4D4E-401D-ABC9-9B8690377537}" type="presParOf" srcId="{BB055C86-EB50-42AA-924F-7F43232CF9AC}" destId="{4E36A91A-BEFD-42C7-9528-B5F48236168C}" srcOrd="1" destOrd="0" presId="urn:microsoft.com/office/officeart/2005/8/layout/list1"/>
    <dgm:cxn modelId="{122570F1-487A-4B44-985B-53CB21F8553C}" type="presParOf" srcId="{F4664FDA-0FA5-4940-B96D-5F0EC685E7C0}" destId="{C2CF8748-5915-471E-A583-477C5C241D22}" srcOrd="5" destOrd="0" presId="urn:microsoft.com/office/officeart/2005/8/layout/list1"/>
    <dgm:cxn modelId="{5339664D-9223-4113-B105-EA637126FBA3}" type="presParOf" srcId="{F4664FDA-0FA5-4940-B96D-5F0EC685E7C0}" destId="{396B14C8-34F6-42FB-9EE0-DD21ECF1815D}" srcOrd="6" destOrd="0" presId="urn:microsoft.com/office/officeart/2005/8/layout/list1"/>
    <dgm:cxn modelId="{65B45003-E4B0-4134-8B3C-1C86F0C5276D}" type="presParOf" srcId="{F4664FDA-0FA5-4940-B96D-5F0EC685E7C0}" destId="{01D6D3A9-E320-4390-94EB-825BC6292C46}" srcOrd="7" destOrd="0" presId="urn:microsoft.com/office/officeart/2005/8/layout/list1"/>
    <dgm:cxn modelId="{A31FFA4D-32E5-45D9-8B76-3302C840B341}" type="presParOf" srcId="{F4664FDA-0FA5-4940-B96D-5F0EC685E7C0}" destId="{4B36F1BC-3214-427C-B09F-82C328ADE239}" srcOrd="8" destOrd="0" presId="urn:microsoft.com/office/officeart/2005/8/layout/list1"/>
    <dgm:cxn modelId="{1C845F3B-17CB-46F2-8004-E63E9D11EC9F}" type="presParOf" srcId="{4B36F1BC-3214-427C-B09F-82C328ADE239}" destId="{F5F215EB-818F-4FA7-AFCC-E944C1078696}" srcOrd="0" destOrd="0" presId="urn:microsoft.com/office/officeart/2005/8/layout/list1"/>
    <dgm:cxn modelId="{37853272-BA21-48E3-811B-4B6B5A13DF22}" type="presParOf" srcId="{4B36F1BC-3214-427C-B09F-82C328ADE239}" destId="{9870DFC9-3396-46B9-8DFE-44E07B1807B2}" srcOrd="1" destOrd="0" presId="urn:microsoft.com/office/officeart/2005/8/layout/list1"/>
    <dgm:cxn modelId="{E91560B6-AEAE-4D2C-8986-BED5BED467E7}" type="presParOf" srcId="{F4664FDA-0FA5-4940-B96D-5F0EC685E7C0}" destId="{43BA26BA-056D-4DD6-9E2B-A3FFB3BC939F}" srcOrd="9" destOrd="0" presId="urn:microsoft.com/office/officeart/2005/8/layout/list1"/>
    <dgm:cxn modelId="{B8FBB127-AB70-472F-90F1-9FBCA057B86C}" type="presParOf" srcId="{F4664FDA-0FA5-4940-B96D-5F0EC685E7C0}" destId="{7ED87BA2-8B40-41EB-9B80-F7842358F12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AAFF6B-9001-47B0-B80F-35F1816E46BD}" type="doc">
      <dgm:prSet loTypeId="urn:microsoft.com/office/officeart/2005/8/layout/pyramid1" loCatId="pyramid" qsTypeId="urn:microsoft.com/office/officeart/2005/8/quickstyle/simple1" qsCatId="simple" csTypeId="urn:microsoft.com/office/officeart/2005/8/colors/colorful2" csCatId="colorful" phldr="1"/>
      <dgm:spPr/>
    </dgm:pt>
    <dgm:pt modelId="{522B8370-BEFD-48DC-8F33-C900E3FC600E}">
      <dgm:prSet phldrT="[Text]" custT="1"/>
      <dgm:spPr/>
      <dgm:t>
        <a:bodyPr/>
        <a:lstStyle/>
        <a:p>
          <a:endParaRPr lang="en-US" sz="1600" dirty="0" smtClean="0">
            <a:latin typeface="Candara" pitchFamily="34" charset="0"/>
          </a:endParaRPr>
        </a:p>
        <a:p>
          <a:endParaRPr lang="en-US" sz="1600" dirty="0" smtClean="0">
            <a:latin typeface="Candara" pitchFamily="34" charset="0"/>
          </a:endParaRPr>
        </a:p>
        <a:p>
          <a:r>
            <a:rPr lang="en-US" sz="1600" b="1" dirty="0" smtClean="0">
              <a:latin typeface="Candara" pitchFamily="34" charset="0"/>
            </a:rPr>
            <a:t>Top </a:t>
          </a:r>
        </a:p>
        <a:p>
          <a:r>
            <a:rPr lang="en-US" sz="1600" b="1" dirty="0" smtClean="0">
              <a:latin typeface="Candara" pitchFamily="34" charset="0"/>
            </a:rPr>
            <a:t>Management</a:t>
          </a:r>
          <a:endParaRPr lang="en-US" sz="1600" b="1" dirty="0">
            <a:latin typeface="Candara" pitchFamily="34" charset="0"/>
          </a:endParaRPr>
        </a:p>
      </dgm:t>
    </dgm:pt>
    <dgm:pt modelId="{1DF0FD94-7D06-4325-AEC3-BA7D36D29BBA}" type="parTrans" cxnId="{82A074C9-8C72-45A5-8810-1C7C9B72AF22}">
      <dgm:prSet/>
      <dgm:spPr/>
      <dgm:t>
        <a:bodyPr/>
        <a:lstStyle/>
        <a:p>
          <a:endParaRPr lang="en-US"/>
        </a:p>
      </dgm:t>
    </dgm:pt>
    <dgm:pt modelId="{15B1F627-DA10-40E8-AE62-BCA871939B4B}" type="sibTrans" cxnId="{82A074C9-8C72-45A5-8810-1C7C9B72AF22}">
      <dgm:prSet/>
      <dgm:spPr/>
      <dgm:t>
        <a:bodyPr/>
        <a:lstStyle/>
        <a:p>
          <a:endParaRPr lang="en-US"/>
        </a:p>
      </dgm:t>
    </dgm:pt>
    <dgm:pt modelId="{6730AD41-4B47-4CE1-A957-DFD2D61E7EDC}">
      <dgm:prSet phldrT="[Text]" custT="1"/>
      <dgm:spPr/>
      <dgm:t>
        <a:bodyPr/>
        <a:lstStyle/>
        <a:p>
          <a:r>
            <a:rPr lang="en-US" sz="1600" b="1" dirty="0" smtClean="0">
              <a:latin typeface="Candara" pitchFamily="34" charset="0"/>
            </a:rPr>
            <a:t>Middle Management</a:t>
          </a:r>
          <a:endParaRPr lang="en-US" sz="1600" b="1" dirty="0">
            <a:latin typeface="Candara" pitchFamily="34" charset="0"/>
          </a:endParaRPr>
        </a:p>
      </dgm:t>
    </dgm:pt>
    <dgm:pt modelId="{9CEE75CB-F554-4AB5-B157-F88839D428A3}" type="parTrans" cxnId="{9E90315C-5D60-4ECC-9553-CFE706CC4B3D}">
      <dgm:prSet/>
      <dgm:spPr/>
      <dgm:t>
        <a:bodyPr/>
        <a:lstStyle/>
        <a:p>
          <a:endParaRPr lang="en-US"/>
        </a:p>
      </dgm:t>
    </dgm:pt>
    <dgm:pt modelId="{D60D5DB5-2940-4E27-8DA7-D276BCC33F15}" type="sibTrans" cxnId="{9E90315C-5D60-4ECC-9553-CFE706CC4B3D}">
      <dgm:prSet/>
      <dgm:spPr/>
      <dgm:t>
        <a:bodyPr/>
        <a:lstStyle/>
        <a:p>
          <a:endParaRPr lang="en-US"/>
        </a:p>
      </dgm:t>
    </dgm:pt>
    <dgm:pt modelId="{1208E7AF-ACFB-4741-B2D5-CF3756A47204}">
      <dgm:prSet phldrT="[Text]" custT="1"/>
      <dgm:spPr/>
      <dgm:t>
        <a:bodyPr/>
        <a:lstStyle/>
        <a:p>
          <a:r>
            <a:rPr lang="en-US" sz="1600" b="1" dirty="0" smtClean="0">
              <a:latin typeface="Candara" pitchFamily="34" charset="0"/>
            </a:rPr>
            <a:t>Operational Management</a:t>
          </a:r>
          <a:endParaRPr lang="en-US" sz="1600" b="1" dirty="0">
            <a:latin typeface="Candara" pitchFamily="34" charset="0"/>
          </a:endParaRPr>
        </a:p>
      </dgm:t>
    </dgm:pt>
    <dgm:pt modelId="{34C64869-2AB6-4FCD-9E80-22ABB0ED2149}" type="parTrans" cxnId="{A63ED9F8-0917-47C7-A5D7-919A1573A764}">
      <dgm:prSet/>
      <dgm:spPr/>
      <dgm:t>
        <a:bodyPr/>
        <a:lstStyle/>
        <a:p>
          <a:endParaRPr lang="en-US"/>
        </a:p>
      </dgm:t>
    </dgm:pt>
    <dgm:pt modelId="{0A9275D5-228D-409B-BD04-E4EBD7A11B64}" type="sibTrans" cxnId="{A63ED9F8-0917-47C7-A5D7-919A1573A764}">
      <dgm:prSet/>
      <dgm:spPr/>
      <dgm:t>
        <a:bodyPr/>
        <a:lstStyle/>
        <a:p>
          <a:endParaRPr lang="en-US"/>
        </a:p>
      </dgm:t>
    </dgm:pt>
    <dgm:pt modelId="{5A9E5674-9155-4CE7-8D4D-2BB63624CEA7}" type="pres">
      <dgm:prSet presAssocID="{EAAAFF6B-9001-47B0-B80F-35F1816E46BD}" presName="Name0" presStyleCnt="0">
        <dgm:presLayoutVars>
          <dgm:dir/>
          <dgm:animLvl val="lvl"/>
          <dgm:resizeHandles val="exact"/>
        </dgm:presLayoutVars>
      </dgm:prSet>
      <dgm:spPr/>
    </dgm:pt>
    <dgm:pt modelId="{BB5D9FB4-83CF-4764-8191-B927A98DB5BD}" type="pres">
      <dgm:prSet presAssocID="{522B8370-BEFD-48DC-8F33-C900E3FC600E}" presName="Name8" presStyleCnt="0"/>
      <dgm:spPr/>
    </dgm:pt>
    <dgm:pt modelId="{82317932-C932-440F-B6DB-023A734EFD01}" type="pres">
      <dgm:prSet presAssocID="{522B8370-BEFD-48DC-8F33-C900E3FC600E}" presName="level" presStyleLbl="node1" presStyleIdx="0" presStyleCnt="3">
        <dgm:presLayoutVars>
          <dgm:chMax val="1"/>
          <dgm:bulletEnabled val="1"/>
        </dgm:presLayoutVars>
      </dgm:prSet>
      <dgm:spPr/>
      <dgm:t>
        <a:bodyPr/>
        <a:lstStyle/>
        <a:p>
          <a:endParaRPr lang="en-US"/>
        </a:p>
      </dgm:t>
    </dgm:pt>
    <dgm:pt modelId="{D503D8B6-A738-4230-A46E-4211AB9720E4}" type="pres">
      <dgm:prSet presAssocID="{522B8370-BEFD-48DC-8F33-C900E3FC600E}" presName="levelTx" presStyleLbl="revTx" presStyleIdx="0" presStyleCnt="0">
        <dgm:presLayoutVars>
          <dgm:chMax val="1"/>
          <dgm:bulletEnabled val="1"/>
        </dgm:presLayoutVars>
      </dgm:prSet>
      <dgm:spPr/>
      <dgm:t>
        <a:bodyPr/>
        <a:lstStyle/>
        <a:p>
          <a:endParaRPr lang="en-US"/>
        </a:p>
      </dgm:t>
    </dgm:pt>
    <dgm:pt modelId="{2047D339-3DDF-4514-BCD8-578B00EE12AB}" type="pres">
      <dgm:prSet presAssocID="{6730AD41-4B47-4CE1-A957-DFD2D61E7EDC}" presName="Name8" presStyleCnt="0"/>
      <dgm:spPr/>
    </dgm:pt>
    <dgm:pt modelId="{71BE1003-F730-41C8-B22C-7CEFF8587DFC}" type="pres">
      <dgm:prSet presAssocID="{6730AD41-4B47-4CE1-A957-DFD2D61E7EDC}" presName="level" presStyleLbl="node1" presStyleIdx="1" presStyleCnt="3">
        <dgm:presLayoutVars>
          <dgm:chMax val="1"/>
          <dgm:bulletEnabled val="1"/>
        </dgm:presLayoutVars>
      </dgm:prSet>
      <dgm:spPr/>
      <dgm:t>
        <a:bodyPr/>
        <a:lstStyle/>
        <a:p>
          <a:endParaRPr lang="en-US"/>
        </a:p>
      </dgm:t>
    </dgm:pt>
    <dgm:pt modelId="{05FC667B-C4A0-43AE-A043-467358394150}" type="pres">
      <dgm:prSet presAssocID="{6730AD41-4B47-4CE1-A957-DFD2D61E7EDC}" presName="levelTx" presStyleLbl="revTx" presStyleIdx="0" presStyleCnt="0">
        <dgm:presLayoutVars>
          <dgm:chMax val="1"/>
          <dgm:bulletEnabled val="1"/>
        </dgm:presLayoutVars>
      </dgm:prSet>
      <dgm:spPr/>
      <dgm:t>
        <a:bodyPr/>
        <a:lstStyle/>
        <a:p>
          <a:endParaRPr lang="en-US"/>
        </a:p>
      </dgm:t>
    </dgm:pt>
    <dgm:pt modelId="{2E037350-B25F-4F33-B200-A50C2C81FED7}" type="pres">
      <dgm:prSet presAssocID="{1208E7AF-ACFB-4741-B2D5-CF3756A47204}" presName="Name8" presStyleCnt="0"/>
      <dgm:spPr/>
    </dgm:pt>
    <dgm:pt modelId="{B1639DAF-EE58-449E-9F7B-A6F9CBA5B377}" type="pres">
      <dgm:prSet presAssocID="{1208E7AF-ACFB-4741-B2D5-CF3756A47204}" presName="level" presStyleLbl="node1" presStyleIdx="2" presStyleCnt="3">
        <dgm:presLayoutVars>
          <dgm:chMax val="1"/>
          <dgm:bulletEnabled val="1"/>
        </dgm:presLayoutVars>
      </dgm:prSet>
      <dgm:spPr/>
      <dgm:t>
        <a:bodyPr/>
        <a:lstStyle/>
        <a:p>
          <a:endParaRPr lang="en-US"/>
        </a:p>
      </dgm:t>
    </dgm:pt>
    <dgm:pt modelId="{4BC83BC7-8BEF-482F-B3BD-1AE287C640BD}" type="pres">
      <dgm:prSet presAssocID="{1208E7AF-ACFB-4741-B2D5-CF3756A47204}" presName="levelTx" presStyleLbl="revTx" presStyleIdx="0" presStyleCnt="0">
        <dgm:presLayoutVars>
          <dgm:chMax val="1"/>
          <dgm:bulletEnabled val="1"/>
        </dgm:presLayoutVars>
      </dgm:prSet>
      <dgm:spPr/>
      <dgm:t>
        <a:bodyPr/>
        <a:lstStyle/>
        <a:p>
          <a:endParaRPr lang="en-US"/>
        </a:p>
      </dgm:t>
    </dgm:pt>
  </dgm:ptLst>
  <dgm:cxnLst>
    <dgm:cxn modelId="{D3ED2934-834B-4917-AB4D-ACA68E37170E}" type="presOf" srcId="{6730AD41-4B47-4CE1-A957-DFD2D61E7EDC}" destId="{05FC667B-C4A0-43AE-A043-467358394150}" srcOrd="1" destOrd="0" presId="urn:microsoft.com/office/officeart/2005/8/layout/pyramid1"/>
    <dgm:cxn modelId="{545309C7-D724-4AB2-B315-4345515B886E}" type="presOf" srcId="{522B8370-BEFD-48DC-8F33-C900E3FC600E}" destId="{D503D8B6-A738-4230-A46E-4211AB9720E4}" srcOrd="1" destOrd="0" presId="urn:microsoft.com/office/officeart/2005/8/layout/pyramid1"/>
    <dgm:cxn modelId="{2943F17E-0437-4EEA-9DC4-B6FE3F6B2567}" type="presOf" srcId="{1208E7AF-ACFB-4741-B2D5-CF3756A47204}" destId="{B1639DAF-EE58-449E-9F7B-A6F9CBA5B377}" srcOrd="0" destOrd="0" presId="urn:microsoft.com/office/officeart/2005/8/layout/pyramid1"/>
    <dgm:cxn modelId="{4D161FB4-50A2-4465-BADD-3EB75E178572}" type="presOf" srcId="{522B8370-BEFD-48DC-8F33-C900E3FC600E}" destId="{82317932-C932-440F-B6DB-023A734EFD01}" srcOrd="0" destOrd="0" presId="urn:microsoft.com/office/officeart/2005/8/layout/pyramid1"/>
    <dgm:cxn modelId="{A63ED9F8-0917-47C7-A5D7-919A1573A764}" srcId="{EAAAFF6B-9001-47B0-B80F-35F1816E46BD}" destId="{1208E7AF-ACFB-4741-B2D5-CF3756A47204}" srcOrd="2" destOrd="0" parTransId="{34C64869-2AB6-4FCD-9E80-22ABB0ED2149}" sibTransId="{0A9275D5-228D-409B-BD04-E4EBD7A11B64}"/>
    <dgm:cxn modelId="{70735AA8-9304-4918-B8A5-9556A684F4A1}" type="presOf" srcId="{1208E7AF-ACFB-4741-B2D5-CF3756A47204}" destId="{4BC83BC7-8BEF-482F-B3BD-1AE287C640BD}" srcOrd="1" destOrd="0" presId="urn:microsoft.com/office/officeart/2005/8/layout/pyramid1"/>
    <dgm:cxn modelId="{A8960DF5-FBD8-45BE-BCCE-EABFC67CC51D}" type="presOf" srcId="{EAAAFF6B-9001-47B0-B80F-35F1816E46BD}" destId="{5A9E5674-9155-4CE7-8D4D-2BB63624CEA7}" srcOrd="0" destOrd="0" presId="urn:microsoft.com/office/officeart/2005/8/layout/pyramid1"/>
    <dgm:cxn modelId="{9E90315C-5D60-4ECC-9553-CFE706CC4B3D}" srcId="{EAAAFF6B-9001-47B0-B80F-35F1816E46BD}" destId="{6730AD41-4B47-4CE1-A957-DFD2D61E7EDC}" srcOrd="1" destOrd="0" parTransId="{9CEE75CB-F554-4AB5-B157-F88839D428A3}" sibTransId="{D60D5DB5-2940-4E27-8DA7-D276BCC33F15}"/>
    <dgm:cxn modelId="{C131EFBD-8C99-4C0B-BBAD-E3E4730206B3}" type="presOf" srcId="{6730AD41-4B47-4CE1-A957-DFD2D61E7EDC}" destId="{71BE1003-F730-41C8-B22C-7CEFF8587DFC}" srcOrd="0" destOrd="0" presId="urn:microsoft.com/office/officeart/2005/8/layout/pyramid1"/>
    <dgm:cxn modelId="{82A074C9-8C72-45A5-8810-1C7C9B72AF22}" srcId="{EAAAFF6B-9001-47B0-B80F-35F1816E46BD}" destId="{522B8370-BEFD-48DC-8F33-C900E3FC600E}" srcOrd="0" destOrd="0" parTransId="{1DF0FD94-7D06-4325-AEC3-BA7D36D29BBA}" sibTransId="{15B1F627-DA10-40E8-AE62-BCA871939B4B}"/>
    <dgm:cxn modelId="{7D1287BC-3708-4906-8D04-BAA2154A70A3}" type="presParOf" srcId="{5A9E5674-9155-4CE7-8D4D-2BB63624CEA7}" destId="{BB5D9FB4-83CF-4764-8191-B927A98DB5BD}" srcOrd="0" destOrd="0" presId="urn:microsoft.com/office/officeart/2005/8/layout/pyramid1"/>
    <dgm:cxn modelId="{8E7B9FC4-98A3-407F-89E4-B6BF0093E8EC}" type="presParOf" srcId="{BB5D9FB4-83CF-4764-8191-B927A98DB5BD}" destId="{82317932-C932-440F-B6DB-023A734EFD01}" srcOrd="0" destOrd="0" presId="urn:microsoft.com/office/officeart/2005/8/layout/pyramid1"/>
    <dgm:cxn modelId="{6207DF55-2991-4FEF-AE95-C02E26DB1FC9}" type="presParOf" srcId="{BB5D9FB4-83CF-4764-8191-B927A98DB5BD}" destId="{D503D8B6-A738-4230-A46E-4211AB9720E4}" srcOrd="1" destOrd="0" presId="urn:microsoft.com/office/officeart/2005/8/layout/pyramid1"/>
    <dgm:cxn modelId="{C0BBBB05-7264-4445-ADE0-4F42F44DB8D6}" type="presParOf" srcId="{5A9E5674-9155-4CE7-8D4D-2BB63624CEA7}" destId="{2047D339-3DDF-4514-BCD8-578B00EE12AB}" srcOrd="1" destOrd="0" presId="urn:microsoft.com/office/officeart/2005/8/layout/pyramid1"/>
    <dgm:cxn modelId="{94837A46-22D5-442E-9042-116E1DC12703}" type="presParOf" srcId="{2047D339-3DDF-4514-BCD8-578B00EE12AB}" destId="{71BE1003-F730-41C8-B22C-7CEFF8587DFC}" srcOrd="0" destOrd="0" presId="urn:microsoft.com/office/officeart/2005/8/layout/pyramid1"/>
    <dgm:cxn modelId="{078A2FC6-4AC7-45BE-A1E3-DA13936A68AD}" type="presParOf" srcId="{2047D339-3DDF-4514-BCD8-578B00EE12AB}" destId="{05FC667B-C4A0-43AE-A043-467358394150}" srcOrd="1" destOrd="0" presId="urn:microsoft.com/office/officeart/2005/8/layout/pyramid1"/>
    <dgm:cxn modelId="{B9682909-2FD2-4FF5-B0DA-D863A06D15B5}" type="presParOf" srcId="{5A9E5674-9155-4CE7-8D4D-2BB63624CEA7}" destId="{2E037350-B25F-4F33-B200-A50C2C81FED7}" srcOrd="2" destOrd="0" presId="urn:microsoft.com/office/officeart/2005/8/layout/pyramid1"/>
    <dgm:cxn modelId="{2F798DDD-64D7-470F-AAB4-313F2B680D58}" type="presParOf" srcId="{2E037350-B25F-4F33-B200-A50C2C81FED7}" destId="{B1639DAF-EE58-449E-9F7B-A6F9CBA5B377}" srcOrd="0" destOrd="0" presId="urn:microsoft.com/office/officeart/2005/8/layout/pyramid1"/>
    <dgm:cxn modelId="{F5FB3DA4-BA7C-443C-9C98-F903C417426B}" type="presParOf" srcId="{2E037350-B25F-4F33-B200-A50C2C81FED7}" destId="{4BC83BC7-8BEF-482F-B3BD-1AE287C640BD}"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F87DF-7B8D-4A14-8F78-265A1E99DA65}">
      <dsp:nvSpPr>
        <dsp:cNvPr id="0" name=""/>
        <dsp:cNvSpPr/>
      </dsp:nvSpPr>
      <dsp:spPr>
        <a:xfrm>
          <a:off x="0" y="347571"/>
          <a:ext cx="10363200" cy="173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4299" tIns="479044" rIns="804299"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Candara" pitchFamily="34" charset="0"/>
            </a:rPr>
            <a:t>Overproduction</a:t>
          </a:r>
          <a:endParaRPr lang="en-US" sz="1800" kern="1200" dirty="0">
            <a:latin typeface="Candara" pitchFamily="34" charset="0"/>
          </a:endParaRPr>
        </a:p>
        <a:p>
          <a:pPr marL="171450" lvl="1" indent="-171450" algn="l" defTabSz="800100">
            <a:lnSpc>
              <a:spcPct val="90000"/>
            </a:lnSpc>
            <a:spcBef>
              <a:spcPct val="0"/>
            </a:spcBef>
            <a:spcAft>
              <a:spcPct val="15000"/>
            </a:spcAft>
            <a:buChar char="••"/>
          </a:pPr>
          <a:r>
            <a:rPr lang="en-US" sz="1800" kern="1200" dirty="0" smtClean="0">
              <a:latin typeface="Candara" pitchFamily="34" charset="0"/>
            </a:rPr>
            <a:t>underproduction of goods and services</a:t>
          </a:r>
          <a:endParaRPr lang="en-US" sz="1800" kern="1200" dirty="0">
            <a:latin typeface="Candara" pitchFamily="34" charset="0"/>
          </a:endParaRPr>
        </a:p>
        <a:p>
          <a:pPr marL="171450" lvl="1" indent="-171450" algn="l" defTabSz="800100">
            <a:lnSpc>
              <a:spcPct val="90000"/>
            </a:lnSpc>
            <a:spcBef>
              <a:spcPct val="0"/>
            </a:spcBef>
            <a:spcAft>
              <a:spcPct val="15000"/>
            </a:spcAft>
            <a:buChar char="••"/>
          </a:pPr>
          <a:r>
            <a:rPr lang="en-US" sz="1800" kern="1200" dirty="0" smtClean="0">
              <a:latin typeface="Candara" pitchFamily="34" charset="0"/>
            </a:rPr>
            <a:t> Misallocation of resources</a:t>
          </a:r>
          <a:endParaRPr lang="en-US" sz="1800" kern="1200" dirty="0">
            <a:latin typeface="Candara" pitchFamily="34" charset="0"/>
          </a:endParaRPr>
        </a:p>
        <a:p>
          <a:pPr marL="171450" lvl="1" indent="-171450" algn="l" defTabSz="800100">
            <a:lnSpc>
              <a:spcPct val="90000"/>
            </a:lnSpc>
            <a:spcBef>
              <a:spcPct val="0"/>
            </a:spcBef>
            <a:spcAft>
              <a:spcPct val="15000"/>
            </a:spcAft>
            <a:buChar char="••"/>
          </a:pPr>
          <a:r>
            <a:rPr lang="en-US" sz="1800" kern="1200" dirty="0" smtClean="0">
              <a:latin typeface="Candara" pitchFamily="34" charset="0"/>
            </a:rPr>
            <a:t>Poor response times, Poor outcomes (raise costs, lose customers)</a:t>
          </a:r>
          <a:endParaRPr lang="en-US" sz="1800" kern="1200" dirty="0">
            <a:latin typeface="Candara" pitchFamily="34" charset="0"/>
          </a:endParaRPr>
        </a:p>
      </dsp:txBody>
      <dsp:txXfrm>
        <a:off x="0" y="347571"/>
        <a:ext cx="10363200" cy="1738800"/>
      </dsp:txXfrm>
    </dsp:sp>
    <dsp:sp modelId="{D2BE7F86-8845-49D7-A443-FD29968D1CF6}">
      <dsp:nvSpPr>
        <dsp:cNvPr id="0" name=""/>
        <dsp:cNvSpPr/>
      </dsp:nvSpPr>
      <dsp:spPr>
        <a:xfrm>
          <a:off x="518160" y="8091"/>
          <a:ext cx="725424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193" tIns="0" rIns="274193" bIns="0" numCol="1" spcCol="1270" anchor="ctr" anchorCtr="0">
          <a:noAutofit/>
        </a:bodyPr>
        <a:lstStyle/>
        <a:p>
          <a:pPr lvl="0" algn="l" defTabSz="800100">
            <a:lnSpc>
              <a:spcPct val="90000"/>
            </a:lnSpc>
            <a:spcBef>
              <a:spcPct val="0"/>
            </a:spcBef>
            <a:spcAft>
              <a:spcPct val="35000"/>
            </a:spcAft>
          </a:pPr>
          <a:r>
            <a:rPr lang="en-US" sz="1800" b="1" kern="1200" dirty="0" smtClean="0">
              <a:latin typeface="Candara" pitchFamily="34" charset="0"/>
            </a:rPr>
            <a:t>Without accurate information</a:t>
          </a:r>
          <a:r>
            <a:rPr lang="en-US" sz="1800" kern="1200" dirty="0" smtClean="0">
              <a:latin typeface="Candara" pitchFamily="34" charset="0"/>
            </a:rPr>
            <a:t>:</a:t>
          </a:r>
          <a:endParaRPr lang="en-US" sz="1800" kern="1200" dirty="0">
            <a:latin typeface="Candara" pitchFamily="34" charset="0"/>
          </a:endParaRPr>
        </a:p>
      </dsp:txBody>
      <dsp:txXfrm>
        <a:off x="551304" y="41235"/>
        <a:ext cx="7187952" cy="612672"/>
      </dsp:txXfrm>
    </dsp:sp>
    <dsp:sp modelId="{396B14C8-34F6-42FB-9EE0-DD21ECF1815D}">
      <dsp:nvSpPr>
        <dsp:cNvPr id="0" name=""/>
        <dsp:cNvSpPr/>
      </dsp:nvSpPr>
      <dsp:spPr>
        <a:xfrm>
          <a:off x="0" y="2550052"/>
          <a:ext cx="10363200"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36A91A-BEFD-42C7-9528-B5F48236168C}">
      <dsp:nvSpPr>
        <dsp:cNvPr id="0" name=""/>
        <dsp:cNvSpPr/>
      </dsp:nvSpPr>
      <dsp:spPr>
        <a:xfrm>
          <a:off x="518160" y="2210572"/>
          <a:ext cx="725424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193" tIns="0" rIns="274193" bIns="0" numCol="1" spcCol="1270" anchor="ctr" anchorCtr="0">
          <a:noAutofit/>
        </a:bodyPr>
        <a:lstStyle/>
        <a:p>
          <a:pPr lvl="0" algn="l" defTabSz="800100">
            <a:lnSpc>
              <a:spcPct val="90000"/>
            </a:lnSpc>
            <a:spcBef>
              <a:spcPct val="0"/>
            </a:spcBef>
            <a:spcAft>
              <a:spcPct val="35000"/>
            </a:spcAft>
          </a:pPr>
          <a:r>
            <a:rPr lang="en-US" sz="1800" b="1" kern="1200" dirty="0" smtClean="0">
              <a:latin typeface="Candara" pitchFamily="34" charset="0"/>
            </a:rPr>
            <a:t>Managers must use forecasts, best guesses, luck</a:t>
          </a:r>
          <a:endParaRPr lang="en-US" sz="1800" b="1" kern="1200" dirty="0">
            <a:latin typeface="Candara" pitchFamily="34" charset="0"/>
          </a:endParaRPr>
        </a:p>
      </dsp:txBody>
      <dsp:txXfrm>
        <a:off x="551304" y="2243716"/>
        <a:ext cx="7187952" cy="612672"/>
      </dsp:txXfrm>
    </dsp:sp>
    <dsp:sp modelId="{7ED87BA2-8B40-41EB-9B80-F7842358F123}">
      <dsp:nvSpPr>
        <dsp:cNvPr id="0" name=""/>
        <dsp:cNvSpPr/>
      </dsp:nvSpPr>
      <dsp:spPr>
        <a:xfrm>
          <a:off x="0" y="3593332"/>
          <a:ext cx="10363200" cy="11229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4299" tIns="479044" rIns="804299"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Candara" pitchFamily="34" charset="0"/>
            </a:rPr>
            <a:t>Verizon’s Web-based digital dashboard to provide managers with real-time data on customer complaints, network performance, line outages, etc.</a:t>
          </a:r>
          <a:endParaRPr lang="en-US" sz="1800" kern="1200" dirty="0">
            <a:latin typeface="Candara" pitchFamily="34" charset="0"/>
          </a:endParaRPr>
        </a:p>
      </dsp:txBody>
      <dsp:txXfrm>
        <a:off x="0" y="3593332"/>
        <a:ext cx="10363200" cy="1122975"/>
      </dsp:txXfrm>
    </dsp:sp>
    <dsp:sp modelId="{9870DFC9-3396-46B9-8DFE-44E07B1807B2}">
      <dsp:nvSpPr>
        <dsp:cNvPr id="0" name=""/>
        <dsp:cNvSpPr/>
      </dsp:nvSpPr>
      <dsp:spPr>
        <a:xfrm>
          <a:off x="518160" y="3253852"/>
          <a:ext cx="725424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193" tIns="0" rIns="274193" bIns="0" numCol="1" spcCol="1270" anchor="ctr" anchorCtr="0">
          <a:noAutofit/>
        </a:bodyPr>
        <a:lstStyle/>
        <a:p>
          <a:pPr lvl="0" algn="l" defTabSz="800100">
            <a:lnSpc>
              <a:spcPct val="90000"/>
            </a:lnSpc>
            <a:spcBef>
              <a:spcPct val="0"/>
            </a:spcBef>
            <a:spcAft>
              <a:spcPct val="35000"/>
            </a:spcAft>
          </a:pPr>
          <a:r>
            <a:rPr lang="en-US" sz="1800" b="1" kern="1200" dirty="0" smtClean="0">
              <a:latin typeface="Candara" pitchFamily="34" charset="0"/>
            </a:rPr>
            <a:t>Example</a:t>
          </a:r>
          <a:endParaRPr lang="en-US" sz="1800" kern="1200" dirty="0">
            <a:latin typeface="Candara" pitchFamily="34" charset="0"/>
          </a:endParaRPr>
        </a:p>
      </dsp:txBody>
      <dsp:txXfrm>
        <a:off x="551304" y="3286996"/>
        <a:ext cx="7187952"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17932-C932-440F-B6DB-023A734EFD01}">
      <dsp:nvSpPr>
        <dsp:cNvPr id="0" name=""/>
        <dsp:cNvSpPr/>
      </dsp:nvSpPr>
      <dsp:spPr>
        <a:xfrm>
          <a:off x="1634066" y="0"/>
          <a:ext cx="1634066" cy="1549400"/>
        </a:xfrm>
        <a:prstGeom prst="trapezoid">
          <a:avLst>
            <a:gd name="adj" fmla="val 52732"/>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kern="1200" dirty="0" smtClean="0">
            <a:latin typeface="Candara" pitchFamily="34" charset="0"/>
          </a:endParaRPr>
        </a:p>
        <a:p>
          <a:pPr lvl="0" algn="ctr" defTabSz="711200">
            <a:lnSpc>
              <a:spcPct val="90000"/>
            </a:lnSpc>
            <a:spcBef>
              <a:spcPct val="0"/>
            </a:spcBef>
            <a:spcAft>
              <a:spcPct val="35000"/>
            </a:spcAft>
          </a:pPr>
          <a:endParaRPr lang="en-US" sz="1600" kern="1200" dirty="0" smtClean="0">
            <a:latin typeface="Candara" pitchFamily="34" charset="0"/>
          </a:endParaRPr>
        </a:p>
        <a:p>
          <a:pPr lvl="0" algn="ctr" defTabSz="711200">
            <a:lnSpc>
              <a:spcPct val="90000"/>
            </a:lnSpc>
            <a:spcBef>
              <a:spcPct val="0"/>
            </a:spcBef>
            <a:spcAft>
              <a:spcPct val="35000"/>
            </a:spcAft>
          </a:pPr>
          <a:r>
            <a:rPr lang="en-US" sz="1600" b="1" kern="1200" dirty="0" smtClean="0">
              <a:latin typeface="Candara" pitchFamily="34" charset="0"/>
            </a:rPr>
            <a:t>Top </a:t>
          </a:r>
        </a:p>
        <a:p>
          <a:pPr lvl="0" algn="ctr" defTabSz="711200">
            <a:lnSpc>
              <a:spcPct val="90000"/>
            </a:lnSpc>
            <a:spcBef>
              <a:spcPct val="0"/>
            </a:spcBef>
            <a:spcAft>
              <a:spcPct val="35000"/>
            </a:spcAft>
          </a:pPr>
          <a:r>
            <a:rPr lang="en-US" sz="1600" b="1" kern="1200" dirty="0" smtClean="0">
              <a:latin typeface="Candara" pitchFamily="34" charset="0"/>
            </a:rPr>
            <a:t>Management</a:t>
          </a:r>
          <a:endParaRPr lang="en-US" sz="1600" b="1" kern="1200" dirty="0">
            <a:latin typeface="Candara" pitchFamily="34" charset="0"/>
          </a:endParaRPr>
        </a:p>
      </dsp:txBody>
      <dsp:txXfrm>
        <a:off x="1634066" y="0"/>
        <a:ext cx="1634066" cy="1549400"/>
      </dsp:txXfrm>
    </dsp:sp>
    <dsp:sp modelId="{71BE1003-F730-41C8-B22C-7CEFF8587DFC}">
      <dsp:nvSpPr>
        <dsp:cNvPr id="0" name=""/>
        <dsp:cNvSpPr/>
      </dsp:nvSpPr>
      <dsp:spPr>
        <a:xfrm>
          <a:off x="817033" y="1549400"/>
          <a:ext cx="3268133" cy="1549400"/>
        </a:xfrm>
        <a:prstGeom prst="trapezoid">
          <a:avLst>
            <a:gd name="adj" fmla="val 52732"/>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latin typeface="Candara" pitchFamily="34" charset="0"/>
            </a:rPr>
            <a:t>Middle Management</a:t>
          </a:r>
          <a:endParaRPr lang="en-US" sz="1600" b="1" kern="1200" dirty="0">
            <a:latin typeface="Candara" pitchFamily="34" charset="0"/>
          </a:endParaRPr>
        </a:p>
      </dsp:txBody>
      <dsp:txXfrm>
        <a:off x="1388956" y="1549400"/>
        <a:ext cx="2124286" cy="1549400"/>
      </dsp:txXfrm>
    </dsp:sp>
    <dsp:sp modelId="{B1639DAF-EE58-449E-9F7B-A6F9CBA5B377}">
      <dsp:nvSpPr>
        <dsp:cNvPr id="0" name=""/>
        <dsp:cNvSpPr/>
      </dsp:nvSpPr>
      <dsp:spPr>
        <a:xfrm>
          <a:off x="0" y="3098800"/>
          <a:ext cx="4902200" cy="1549400"/>
        </a:xfrm>
        <a:prstGeom prst="trapezoid">
          <a:avLst>
            <a:gd name="adj" fmla="val 52732"/>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latin typeface="Candara" pitchFamily="34" charset="0"/>
            </a:rPr>
            <a:t>Operational Management</a:t>
          </a:r>
          <a:endParaRPr lang="en-US" sz="1600" b="1" kern="1200" dirty="0">
            <a:latin typeface="Candara" pitchFamily="34" charset="0"/>
          </a:endParaRPr>
        </a:p>
      </dsp:txBody>
      <dsp:txXfrm>
        <a:off x="857884" y="3098800"/>
        <a:ext cx="3186430" cy="15494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9A36CED-2846-416A-B6C0-17FBCC6F6CEC}" type="datetimeFigureOut">
              <a:rPr lang="en-US"/>
              <a:pPr>
                <a:defRPr/>
              </a:pPr>
              <a:t>12/17/2019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56E3389-DFC2-4CEA-9CF4-D328FE72215D}" type="slidenum">
              <a:rPr lang="en-US"/>
              <a:pPr>
                <a:defRPr/>
              </a:pPr>
              <a:t>‹#›</a:t>
            </a:fld>
            <a:endParaRPr lang="en-US"/>
          </a:p>
        </p:txBody>
      </p:sp>
    </p:spTree>
    <p:extLst>
      <p:ext uri="{BB962C8B-B14F-4D97-AF65-F5344CB8AC3E}">
        <p14:creationId xmlns:p14="http://schemas.microsoft.com/office/powerpoint/2010/main" val="154052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a:t>
            </a:fld>
            <a:endParaRPr lang="en-US"/>
          </a:p>
        </p:txBody>
      </p:sp>
    </p:spTree>
    <p:extLst>
      <p:ext uri="{BB962C8B-B14F-4D97-AF65-F5344CB8AC3E}">
        <p14:creationId xmlns:p14="http://schemas.microsoft.com/office/powerpoint/2010/main" val="1431236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Exceptional service from a company made possible by improved decision-making and whether or not information systems contributed to that level of service. For example, perhaps they had a power outage and it took a very short (or very long) time for the company to correct the error.  </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13</a:t>
            </a:fld>
            <a:endParaRPr lang="en-US"/>
          </a:p>
        </p:txBody>
      </p:sp>
    </p:spTree>
    <p:extLst>
      <p:ext uri="{BB962C8B-B14F-4D97-AF65-F5344CB8AC3E}">
        <p14:creationId xmlns:p14="http://schemas.microsoft.com/office/powerpoint/2010/main" val="3409978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Emphasize that achieving any of the previous four business objectives represents the achievement of a competitive advantage as well. </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14</a:t>
            </a:fld>
            <a:endParaRPr lang="en-US"/>
          </a:p>
        </p:txBody>
      </p:sp>
    </p:spTree>
    <p:extLst>
      <p:ext uri="{BB962C8B-B14F-4D97-AF65-F5344CB8AC3E}">
        <p14:creationId xmlns:p14="http://schemas.microsoft.com/office/powerpoint/2010/main" val="1777087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Ask students if they can name any examples of companies that failed to survive due to unwillingness or inability to update their information systems. The Sarbanes-Oxley Act requires that public firms keep all data, including e-mail, on record for 5 years. You could ask students if they appreciate why information systems would be useful towards meeting the standards imposed by this legislation.  </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15</a:t>
            </a:fld>
            <a:endParaRPr lang="en-US"/>
          </a:p>
        </p:txBody>
      </p:sp>
    </p:spTree>
    <p:extLst>
      <p:ext uri="{BB962C8B-B14F-4D97-AF65-F5344CB8AC3E}">
        <p14:creationId xmlns:p14="http://schemas.microsoft.com/office/powerpoint/2010/main" val="2022094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fld id="{542D55AF-C970-437D-978B-2EF897B46685}" type="slidenum">
              <a:rPr lang="en-US" sz="1200">
                <a:latin typeface="Times New Roman" pitchFamily="18" charset="0"/>
              </a:rPr>
              <a:pPr eaLnBrk="1" hangingPunct="1"/>
              <a:t>20</a:t>
            </a:fld>
            <a:endParaRPr lang="en-US" sz="1200">
              <a:latin typeface="Times New Roman" pitchFamily="18" charset="0"/>
            </a:endParaRPr>
          </a:p>
        </p:txBody>
      </p:sp>
      <p:sp>
        <p:nvSpPr>
          <p:cNvPr id="40963" name="Rectangle 2"/>
          <p:cNvSpPr>
            <a:spLocks noGrp="1" noRot="1" noChangeAspect="1" noChangeArrowheads="1" noTextEdit="1"/>
          </p:cNvSpPr>
          <p:nvPr>
            <p:ph type="sldImg"/>
          </p:nvPr>
        </p:nvSpPr>
        <p:spPr>
          <a:xfrm>
            <a:off x="381000" y="685800"/>
            <a:ext cx="6096000" cy="3429000"/>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point of this diagram is first of all to highlight the three basic activities of information systems.</a:t>
            </a:r>
          </a:p>
          <a:p>
            <a:pPr eaLnBrk="1" hangingPunct="1"/>
            <a:endParaRPr lang="en-US" dirty="0" smtClean="0"/>
          </a:p>
          <a:p>
            <a:pPr eaLnBrk="1" hangingPunct="1"/>
            <a:r>
              <a:rPr lang="en-US" dirty="0" smtClean="0"/>
              <a:t>But the diagram also puts information systems into the context of organizations (firms), and then puts the firm into its respective environment composed of shareholders, higher level authorities (government), competitors, suppliers and customers. The systems play a key role in the operations and survival of the firm. </a:t>
            </a:r>
          </a:p>
          <a:p>
            <a:pPr eaLnBrk="1" hangingPunct="1"/>
            <a:endParaRPr lang="en-US" dirty="0" smtClean="0"/>
          </a:p>
          <a:p>
            <a:pPr eaLnBrk="1" hangingPunct="1"/>
            <a:r>
              <a:rPr lang="en-US" dirty="0" smtClean="0"/>
              <a:t>You could also explain this diagram by relating it back to the opening case, as the book does. The two types of input into the Synergy system are manually entered data as well as video. The system processes that data and creates the output, video and statistics about specific types of players and plays.</a:t>
            </a:r>
          </a:p>
        </p:txBody>
      </p:sp>
    </p:spTree>
    <p:extLst>
      <p:ext uri="{BB962C8B-B14F-4D97-AF65-F5344CB8AC3E}">
        <p14:creationId xmlns:p14="http://schemas.microsoft.com/office/powerpoint/2010/main" val="3800713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fld id="{06119287-1A3B-48C6-9A72-7C2EE0F24532}" type="slidenum">
              <a:rPr lang="en-US" sz="1200">
                <a:latin typeface="Times New Roman" pitchFamily="18" charset="0"/>
              </a:rPr>
              <a:pPr eaLnBrk="1" hangingPunct="1"/>
              <a:t>21</a:t>
            </a:fld>
            <a:endParaRPr lang="en-US" sz="1200">
              <a:latin typeface="Times New Roman" pitchFamily="18" charset="0"/>
            </a:endParaRPr>
          </a:p>
        </p:txBody>
      </p:sp>
      <p:sp>
        <p:nvSpPr>
          <p:cNvPr id="41987" name="Rectangle 2"/>
          <p:cNvSpPr>
            <a:spLocks noGrp="1" noRot="1" noChangeAspect="1" noChangeArrowheads="1" noTextEdit="1"/>
          </p:cNvSpPr>
          <p:nvPr>
            <p:ph type="sldImg"/>
          </p:nvPr>
        </p:nvSpPr>
        <p:spPr>
          <a:xfrm>
            <a:off x="381000" y="685800"/>
            <a:ext cx="6096000" cy="3429000"/>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Information technology is at the heart of information systems.  While organization and management are important too, it’s the technology that enables the systems and the organizations and managers who use the technology.  </a:t>
            </a:r>
          </a:p>
          <a:p>
            <a:pPr eaLnBrk="1" hangingPunct="1"/>
            <a:endParaRPr lang="en-US" dirty="0" smtClean="0"/>
          </a:p>
          <a:p>
            <a:pPr eaLnBrk="1" hangingPunct="1"/>
            <a:r>
              <a:rPr lang="en-US" dirty="0" smtClean="0"/>
              <a:t>The distinction between the Internet and intranets &amp; extranets has to do with their scope. </a:t>
            </a:r>
            <a:r>
              <a:rPr lang="en-US" b="1" i="1" dirty="0" smtClean="0"/>
              <a:t>Intranets are private networks </a:t>
            </a:r>
            <a:r>
              <a:rPr lang="en-US" dirty="0" smtClean="0"/>
              <a:t>used by corporations and </a:t>
            </a:r>
            <a:r>
              <a:rPr lang="en-US" b="1" i="1" dirty="0" smtClean="0"/>
              <a:t>extranets are similar except that they are directed at external users (like customers and suppliers)</a:t>
            </a:r>
            <a:r>
              <a:rPr lang="en-US" dirty="0" smtClean="0"/>
              <a:t>. In contrast, the </a:t>
            </a:r>
            <a:r>
              <a:rPr lang="en-US" b="1" i="1" dirty="0" smtClean="0"/>
              <a:t>Internet connects millions of different networks across the globe</a:t>
            </a:r>
            <a:r>
              <a:rPr lang="en-US" dirty="0" smtClean="0"/>
              <a:t>. Students may not immediately understand this distinction.</a:t>
            </a:r>
          </a:p>
        </p:txBody>
      </p:sp>
    </p:spTree>
    <p:extLst>
      <p:ext uri="{BB962C8B-B14F-4D97-AF65-F5344CB8AC3E}">
        <p14:creationId xmlns:p14="http://schemas.microsoft.com/office/powerpoint/2010/main" val="2637935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fld id="{6829C7B4-6C34-47B1-A44C-D363D6BF5E71}" type="slidenum">
              <a:rPr lang="en-US" sz="1200">
                <a:latin typeface="Times New Roman" pitchFamily="18" charset="0"/>
              </a:rPr>
              <a:pPr eaLnBrk="1" hangingPunct="1"/>
              <a:t>24</a:t>
            </a:fld>
            <a:endParaRPr lang="en-US" sz="1200">
              <a:latin typeface="Times New Roman" pitchFamily="18" charset="0"/>
            </a:endParaRPr>
          </a:p>
        </p:txBody>
      </p:sp>
      <p:sp>
        <p:nvSpPr>
          <p:cNvPr id="44035" name="Rectangle 2"/>
          <p:cNvSpPr>
            <a:spLocks noGrp="1" noRot="1" noChangeAspect="1" noChangeArrowheads="1" noTextEdit="1"/>
          </p:cNvSpPr>
          <p:nvPr>
            <p:ph type="sldImg"/>
          </p:nvPr>
        </p:nvSpPr>
        <p:spPr>
          <a:xfrm>
            <a:off x="381000" y="685800"/>
            <a:ext cx="6096000" cy="342900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Consider how this view of information systems might contrast with the sociotechnical view or other views. You could also ask them to consider the circumstances under which information systems might not result in increased productivity and revenue.</a:t>
            </a:r>
          </a:p>
          <a:p>
            <a:pPr eaLnBrk="1" hangingPunct="1"/>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Many firms make significant investments in IT for very little benefit to the bottom line. Discuss why companies experience a wide variety of outcomes in their efforts to invest in IT.  Consider the factors we use in this book: organizational and management factors. </a:t>
            </a:r>
          </a:p>
          <a:p>
            <a:pPr eaLnBrk="1" hangingPunct="1"/>
            <a:endParaRPr lang="en-US" dirty="0" smtClean="0"/>
          </a:p>
        </p:txBody>
      </p:sp>
    </p:spTree>
    <p:extLst>
      <p:ext uri="{BB962C8B-B14F-4D97-AF65-F5344CB8AC3E}">
        <p14:creationId xmlns:p14="http://schemas.microsoft.com/office/powerpoint/2010/main" val="456820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683347A-EF8A-47B1-937C-2B2BB57179E4}" type="slidenum">
              <a:rPr lang="en-US" sz="1200" smtClean="0"/>
              <a:pPr/>
              <a:t>25</a:t>
            </a:fld>
            <a:endParaRPr lang="en-US" sz="1200" smtClean="0"/>
          </a:p>
        </p:txBody>
      </p:sp>
      <p:sp>
        <p:nvSpPr>
          <p:cNvPr id="47107" name="Rectangle 2"/>
          <p:cNvSpPr>
            <a:spLocks noGrp="1" noRot="1" noChangeAspect="1" noChangeArrowheads="1" noTextEdit="1"/>
          </p:cNvSpPr>
          <p:nvPr>
            <p:ph type="sldImg"/>
          </p:nvPr>
        </p:nvSpPr>
        <p:spPr>
          <a:xfrm>
            <a:off x="381000" y="685800"/>
            <a:ext cx="6096000" cy="34290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62195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2</a:t>
            </a:fld>
            <a:endParaRPr lang="en-US"/>
          </a:p>
        </p:txBody>
      </p:sp>
    </p:spTree>
    <p:extLst>
      <p:ext uri="{BB962C8B-B14F-4D97-AF65-F5344CB8AC3E}">
        <p14:creationId xmlns:p14="http://schemas.microsoft.com/office/powerpoint/2010/main" val="1591913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1. Recently BD Govt. asked all</a:t>
            </a:r>
            <a:r>
              <a:rPr lang="en-US" baseline="0" dirty="0" smtClean="0"/>
              <a:t> the officials in different Ministries to open FB account and use FB for official purpose. Do you think it is wise decision? What are the opportunities? What are the threats?</a:t>
            </a: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5</a:t>
            </a:fld>
            <a:endParaRPr lang="en-US"/>
          </a:p>
        </p:txBody>
      </p:sp>
    </p:spTree>
    <p:extLst>
      <p:ext uri="{BB962C8B-B14F-4D97-AF65-F5344CB8AC3E}">
        <p14:creationId xmlns:p14="http://schemas.microsoft.com/office/powerpoint/2010/main" val="39747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 </a:t>
            </a:r>
            <a:r>
              <a:rPr lang="en-US" sz="1200" b="0" i="0" u="none" strike="noStrike" dirty="0" smtClean="0">
                <a:solidFill>
                  <a:srgbClr val="000000"/>
                </a:solidFill>
                <a:effectLst/>
                <a:latin typeface="Candara" pitchFamily="34" charset="0"/>
              </a:rPr>
              <a:t> 55 percent of </a:t>
            </a:r>
            <a:r>
              <a:rPr lang="en-US" sz="1200" b="0" i="0" u="none" strike="noStrike" dirty="0" err="1" smtClean="0">
                <a:solidFill>
                  <a:srgbClr val="000000"/>
                </a:solidFill>
                <a:effectLst/>
                <a:latin typeface="Candara" pitchFamily="34" charset="0"/>
              </a:rPr>
              <a:t>U.S.businesses</a:t>
            </a:r>
            <a:r>
              <a:rPr lang="en-US" sz="1200" b="0" i="0" u="none" strike="noStrike" dirty="0" smtClean="0">
                <a:solidFill>
                  <a:srgbClr val="000000"/>
                </a:solidFill>
                <a:effectLst/>
                <a:latin typeface="Candara" pitchFamily="34" charset="0"/>
              </a:rPr>
              <a:t> have some form of remote work program.</a:t>
            </a: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6</a:t>
            </a:fld>
            <a:endParaRPr lang="en-US"/>
          </a:p>
        </p:txBody>
      </p:sp>
    </p:spTree>
    <p:extLst>
      <p:ext uri="{BB962C8B-B14F-4D97-AF65-F5344CB8AC3E}">
        <p14:creationId xmlns:p14="http://schemas.microsoft.com/office/powerpoint/2010/main" val="3537337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Time shifting and space shifting are connected to globalization. Why a digital firm is more likely to benefit from globalization than a traditional firm; the right idea is that by allowing business to be conducted at any time (time shifting) and any place (space shifting), digital firms are ideally suited for global operations which take place in remote locations and very different time zones.  </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7</a:t>
            </a:fld>
            <a:endParaRPr lang="en-US"/>
          </a:p>
        </p:txBody>
      </p:sp>
    </p:spTree>
    <p:extLst>
      <p:ext uri="{BB962C8B-B14F-4D97-AF65-F5344CB8AC3E}">
        <p14:creationId xmlns:p14="http://schemas.microsoft.com/office/powerpoint/2010/main" val="2101103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228600" indent="-228600" eaLnBrk="1" hangingPunct="1">
              <a:buFont typeface="+mj-lt"/>
              <a:buAutoNum type="arabicPeriod"/>
            </a:pPr>
            <a:r>
              <a:rPr lang="en-US" b="1" dirty="0" smtClean="0"/>
              <a:t>Key notes</a:t>
            </a:r>
            <a:r>
              <a:rPr lang="en-US" dirty="0" smtClean="0"/>
              <a:t>: business deploy IT (for survival, without IT business will fall). Once deployed IT changes</a:t>
            </a:r>
            <a:r>
              <a:rPr lang="en-US" baseline="0" dirty="0" smtClean="0"/>
              <a:t> business. Thereafter, introduce change in any process (IT or business) depends on what its IT or business will permit it to do. </a:t>
            </a:r>
            <a:endParaRPr lang="en-US" dirty="0" smtClean="0"/>
          </a:p>
          <a:p>
            <a:pPr marL="228600" indent="-228600" eaLnBrk="1" hangingPunct="1">
              <a:buFont typeface="+mj-lt"/>
              <a:buAutoNum type="arabicPeriod"/>
            </a:pPr>
            <a:r>
              <a:rPr lang="en-US" dirty="0" smtClean="0"/>
              <a:t>In order to achieve its business objectives, a firm will need a significant investment in IT.  Going the other direction (from right to left), having a significant IT platform can lead to changes in business objectives and strategies.  </a:t>
            </a:r>
          </a:p>
          <a:p>
            <a:pPr marL="228600" indent="-228600" eaLnBrk="1" hangingPunct="1">
              <a:buFont typeface="+mj-lt"/>
              <a:buAutoNum type="arabicPeriod"/>
            </a:pPr>
            <a:r>
              <a:rPr lang="en-US" dirty="0" smtClean="0"/>
              <a:t>Emphasize the two-way nature of this relationship. Businesses rely on information systems to help them achieve their goals; a business without adequate information systems will inevitably fall short. But information systems are also products of the businesses that use them. Businesses shape their information systems and information systems shape businesses.</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8</a:t>
            </a:fld>
            <a:endParaRPr lang="en-US"/>
          </a:p>
        </p:txBody>
      </p:sp>
    </p:spTree>
    <p:extLst>
      <p:ext uri="{BB962C8B-B14F-4D97-AF65-F5344CB8AC3E}">
        <p14:creationId xmlns:p14="http://schemas.microsoft.com/office/powerpoint/2010/main" val="480350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Operational</a:t>
            </a:r>
            <a:r>
              <a:rPr lang="en-US" baseline="0" dirty="0" smtClean="0"/>
              <a:t> excellence at end-user: ease of use</a:t>
            </a:r>
            <a:endParaRPr lang="en-US" dirty="0"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Wal-Mart is the most efficient retailer in the industry and exemplifies operational excellence. You could ask students to name other businesses that they believe to exhibit a high level of operational excellence.  Do customers perceive operational excellence?  Does it make a difference for customer purchasing?  What Web sites strike students as really excellent in terms of customer service?  If you have a podium computer, you might want to visit the Wal-Mart site and the Amazon site to compare them in terms of ease of use. </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10</a:t>
            </a:fld>
            <a:endParaRPr lang="en-US"/>
          </a:p>
        </p:txBody>
      </p:sp>
    </p:spTree>
    <p:extLst>
      <p:ext uri="{BB962C8B-B14F-4D97-AF65-F5344CB8AC3E}">
        <p14:creationId xmlns:p14="http://schemas.microsoft.com/office/powerpoint/2010/main" val="3881268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You could ask students to name other new products or business models that they’ve encountered and how they might relate to new information systems or new technology.  One way to encourage participation is ask students to help you list on the blackboard some really interesting recent digital product innovations.  Discussing “green technologies” like wind, solar, and hybrid vehicles is always fun.  In this context, what role will IT be playing in the development of these technologies?  </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Example: wearable</a:t>
            </a:r>
            <a:r>
              <a:rPr lang="en-US" baseline="0" dirty="0" smtClean="0"/>
              <a:t> device, </a:t>
            </a:r>
            <a:r>
              <a:rPr lang="en-US" baseline="0" dirty="0" err="1" smtClean="0"/>
              <a:t>google</a:t>
            </a:r>
            <a:r>
              <a:rPr lang="en-US" baseline="0" dirty="0" smtClean="0"/>
              <a:t> watch or glass.</a:t>
            </a:r>
            <a:endParaRPr lang="en-US" dirty="0" smtClean="0"/>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11</a:t>
            </a:fld>
            <a:endParaRPr lang="en-US"/>
          </a:p>
        </p:txBody>
      </p:sp>
    </p:spTree>
    <p:extLst>
      <p:ext uri="{BB962C8B-B14F-4D97-AF65-F5344CB8AC3E}">
        <p14:creationId xmlns:p14="http://schemas.microsoft.com/office/powerpoint/2010/main" val="1627299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You could ask students what types of companies might rely more on customer and supplier intimacy more than others and which companies they feel have served them exceptionally well.  Ask the students to identify online sites that achieve a high degree of customer intimacy.  Sites to visit would include </a:t>
            </a:r>
            <a:r>
              <a:rPr lang="en-US" dirty="0" err="1" smtClean="0"/>
              <a:t>NetFlix</a:t>
            </a:r>
            <a:r>
              <a:rPr lang="en-US" dirty="0" smtClean="0"/>
              <a:t>, Amazon, and other sites which have recommender systems to suggest purchase ideas to consumers.  </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dirty="0" smtClean="0"/>
              <a:t>Example: Customer Membership Card</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a:defRPr/>
            </a:pPr>
            <a:fld id="{F56E3389-DFC2-4CEA-9CF4-D328FE72215D}" type="slidenum">
              <a:rPr lang="en-US" smtClean="0"/>
              <a:pPr>
                <a:defRPr/>
              </a:pPr>
              <a:t>12</a:t>
            </a:fld>
            <a:endParaRPr lang="en-US"/>
          </a:p>
        </p:txBody>
      </p:sp>
    </p:spTree>
    <p:extLst>
      <p:ext uri="{BB962C8B-B14F-4D97-AF65-F5344CB8AC3E}">
        <p14:creationId xmlns:p14="http://schemas.microsoft.com/office/powerpoint/2010/main" val="352881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sz="2400">
                <a:solidFill>
                  <a:schemeClr val="tx1">
                    <a:tint val="75000"/>
                  </a:schemeClr>
                </a:solidFill>
                <a:latin typeface="Candar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14"/>
          <p:cNvSpPr>
            <a:spLocks noGrp="1"/>
          </p:cNvSpPr>
          <p:nvPr>
            <p:ph type="sldNum" sz="quarter" idx="10"/>
          </p:nvPr>
        </p:nvSpPr>
        <p:spPr/>
        <p:txBody>
          <a:bodyPr/>
          <a:lstStyle>
            <a:lvl1pPr>
              <a:defRPr/>
            </a:lvl1pPr>
          </a:lstStyle>
          <a:p>
            <a:pPr>
              <a:defRPr/>
            </a:pPr>
            <a:fld id="{B15BC104-065F-4170-8400-9F6B345560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4624"/>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381969"/>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021731"/>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381969"/>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021731"/>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09600" y="6092081"/>
            <a:ext cx="2844800" cy="476250"/>
          </a:xfrm>
          <a:prstGeom prst="rect">
            <a:avLst/>
          </a:prstGeom>
          <a:ln/>
        </p:spPr>
        <p:txBody>
          <a:bodyPr/>
          <a:lstStyle>
            <a:lvl1pPr>
              <a:defRPr/>
            </a:lvl1pPr>
          </a:lstStyle>
          <a:p>
            <a:pPr>
              <a:defRPr/>
            </a:pPr>
            <a:endParaRPr lang="es-ES"/>
          </a:p>
        </p:txBody>
      </p:sp>
      <p:sp>
        <p:nvSpPr>
          <p:cNvPr id="8" name="Rectangle 5"/>
          <p:cNvSpPr>
            <a:spLocks noGrp="1" noChangeArrowheads="1"/>
          </p:cNvSpPr>
          <p:nvPr>
            <p:ph type="ftr" sz="quarter" idx="11"/>
          </p:nvPr>
        </p:nvSpPr>
        <p:spPr>
          <a:xfrm>
            <a:off x="4165600" y="6092081"/>
            <a:ext cx="3860800" cy="476250"/>
          </a:xfrm>
          <a:prstGeom prst="rect">
            <a:avLst/>
          </a:prstGeom>
          <a:ln/>
        </p:spPr>
        <p:txBody>
          <a:bodyPr/>
          <a:lstStyle>
            <a:lvl1pPr>
              <a:defRPr/>
            </a:lvl1pPr>
          </a:lstStyle>
          <a:p>
            <a:pPr>
              <a:defRPr/>
            </a:pPr>
            <a:r>
              <a:rPr lang="es-ES" smtClean="0"/>
              <a:t>Md Mahbubul Alam, PhD</a:t>
            </a:r>
            <a:endParaRPr lang="es-ES"/>
          </a:p>
        </p:txBody>
      </p:sp>
      <p:sp>
        <p:nvSpPr>
          <p:cNvPr id="9" name="Rectangle 6"/>
          <p:cNvSpPr>
            <a:spLocks noGrp="1" noChangeArrowheads="1"/>
          </p:cNvSpPr>
          <p:nvPr>
            <p:ph type="sldNum" sz="quarter" idx="12"/>
          </p:nvPr>
        </p:nvSpPr>
        <p:spPr>
          <a:xfrm>
            <a:off x="8737600" y="6092081"/>
            <a:ext cx="2844800" cy="476250"/>
          </a:xfrm>
          <a:ln/>
        </p:spPr>
        <p:txBody>
          <a:bodyPr/>
          <a:lstStyle>
            <a:lvl1pPr>
              <a:defRPr/>
            </a:lvl1pPr>
          </a:lstStyle>
          <a:p>
            <a:pPr>
              <a:defRPr/>
            </a:pPr>
            <a:fld id="{9E86E51C-66E8-401B-90C3-71823486BBF8}" type="slidenum">
              <a:rPr lang="es-ES"/>
              <a:pPr>
                <a:defRPr/>
              </a:pPr>
              <a:t>‹#›</a:t>
            </a:fld>
            <a:endParaRPr lang="es-ES"/>
          </a:p>
        </p:txBody>
      </p:sp>
    </p:spTree>
    <p:extLst>
      <p:ext uri="{BB962C8B-B14F-4D97-AF65-F5344CB8AC3E}">
        <p14:creationId xmlns:p14="http://schemas.microsoft.com/office/powerpoint/2010/main" val="36836055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304800" y="1600200"/>
            <a:ext cx="11684000" cy="45720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Slide Number Placeholder 14"/>
          <p:cNvSpPr>
            <a:spLocks noGrp="1"/>
          </p:cNvSpPr>
          <p:nvPr>
            <p:ph type="sldNum" sz="quarter" idx="13"/>
          </p:nvPr>
        </p:nvSpPr>
        <p:spPr/>
        <p:txBody>
          <a:bodyPr/>
          <a:lstStyle>
            <a:lvl1pPr>
              <a:defRPr/>
            </a:lvl1pPr>
          </a:lstStyle>
          <a:p>
            <a:pPr>
              <a:defRPr/>
            </a:pPr>
            <a:fld id="{0739BDE4-2BB0-487A-88B6-8B444CD417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304800" y="1600200"/>
            <a:ext cx="5283200" cy="4495800"/>
          </a:xfrm>
          <a:prstGeom prst="rect">
            <a:avLst/>
          </a:prstGeom>
        </p:spPr>
        <p:txBody>
          <a:bodyPr/>
          <a:lstStyle/>
          <a:p>
            <a:pPr lvl="0"/>
            <a:endParaRPr lang="en-US" noProof="0" dirty="0"/>
          </a:p>
        </p:txBody>
      </p:sp>
      <p:sp>
        <p:nvSpPr>
          <p:cNvPr id="8" name="Text Placeholder 7"/>
          <p:cNvSpPr>
            <a:spLocks noGrp="1"/>
          </p:cNvSpPr>
          <p:nvPr>
            <p:ph type="body" sz="quarter" idx="13"/>
          </p:nvPr>
        </p:nvSpPr>
        <p:spPr>
          <a:xfrm>
            <a:off x="5892800" y="1600200"/>
            <a:ext cx="6096000" cy="44958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4"/>
          <p:cNvSpPr>
            <a:spLocks noGrp="1"/>
          </p:cNvSpPr>
          <p:nvPr>
            <p:ph type="sldNum" sz="quarter" idx="14"/>
          </p:nvPr>
        </p:nvSpPr>
        <p:spPr/>
        <p:txBody>
          <a:bodyPr/>
          <a:lstStyle>
            <a:lvl1pPr>
              <a:defRPr/>
            </a:lvl1pPr>
          </a:lstStyle>
          <a:p>
            <a:pPr>
              <a:defRPr/>
            </a:pPr>
            <a:fld id="{9D0C25DA-4B20-42E0-9D81-DE0A0CABE5D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5"/>
          <p:cNvSpPr>
            <a:spLocks noGrp="1"/>
          </p:cNvSpPr>
          <p:nvPr>
            <p:ph type="body" sz="quarter" idx="12"/>
          </p:nvPr>
        </p:nvSpPr>
        <p:spPr>
          <a:xfrm>
            <a:off x="304800" y="1600200"/>
            <a:ext cx="11684000" cy="45720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4"/>
          <p:cNvSpPr>
            <a:spLocks noGrp="1"/>
          </p:cNvSpPr>
          <p:nvPr>
            <p:ph type="sldNum" sz="quarter" idx="13"/>
          </p:nvPr>
        </p:nvSpPr>
        <p:spPr/>
        <p:txBody>
          <a:bodyPr/>
          <a:lstStyle>
            <a:lvl1pPr>
              <a:defRPr/>
            </a:lvl1pPr>
          </a:lstStyle>
          <a:p>
            <a:pPr>
              <a:defRPr/>
            </a:pPr>
            <a:fld id="{DDBAE502-2422-4063-8EC1-7F0C64754FE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able Placeholder 5"/>
          <p:cNvSpPr>
            <a:spLocks noGrp="1"/>
          </p:cNvSpPr>
          <p:nvPr>
            <p:ph type="tbl" sz="quarter" idx="12"/>
          </p:nvPr>
        </p:nvSpPr>
        <p:spPr>
          <a:xfrm>
            <a:off x="406400" y="1600200"/>
            <a:ext cx="11480800" cy="2514600"/>
          </a:xfrm>
          <a:prstGeom prst="rect">
            <a:avLst/>
          </a:prstGeom>
        </p:spPr>
        <p:txBody>
          <a:bodyPr/>
          <a:lstStyle/>
          <a:p>
            <a:pPr lvl="0"/>
            <a:endParaRPr lang="en-US" noProof="0"/>
          </a:p>
        </p:txBody>
      </p:sp>
      <p:sp>
        <p:nvSpPr>
          <p:cNvPr id="8" name="Text Placeholder 7"/>
          <p:cNvSpPr>
            <a:spLocks noGrp="1"/>
          </p:cNvSpPr>
          <p:nvPr>
            <p:ph type="body" sz="quarter" idx="13"/>
          </p:nvPr>
        </p:nvSpPr>
        <p:spPr>
          <a:xfrm>
            <a:off x="406400" y="4419600"/>
            <a:ext cx="11785600" cy="17526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buNone/>
              <a:defRPr>
                <a:latin typeface="Candara" pitchFamily="34" charset="0"/>
              </a:defRPr>
            </a:lvl4pPr>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smtClean="0"/>
          </a:p>
        </p:txBody>
      </p:sp>
      <p:sp>
        <p:nvSpPr>
          <p:cNvPr id="5" name="Slide Number Placeholder 14"/>
          <p:cNvSpPr>
            <a:spLocks noGrp="1"/>
          </p:cNvSpPr>
          <p:nvPr>
            <p:ph type="sldNum" sz="quarter" idx="14"/>
          </p:nvPr>
        </p:nvSpPr>
        <p:spPr/>
        <p:txBody>
          <a:bodyPr/>
          <a:lstStyle>
            <a:lvl1pPr>
              <a:defRPr/>
            </a:lvl1pPr>
          </a:lstStyle>
          <a:p>
            <a:pPr>
              <a:defRPr/>
            </a:pPr>
            <a:fld id="{730E534C-1231-4197-A4B5-7004AE22071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4"/>
          <p:cNvSpPr>
            <a:spLocks noGrp="1"/>
          </p:cNvSpPr>
          <p:nvPr>
            <p:ph type="sldNum" sz="quarter" idx="10"/>
          </p:nvPr>
        </p:nvSpPr>
        <p:spPr/>
        <p:txBody>
          <a:bodyPr/>
          <a:lstStyle>
            <a:lvl1pPr>
              <a:defRPr/>
            </a:lvl1pPr>
          </a:lstStyle>
          <a:p>
            <a:pPr>
              <a:defRPr/>
            </a:pPr>
            <a:fld id="{AD3FD750-97BF-408F-8EEB-3D1C74C083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4624"/>
            <a:ext cx="10972800" cy="11430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
          </a:p>
        </p:txBody>
      </p:sp>
      <p:sp>
        <p:nvSpPr>
          <p:cNvPr id="4"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s-ES" smtClean="0"/>
              <a:t>Md Mahbubul Alam, PhD</a:t>
            </a: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EE22F566-5354-4147-9157-9307C1151F0F}" type="slidenum">
              <a:rPr lang="es-ES"/>
              <a:pPr>
                <a:defRPr/>
              </a:pPr>
              <a:t>‹#›</a:t>
            </a:fld>
            <a:endParaRPr lang="es-ES"/>
          </a:p>
        </p:txBody>
      </p:sp>
    </p:spTree>
    <p:extLst>
      <p:ext uri="{BB962C8B-B14F-4D97-AF65-F5344CB8AC3E}">
        <p14:creationId xmlns:p14="http://schemas.microsoft.com/office/powerpoint/2010/main" val="13854286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4624"/>
            <a:ext cx="109728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056"/>
            <a:ext cx="109728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s-ES" smtClean="0"/>
              <a:t>Md Mahbubul Alam, PhD</a:t>
            </a: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E678B3E-B01F-4A65-B2E9-98852F263817}" type="slidenum">
              <a:rPr lang="es-ES"/>
              <a:pPr>
                <a:defRPr/>
              </a:pPr>
              <a:t>‹#›</a:t>
            </a:fld>
            <a:endParaRPr lang="es-ES"/>
          </a:p>
        </p:txBody>
      </p:sp>
    </p:spTree>
    <p:extLst>
      <p:ext uri="{BB962C8B-B14F-4D97-AF65-F5344CB8AC3E}">
        <p14:creationId xmlns:p14="http://schemas.microsoft.com/office/powerpoint/2010/main" val="16258271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
          </a:p>
        </p:txBody>
      </p:sp>
      <p:sp>
        <p:nvSpPr>
          <p:cNvPr id="3"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r>
              <a:rPr lang="es-ES" smtClean="0"/>
              <a:t>Md Mahbubul Alam, PhD</a:t>
            </a: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7028CBFB-061B-4F28-8830-74BC3F889B03}" type="slidenum">
              <a:rPr lang="es-ES"/>
              <a:pPr>
                <a:defRPr/>
              </a:pPr>
              <a:t>‹#›</a:t>
            </a:fld>
            <a:endParaRPr lang="es-ES"/>
          </a:p>
        </p:txBody>
      </p:sp>
    </p:spTree>
    <p:extLst>
      <p:ext uri="{BB962C8B-B14F-4D97-AF65-F5344CB8AC3E}">
        <p14:creationId xmlns:p14="http://schemas.microsoft.com/office/powerpoint/2010/main" val="42796193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324600"/>
            <a:ext cx="12192000" cy="533400"/>
          </a:xfrm>
          <a:prstGeom prst="rect">
            <a:avLst/>
          </a:prstGeom>
          <a:solidFill>
            <a:schemeClr val="tx2">
              <a:lumMod val="50000"/>
            </a:schemeClr>
          </a:solidFill>
          <a:ln>
            <a:no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ounded Rectangle 9"/>
          <p:cNvSpPr/>
          <p:nvPr userDrawn="1"/>
        </p:nvSpPr>
        <p:spPr>
          <a:xfrm>
            <a:off x="0" y="1143000"/>
            <a:ext cx="12192000" cy="228600"/>
          </a:xfrm>
          <a:prstGeom prst="roundRect">
            <a:avLst/>
          </a:prstGeom>
          <a:solidFill>
            <a:schemeClr val="accent1">
              <a:lumMod val="50000"/>
            </a:schemeClr>
          </a:solidFill>
          <a:ln>
            <a:no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2" name="Title Placeholder 13"/>
          <p:cNvSpPr>
            <a:spLocks noGrp="1"/>
          </p:cNvSpPr>
          <p:nvPr>
            <p:ph type="title"/>
          </p:nvPr>
        </p:nvSpPr>
        <p:spPr bwMode="auto">
          <a:xfrm>
            <a:off x="304800" y="381000"/>
            <a:ext cx="10566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 name="Slide Number Placeholder 14"/>
          <p:cNvSpPr>
            <a:spLocks noGrp="1"/>
          </p:cNvSpPr>
          <p:nvPr>
            <p:ph type="sldNum" sz="quarter" idx="4"/>
          </p:nvPr>
        </p:nvSpPr>
        <p:spPr>
          <a:xfrm>
            <a:off x="11480800" y="6400800"/>
            <a:ext cx="508000" cy="381000"/>
          </a:xfrm>
          <a:prstGeom prst="rect">
            <a:avLst/>
          </a:prstGeom>
        </p:spPr>
        <p:txBody>
          <a:bodyPr vert="horz" lIns="91440" tIns="45720" rIns="91440" bIns="45720" rtlCol="0" anchor="ctr"/>
          <a:lstStyle>
            <a:lvl1pPr algn="r" fontAlgn="auto">
              <a:spcBef>
                <a:spcPts val="0"/>
              </a:spcBef>
              <a:spcAft>
                <a:spcPts val="0"/>
              </a:spcAft>
              <a:defRPr sz="12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defRPr>
            </a:lvl1pPr>
          </a:lstStyle>
          <a:p>
            <a:pPr>
              <a:defRPr/>
            </a:pPr>
            <a:fld id="{836A597A-83D0-43BD-9ADD-97AA148F912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kern="1200">
          <a:solidFill>
            <a:schemeClr val="tx1"/>
          </a:solidFill>
          <a:latin typeface="Candara" pitchFamily="34" charset="0"/>
          <a:ea typeface="+mj-ea"/>
          <a:cs typeface="+mj-cs"/>
        </a:defRPr>
      </a:lvl1pPr>
      <a:lvl2pPr algn="l" rtl="0" eaLnBrk="0" fontAlgn="base" hangingPunct="0">
        <a:spcBef>
          <a:spcPct val="0"/>
        </a:spcBef>
        <a:spcAft>
          <a:spcPct val="0"/>
        </a:spcAft>
        <a:defRPr sz="3200" b="1">
          <a:solidFill>
            <a:schemeClr val="tx1"/>
          </a:solidFill>
          <a:latin typeface="Candara" pitchFamily="34" charset="0"/>
        </a:defRPr>
      </a:lvl2pPr>
      <a:lvl3pPr algn="l" rtl="0" eaLnBrk="0" fontAlgn="base" hangingPunct="0">
        <a:spcBef>
          <a:spcPct val="0"/>
        </a:spcBef>
        <a:spcAft>
          <a:spcPct val="0"/>
        </a:spcAft>
        <a:defRPr sz="3200" b="1">
          <a:solidFill>
            <a:schemeClr val="tx1"/>
          </a:solidFill>
          <a:latin typeface="Candara" pitchFamily="34" charset="0"/>
        </a:defRPr>
      </a:lvl3pPr>
      <a:lvl4pPr algn="l" rtl="0" eaLnBrk="0" fontAlgn="base" hangingPunct="0">
        <a:spcBef>
          <a:spcPct val="0"/>
        </a:spcBef>
        <a:spcAft>
          <a:spcPct val="0"/>
        </a:spcAft>
        <a:defRPr sz="3200" b="1">
          <a:solidFill>
            <a:schemeClr val="tx1"/>
          </a:solidFill>
          <a:latin typeface="Candara" pitchFamily="34" charset="0"/>
        </a:defRPr>
      </a:lvl4pPr>
      <a:lvl5pPr algn="l" rtl="0" eaLnBrk="0" fontAlgn="base" hangingPunct="0">
        <a:spcBef>
          <a:spcPct val="0"/>
        </a:spcBef>
        <a:spcAft>
          <a:spcPct val="0"/>
        </a:spcAft>
        <a:defRPr sz="3200" b="1">
          <a:solidFill>
            <a:schemeClr val="tx1"/>
          </a:solidFill>
          <a:latin typeface="Candara" pitchFamily="34" charset="0"/>
        </a:defRPr>
      </a:lvl5pPr>
      <a:lvl6pPr marL="457200" algn="l" rtl="0" fontAlgn="base">
        <a:spcBef>
          <a:spcPct val="0"/>
        </a:spcBef>
        <a:spcAft>
          <a:spcPct val="0"/>
        </a:spcAft>
        <a:defRPr sz="3200" b="1">
          <a:solidFill>
            <a:schemeClr val="tx1"/>
          </a:solidFill>
          <a:latin typeface="Candara" pitchFamily="34" charset="0"/>
        </a:defRPr>
      </a:lvl6pPr>
      <a:lvl7pPr marL="914400" algn="l" rtl="0" fontAlgn="base">
        <a:spcBef>
          <a:spcPct val="0"/>
        </a:spcBef>
        <a:spcAft>
          <a:spcPct val="0"/>
        </a:spcAft>
        <a:defRPr sz="3200" b="1">
          <a:solidFill>
            <a:schemeClr val="tx1"/>
          </a:solidFill>
          <a:latin typeface="Candara" pitchFamily="34" charset="0"/>
        </a:defRPr>
      </a:lvl7pPr>
      <a:lvl8pPr marL="1371600" algn="l" rtl="0" fontAlgn="base">
        <a:spcBef>
          <a:spcPct val="0"/>
        </a:spcBef>
        <a:spcAft>
          <a:spcPct val="0"/>
        </a:spcAft>
        <a:defRPr sz="3200" b="1">
          <a:solidFill>
            <a:schemeClr val="tx1"/>
          </a:solidFill>
          <a:latin typeface="Candara" pitchFamily="34" charset="0"/>
        </a:defRPr>
      </a:lvl8pPr>
      <a:lvl9pPr marL="1828800" algn="l" rtl="0" fontAlgn="base">
        <a:spcBef>
          <a:spcPct val="0"/>
        </a:spcBef>
        <a:spcAft>
          <a:spcPct val="0"/>
        </a:spcAft>
        <a:defRPr sz="3200" b="1">
          <a:solidFill>
            <a:schemeClr val="tx1"/>
          </a:solidFill>
          <a:latin typeface="Candar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0"/>
            <a:ext cx="10439400" cy="3886200"/>
          </a:xfrm>
        </p:spPr>
        <p:txBody>
          <a:bodyPr rtlCol="0">
            <a:noAutofit/>
          </a:bodyPr>
          <a:lstStyle/>
          <a:p>
            <a:pPr algn="ctr" eaLnBrk="1" fontAlgn="auto" hangingPunct="1">
              <a:spcAft>
                <a:spcPts val="0"/>
              </a:spcAft>
              <a:defRPr/>
            </a:pPr>
            <a:r>
              <a:rPr lang="en-US" sz="2000" dirty="0" smtClean="0">
                <a:solidFill>
                  <a:schemeClr val="accent1">
                    <a:lumMod val="50000"/>
                  </a:schemeClr>
                </a:solidFill>
              </a:rPr>
              <a:t>COMB 353: Fisheries </a:t>
            </a:r>
            <a:r>
              <a:rPr lang="en-US" sz="2000" dirty="0">
                <a:solidFill>
                  <a:schemeClr val="accent1">
                    <a:lumMod val="50000"/>
                  </a:schemeClr>
                </a:solidFill>
              </a:rPr>
              <a:t>Information Systems</a:t>
            </a:r>
            <a:br>
              <a:rPr lang="en-US" sz="2000" dirty="0">
                <a:solidFill>
                  <a:schemeClr val="accent1">
                    <a:lumMod val="50000"/>
                  </a:schemeClr>
                </a:solidFill>
              </a:rPr>
            </a:br>
            <a:r>
              <a:rPr lang="en-US" sz="2800" dirty="0">
                <a:solidFill>
                  <a:schemeClr val="accent1">
                    <a:lumMod val="50000"/>
                  </a:schemeClr>
                </a:solidFill>
              </a:rPr>
              <a:t/>
            </a:r>
            <a:br>
              <a:rPr lang="en-US" sz="2800" dirty="0">
                <a:solidFill>
                  <a:schemeClr val="accent1">
                    <a:lumMod val="50000"/>
                  </a:schemeClr>
                </a:solidFill>
              </a:rPr>
            </a:br>
            <a:r>
              <a:rPr lang="en-US" sz="2800" dirty="0">
                <a:solidFill>
                  <a:schemeClr val="accent1">
                    <a:lumMod val="50000"/>
                  </a:schemeClr>
                </a:solidFill>
              </a:rPr>
              <a:t>Lecture 1: </a:t>
            </a:r>
            <a:br>
              <a:rPr lang="en-US" sz="2800" dirty="0">
                <a:solidFill>
                  <a:schemeClr val="accent1">
                    <a:lumMod val="50000"/>
                  </a:schemeClr>
                </a:solidFill>
              </a:rPr>
            </a:br>
            <a:r>
              <a:rPr lang="en-US" sz="2800" dirty="0">
                <a:solidFill>
                  <a:schemeClr val="accent1">
                    <a:lumMod val="50000"/>
                  </a:schemeClr>
                </a:solidFill>
              </a:rPr>
              <a:t>Information Systems in </a:t>
            </a:r>
            <a:r>
              <a:rPr lang="en-US" sz="2800" dirty="0" smtClean="0">
                <a:solidFill>
                  <a:schemeClr val="accent1">
                    <a:lumMod val="50000"/>
                  </a:schemeClr>
                </a:solidFill>
              </a:rPr>
              <a:t>Today’s Organization</a:t>
            </a:r>
            <a:r>
              <a:rPr lang="en-US" sz="2800" dirty="0">
                <a:solidFill>
                  <a:schemeClr val="accent1">
                    <a:lumMod val="50000"/>
                  </a:schemeClr>
                </a:solidFill>
              </a:rPr>
              <a:t/>
            </a:r>
            <a:br>
              <a:rPr lang="en-US" sz="2800" dirty="0">
                <a:solidFill>
                  <a:schemeClr val="accent1">
                    <a:lumMod val="50000"/>
                  </a:schemeClr>
                </a:solidFill>
              </a:rPr>
            </a:br>
            <a:r>
              <a:rPr lang="en-US" sz="2800" dirty="0">
                <a:solidFill>
                  <a:schemeClr val="accent1">
                    <a:lumMod val="50000"/>
                  </a:schemeClr>
                </a:solidFill>
              </a:rPr>
              <a:t/>
            </a:r>
            <a:br>
              <a:rPr lang="en-US" sz="2800" dirty="0">
                <a:solidFill>
                  <a:schemeClr val="accent1">
                    <a:lumMod val="50000"/>
                  </a:schemeClr>
                </a:solidFill>
              </a:rPr>
            </a:br>
            <a:r>
              <a:rPr lang="en-US" sz="2000" dirty="0">
                <a:solidFill>
                  <a:schemeClr val="accent1">
                    <a:lumMod val="50000"/>
                  </a:schemeClr>
                </a:solidFill>
              </a:rPr>
              <a:t>by</a:t>
            </a:r>
            <a:br>
              <a:rPr lang="en-US" sz="2000" dirty="0">
                <a:solidFill>
                  <a:schemeClr val="accent1">
                    <a:lumMod val="50000"/>
                  </a:schemeClr>
                </a:solidFill>
              </a:rPr>
            </a:br>
            <a:r>
              <a:rPr lang="en-US" sz="2000" dirty="0">
                <a:solidFill>
                  <a:schemeClr val="accent1">
                    <a:lumMod val="50000"/>
                  </a:schemeClr>
                </a:solidFill>
              </a:rPr>
              <a:t>Md. </a:t>
            </a:r>
            <a:r>
              <a:rPr lang="en-US" sz="2000" dirty="0" err="1">
                <a:solidFill>
                  <a:schemeClr val="accent1">
                    <a:lumMod val="50000"/>
                  </a:schemeClr>
                </a:solidFill>
              </a:rPr>
              <a:t>Mahbubul</a:t>
            </a:r>
            <a:r>
              <a:rPr lang="en-US" sz="2000" dirty="0">
                <a:solidFill>
                  <a:schemeClr val="accent1">
                    <a:lumMod val="50000"/>
                  </a:schemeClr>
                </a:solidFill>
              </a:rPr>
              <a:t> </a:t>
            </a:r>
            <a:r>
              <a:rPr lang="en-US" sz="2000" dirty="0" err="1">
                <a:solidFill>
                  <a:schemeClr val="accent1">
                    <a:lumMod val="50000"/>
                  </a:schemeClr>
                </a:solidFill>
              </a:rPr>
              <a:t>Alam</a:t>
            </a:r>
            <a:r>
              <a:rPr lang="en-US" sz="2000" dirty="0">
                <a:solidFill>
                  <a:schemeClr val="accent1">
                    <a:lumMod val="50000"/>
                  </a:schemeClr>
                </a:solidFill>
              </a:rPr>
              <a:t>, PhD</a:t>
            </a:r>
            <a:br>
              <a:rPr lang="en-US" sz="2000" dirty="0">
                <a:solidFill>
                  <a:schemeClr val="accent1">
                    <a:lumMod val="50000"/>
                  </a:schemeClr>
                </a:solidFill>
              </a:rPr>
            </a:br>
            <a:r>
              <a:rPr lang="en-US" sz="2000" dirty="0" smtClean="0">
                <a:solidFill>
                  <a:schemeClr val="accent1">
                    <a:lumMod val="50000"/>
                  </a:schemeClr>
                </a:solidFill>
              </a:rPr>
              <a:t>Professor</a:t>
            </a:r>
            <a:r>
              <a:rPr lang="en-US" sz="2000" dirty="0">
                <a:solidFill>
                  <a:schemeClr val="accent1">
                    <a:lumMod val="50000"/>
                  </a:schemeClr>
                </a:solidFill>
              </a:rPr>
              <a:t/>
            </a:r>
            <a:br>
              <a:rPr lang="en-US" sz="2000" dirty="0">
                <a:solidFill>
                  <a:schemeClr val="accent1">
                    <a:lumMod val="50000"/>
                  </a:schemeClr>
                </a:solidFill>
              </a:rPr>
            </a:br>
            <a:r>
              <a:rPr lang="en-US" sz="2000" dirty="0">
                <a:solidFill>
                  <a:schemeClr val="accent1">
                    <a:lumMod val="50000"/>
                  </a:schemeClr>
                </a:solidFill>
              </a:rPr>
              <a:t>Dept. of </a:t>
            </a:r>
            <a:r>
              <a:rPr lang="en-US" sz="2000" dirty="0" err="1">
                <a:solidFill>
                  <a:schemeClr val="accent1">
                    <a:lumMod val="50000"/>
                  </a:schemeClr>
                </a:solidFill>
              </a:rPr>
              <a:t>Agril</a:t>
            </a:r>
            <a:r>
              <a:rPr lang="en-US" sz="2000" dirty="0">
                <a:solidFill>
                  <a:schemeClr val="accent1">
                    <a:lumMod val="50000"/>
                  </a:schemeClr>
                </a:solidFill>
              </a:rPr>
              <a:t>. Extension &amp; Information System</a:t>
            </a:r>
            <a:r>
              <a:rPr lang="en-US" sz="2800" dirty="0">
                <a:solidFill>
                  <a:schemeClr val="accent1">
                    <a:lumMod val="50000"/>
                  </a:schemeClr>
                </a:solidFill>
              </a:rPr>
              <a:t/>
            </a:r>
            <a:br>
              <a:rPr lang="en-US" sz="2800" dirty="0">
                <a:solidFill>
                  <a:schemeClr val="accent1">
                    <a:lumMod val="50000"/>
                  </a:schemeClr>
                </a:solidFill>
              </a:rPr>
            </a:br>
            <a:endParaRPr lang="en-US" sz="28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eaLnBrk="1" hangingPunct="1"/>
            <a:r>
              <a:rPr lang="en-US" sz="2400" b="1" i="1" dirty="0"/>
              <a:t>Improvement of efficiency </a:t>
            </a:r>
            <a:r>
              <a:rPr lang="en-US" sz="2400" dirty="0"/>
              <a:t>to attain higher profitability</a:t>
            </a:r>
          </a:p>
          <a:p>
            <a:pPr eaLnBrk="1" hangingPunct="1"/>
            <a:r>
              <a:rPr lang="en-US" sz="2400" dirty="0"/>
              <a:t>Information systems, technology an important tool </a:t>
            </a:r>
            <a:r>
              <a:rPr lang="en-US" sz="2400" b="1" dirty="0"/>
              <a:t>in achieving</a:t>
            </a:r>
            <a:r>
              <a:rPr lang="en-US" sz="2400" dirty="0"/>
              <a:t> </a:t>
            </a:r>
            <a:r>
              <a:rPr lang="en-US" sz="2400" i="1" dirty="0"/>
              <a:t>greater </a:t>
            </a:r>
            <a:r>
              <a:rPr lang="en-US" sz="2400" b="1" i="1" dirty="0"/>
              <a:t>efficiency and productivity</a:t>
            </a:r>
          </a:p>
          <a:p>
            <a:pPr eaLnBrk="1" hangingPunct="1"/>
            <a:r>
              <a:rPr lang="en-US" sz="2400" dirty="0"/>
              <a:t>Wal-Mart’s </a:t>
            </a:r>
            <a:r>
              <a:rPr lang="en-US" sz="2400" dirty="0" err="1"/>
              <a:t>RetailLink</a:t>
            </a:r>
            <a:r>
              <a:rPr lang="en-US" sz="2400" dirty="0"/>
              <a:t> system links suppliers to stores for superior replenishment system</a:t>
            </a:r>
          </a:p>
          <a:p>
            <a:pPr eaLnBrk="1" hangingPunct="1"/>
            <a:endParaRPr lang="en-US" sz="2400" dirty="0"/>
          </a:p>
          <a:p>
            <a:pPr eaLnBrk="1" hangingPunct="1"/>
            <a:r>
              <a:rPr lang="en-US" sz="2400" dirty="0"/>
              <a:t>Q. Does operational excellence make a difference for customer purchasing?</a:t>
            </a:r>
          </a:p>
          <a:p>
            <a:pPr eaLnBrk="1" hangingPunct="1"/>
            <a:endParaRPr lang="en-US" sz="2400" dirty="0"/>
          </a:p>
          <a:p>
            <a:pPr eaLnBrk="1" hangingPunct="1"/>
            <a:endParaRPr lang="en-US" sz="2400" dirty="0"/>
          </a:p>
          <a:p>
            <a:endParaRPr lang="en-US" dirty="0"/>
          </a:p>
        </p:txBody>
      </p:sp>
      <p:sp>
        <p:nvSpPr>
          <p:cNvPr id="3" name="Title 2"/>
          <p:cNvSpPr>
            <a:spLocks noGrp="1"/>
          </p:cNvSpPr>
          <p:nvPr>
            <p:ph type="title"/>
          </p:nvPr>
        </p:nvSpPr>
        <p:spPr/>
        <p:txBody>
          <a:bodyPr/>
          <a:lstStyle/>
          <a:p>
            <a:r>
              <a:rPr lang="en-US" dirty="0" smtClean="0"/>
              <a:t>Operational excellence</a:t>
            </a:r>
            <a:endParaRPr lang="en-US"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533400" y="1600200"/>
            <a:ext cx="10947400" cy="4572000"/>
          </a:xfrm>
        </p:spPr>
        <p:txBody>
          <a:bodyPr/>
          <a:lstStyle/>
          <a:p>
            <a:pPr eaLnBrk="1" hangingPunct="1"/>
            <a:r>
              <a:rPr lang="en-US" sz="2800" b="1" dirty="0"/>
              <a:t>Business model</a:t>
            </a:r>
            <a:r>
              <a:rPr lang="en-US" sz="2800" dirty="0"/>
              <a:t> </a:t>
            </a:r>
          </a:p>
          <a:p>
            <a:pPr lvl="1" eaLnBrk="1" hangingPunct="1"/>
            <a:r>
              <a:rPr lang="en-US" sz="2400" dirty="0"/>
              <a:t>describes </a:t>
            </a:r>
            <a:r>
              <a:rPr lang="en-US" sz="2400" u="sng" dirty="0"/>
              <a:t>how company produces, delivers, and sells product or service</a:t>
            </a:r>
          </a:p>
          <a:p>
            <a:pPr eaLnBrk="1" hangingPunct="1"/>
            <a:r>
              <a:rPr lang="en-US" sz="2800" dirty="0"/>
              <a:t>Information systems and technology a major enabling tool for new products, services, business models</a:t>
            </a:r>
          </a:p>
          <a:p>
            <a:pPr lvl="1" eaLnBrk="1" hangingPunct="1"/>
            <a:r>
              <a:rPr lang="en-US" sz="2400" dirty="0"/>
              <a:t>Apple’s iPod, iTunes, and </a:t>
            </a:r>
            <a:r>
              <a:rPr lang="en-US" sz="2400" dirty="0" err="1"/>
              <a:t>iPhone</a:t>
            </a:r>
            <a:r>
              <a:rPr lang="en-US" sz="2400" dirty="0"/>
              <a:t>, Netflix’s Internet-based DVD rentals</a:t>
            </a:r>
          </a:p>
          <a:p>
            <a:pPr lvl="1" eaLnBrk="1" hangingPunct="1"/>
            <a:endParaRPr lang="en-US" sz="2400" dirty="0"/>
          </a:p>
          <a:p>
            <a:pPr marL="0" indent="0">
              <a:buNone/>
            </a:pPr>
            <a:endParaRPr lang="en-US" dirty="0"/>
          </a:p>
        </p:txBody>
      </p:sp>
      <p:sp>
        <p:nvSpPr>
          <p:cNvPr id="3" name="Title 2"/>
          <p:cNvSpPr>
            <a:spLocks noGrp="1"/>
          </p:cNvSpPr>
          <p:nvPr>
            <p:ph type="title"/>
          </p:nvPr>
        </p:nvSpPr>
        <p:spPr/>
        <p:txBody>
          <a:bodyPr/>
          <a:lstStyle/>
          <a:p>
            <a:pPr lvl="1"/>
            <a:r>
              <a:rPr lang="en-US" dirty="0" smtClean="0"/>
              <a:t>New products, services, &amp; business models</a:t>
            </a:r>
            <a:endParaRPr lang="en-US" sz="4400"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eaLnBrk="1" hangingPunct="1"/>
            <a:r>
              <a:rPr lang="en-US" sz="2800" b="1" dirty="0"/>
              <a:t>Serving customers </a:t>
            </a:r>
            <a:r>
              <a:rPr lang="en-US" sz="2800" dirty="0"/>
              <a:t>well leads to customers returning, which raises revenues and profits</a:t>
            </a:r>
          </a:p>
          <a:p>
            <a:pPr lvl="1" eaLnBrk="1" hangingPunct="1"/>
            <a:r>
              <a:rPr lang="en-US" sz="2400" dirty="0"/>
              <a:t>High-end hotels that use computers to</a:t>
            </a:r>
            <a:r>
              <a:rPr lang="en-US" sz="2400" b="1" dirty="0"/>
              <a:t> track customer preferences</a:t>
            </a:r>
            <a:r>
              <a:rPr lang="en-US" sz="2400" dirty="0"/>
              <a:t> and use to monitor and customize environment</a:t>
            </a:r>
          </a:p>
          <a:p>
            <a:pPr lvl="1" eaLnBrk="1" hangingPunct="1"/>
            <a:endParaRPr lang="en-US" sz="2400" dirty="0"/>
          </a:p>
          <a:p>
            <a:pPr eaLnBrk="1" hangingPunct="1"/>
            <a:r>
              <a:rPr lang="en-US" sz="2800" b="1" dirty="0"/>
              <a:t>Intimacy with suppliers </a:t>
            </a:r>
            <a:r>
              <a:rPr lang="en-US" sz="2800" dirty="0"/>
              <a:t>allows them to provide vital inputs, which lowers costs</a:t>
            </a:r>
          </a:p>
          <a:p>
            <a:pPr lvl="1" eaLnBrk="1" hangingPunct="1"/>
            <a:r>
              <a:rPr lang="en-US" sz="2400" dirty="0" err="1"/>
              <a:t>J.C.Penney’s</a:t>
            </a:r>
            <a:r>
              <a:rPr lang="en-US" sz="2400" dirty="0"/>
              <a:t> information system which links sales records to contract manufacturer</a:t>
            </a:r>
          </a:p>
          <a:p>
            <a:endParaRPr lang="en-US" dirty="0"/>
          </a:p>
        </p:txBody>
      </p:sp>
      <p:sp>
        <p:nvSpPr>
          <p:cNvPr id="3" name="Title 2"/>
          <p:cNvSpPr>
            <a:spLocks noGrp="1"/>
          </p:cNvSpPr>
          <p:nvPr>
            <p:ph type="title"/>
          </p:nvPr>
        </p:nvSpPr>
        <p:spPr/>
        <p:txBody>
          <a:bodyPr/>
          <a:lstStyle/>
          <a:p>
            <a:pPr lvl="1"/>
            <a:r>
              <a:rPr lang="en-US" dirty="0" smtClean="0"/>
              <a:t>Customer &amp; supplier intimacy</a:t>
            </a:r>
            <a:endParaRPr lang="en-US" sz="4400"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1"/>
            <a:r>
              <a:rPr lang="en-US" dirty="0" smtClean="0"/>
              <a:t>Improved decision making</a:t>
            </a:r>
            <a:endParaRPr lang="en-US" sz="4400" dirty="0"/>
          </a:p>
        </p:txBody>
      </p:sp>
      <p:graphicFrame>
        <p:nvGraphicFramePr>
          <p:cNvPr id="5" name="Content Placeholder 6"/>
          <p:cNvGraphicFramePr>
            <a:graphicFrameLocks/>
          </p:cNvGraphicFramePr>
          <p:nvPr>
            <p:extLst>
              <p:ext uri="{D42A27DB-BD31-4B8C-83A1-F6EECF244321}">
                <p14:modId xmlns:p14="http://schemas.microsoft.com/office/powerpoint/2010/main" val="2595948243"/>
              </p:ext>
            </p:extLst>
          </p:nvPr>
        </p:nvGraphicFramePr>
        <p:xfrm>
          <a:off x="838200" y="1447800"/>
          <a:ext cx="10363200" cy="4724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3"/>
          </p:nvPr>
        </p:nvSpPr>
        <p:spPr/>
        <p:txBody>
          <a:bodyPr/>
          <a:lstStyle/>
          <a:p>
            <a:pPr>
              <a:defRPr/>
            </a:pPr>
            <a:fld id="{0739BDE4-2BB0-487A-88B6-8B444CD4171A}"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609600" y="1600200"/>
            <a:ext cx="10972800" cy="4572000"/>
          </a:xfrm>
        </p:spPr>
        <p:txBody>
          <a:bodyPr/>
          <a:lstStyle/>
          <a:p>
            <a:pPr eaLnBrk="1" hangingPunct="1"/>
            <a:r>
              <a:rPr lang="en-US" sz="2800" b="1" dirty="0"/>
              <a:t>Delivering better performance</a:t>
            </a:r>
          </a:p>
          <a:p>
            <a:pPr eaLnBrk="1" hangingPunct="1"/>
            <a:r>
              <a:rPr lang="en-US" sz="2800" b="1" dirty="0"/>
              <a:t>Charging less</a:t>
            </a:r>
            <a:r>
              <a:rPr lang="en-US" sz="2800" dirty="0"/>
              <a:t> for superior products</a:t>
            </a:r>
          </a:p>
          <a:p>
            <a:pPr eaLnBrk="1" hangingPunct="1"/>
            <a:r>
              <a:rPr lang="en-US" sz="2800" b="1" dirty="0"/>
              <a:t>Responding to customers and suppliers in real time</a:t>
            </a:r>
          </a:p>
          <a:p>
            <a:pPr lvl="1" eaLnBrk="1" hangingPunct="1"/>
            <a:r>
              <a:rPr lang="en-US" sz="2400" dirty="0"/>
              <a:t>Apple, </a:t>
            </a:r>
            <a:r>
              <a:rPr lang="en-US" sz="2400" dirty="0" err="1"/>
              <a:t>Walmart</a:t>
            </a:r>
            <a:r>
              <a:rPr lang="en-US" sz="2400" dirty="0"/>
              <a:t>, etc. </a:t>
            </a:r>
          </a:p>
          <a:p>
            <a:pPr lvl="1" eaLnBrk="1" hangingPunct="1"/>
            <a:endParaRPr lang="en-US" sz="2400" dirty="0"/>
          </a:p>
          <a:p>
            <a:pPr eaLnBrk="1" hangingPunct="1"/>
            <a:r>
              <a:rPr lang="en-US" sz="2800" dirty="0"/>
              <a:t>One way to achieve competitive advantage is to achieve the previous four objectives </a:t>
            </a:r>
          </a:p>
          <a:p>
            <a:endParaRPr lang="en-US" dirty="0"/>
          </a:p>
        </p:txBody>
      </p:sp>
      <p:sp>
        <p:nvSpPr>
          <p:cNvPr id="3" name="Title 2"/>
          <p:cNvSpPr>
            <a:spLocks noGrp="1"/>
          </p:cNvSpPr>
          <p:nvPr>
            <p:ph type="title"/>
          </p:nvPr>
        </p:nvSpPr>
        <p:spPr/>
        <p:txBody>
          <a:bodyPr/>
          <a:lstStyle/>
          <a:p>
            <a:pPr lvl="1"/>
            <a:r>
              <a:rPr lang="en-US" dirty="0" smtClean="0"/>
              <a:t>Competitive advantage</a:t>
            </a:r>
            <a:endParaRPr lang="en-US" sz="4400"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box(in)">
                                      <p:cBhvr>
                                        <p:cTn id="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533400" y="1600200"/>
            <a:ext cx="10947400" cy="4572000"/>
          </a:xfrm>
        </p:spPr>
        <p:txBody>
          <a:bodyPr/>
          <a:lstStyle/>
          <a:p>
            <a:pPr eaLnBrk="1" hangingPunct="1"/>
            <a:r>
              <a:rPr lang="en-US" sz="2800" dirty="0"/>
              <a:t>Industry-level changes</a:t>
            </a:r>
          </a:p>
          <a:p>
            <a:pPr lvl="1" eaLnBrk="1" hangingPunct="1"/>
            <a:r>
              <a:rPr lang="en-US" sz="2400" dirty="0"/>
              <a:t>introduction of ATMs</a:t>
            </a:r>
          </a:p>
          <a:p>
            <a:pPr lvl="1" eaLnBrk="1" hangingPunct="1"/>
            <a:endParaRPr lang="en-US" sz="2400" dirty="0"/>
          </a:p>
          <a:p>
            <a:pPr eaLnBrk="1" hangingPunct="1"/>
            <a:r>
              <a:rPr lang="en-US" sz="2800" dirty="0"/>
              <a:t>Governmental regulations requiring record-keeping</a:t>
            </a:r>
          </a:p>
          <a:p>
            <a:pPr lvl="1" eaLnBrk="1" hangingPunct="1"/>
            <a:r>
              <a:rPr lang="en-US" sz="2400" dirty="0"/>
              <a:t>Toxic Substances Control Act, Sarbanes-Oxley Act </a:t>
            </a:r>
          </a:p>
          <a:p>
            <a:endParaRPr lang="en-US" dirty="0"/>
          </a:p>
        </p:txBody>
      </p:sp>
      <p:sp>
        <p:nvSpPr>
          <p:cNvPr id="3" name="Title 2"/>
          <p:cNvSpPr>
            <a:spLocks noGrp="1"/>
          </p:cNvSpPr>
          <p:nvPr>
            <p:ph type="title"/>
          </p:nvPr>
        </p:nvSpPr>
        <p:spPr>
          <a:xfrm>
            <a:off x="685800" y="381000"/>
            <a:ext cx="10185400" cy="685800"/>
          </a:xfrm>
        </p:spPr>
        <p:txBody>
          <a:bodyPr/>
          <a:lstStyle/>
          <a:p>
            <a:pPr lvl="1"/>
            <a:r>
              <a:rPr lang="en-US" dirty="0" smtClean="0"/>
              <a:t>Survival</a:t>
            </a:r>
            <a:endParaRPr lang="en-US" sz="4400"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762000" y="1600200"/>
            <a:ext cx="10439400" cy="3886200"/>
          </a:xfrm>
        </p:spPr>
        <p:txBody>
          <a:bodyPr/>
          <a:lstStyle/>
          <a:p>
            <a:r>
              <a:rPr lang="en-US" sz="2800" b="1" dirty="0"/>
              <a:t>Information system</a:t>
            </a:r>
          </a:p>
          <a:p>
            <a:pPr lvl="1"/>
            <a:r>
              <a:rPr lang="en-US" sz="2400" dirty="0"/>
              <a:t>Set of interrelated components</a:t>
            </a:r>
          </a:p>
          <a:p>
            <a:pPr lvl="1"/>
            <a:r>
              <a:rPr lang="en-US" sz="2400" dirty="0"/>
              <a:t>Collect, process, store &amp; distribute information</a:t>
            </a:r>
          </a:p>
          <a:p>
            <a:pPr lvl="1"/>
            <a:r>
              <a:rPr lang="en-US" sz="2400" dirty="0"/>
              <a:t>Support decision making, coordination, &amp; control</a:t>
            </a:r>
          </a:p>
          <a:p>
            <a:pPr lvl="1"/>
            <a:endParaRPr lang="en-US" dirty="0"/>
          </a:p>
        </p:txBody>
      </p:sp>
      <p:sp>
        <p:nvSpPr>
          <p:cNvPr id="3" name="Title 2"/>
          <p:cNvSpPr>
            <a:spLocks noGrp="1"/>
          </p:cNvSpPr>
          <p:nvPr>
            <p:ph type="title"/>
          </p:nvPr>
        </p:nvSpPr>
        <p:spPr>
          <a:xfrm>
            <a:off x="762000" y="381000"/>
            <a:ext cx="10109200" cy="685800"/>
          </a:xfrm>
        </p:spPr>
        <p:txBody>
          <a:bodyPr/>
          <a:lstStyle/>
          <a:p>
            <a:r>
              <a:rPr lang="en-US" dirty="0" smtClean="0"/>
              <a:t>Concept of MIS</a:t>
            </a:r>
            <a:endParaRPr lang="en-US"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Concept of MIS (Cont’d)</a:t>
            </a:r>
            <a:endParaRPr lang="en-US" dirty="0"/>
          </a:p>
        </p:txBody>
      </p:sp>
      <p:sp>
        <p:nvSpPr>
          <p:cNvPr id="5" name="Rectangle 4"/>
          <p:cNvSpPr/>
          <p:nvPr/>
        </p:nvSpPr>
        <p:spPr>
          <a:xfrm>
            <a:off x="3200400" y="25146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itchFamily="34" charset="0"/>
              </a:rPr>
              <a:t>Management</a:t>
            </a:r>
          </a:p>
        </p:txBody>
      </p:sp>
      <p:sp>
        <p:nvSpPr>
          <p:cNvPr id="6" name="Rectangle 5"/>
          <p:cNvSpPr/>
          <p:nvPr/>
        </p:nvSpPr>
        <p:spPr>
          <a:xfrm>
            <a:off x="3200400" y="35052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itchFamily="34" charset="0"/>
              </a:rPr>
              <a:t>Organization</a:t>
            </a:r>
          </a:p>
        </p:txBody>
      </p:sp>
      <p:sp>
        <p:nvSpPr>
          <p:cNvPr id="7" name="Rectangle 6"/>
          <p:cNvSpPr/>
          <p:nvPr/>
        </p:nvSpPr>
        <p:spPr>
          <a:xfrm>
            <a:off x="3200400" y="44958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itchFamily="34" charset="0"/>
              </a:rPr>
              <a:t>Technology</a:t>
            </a:r>
          </a:p>
        </p:txBody>
      </p:sp>
      <p:sp>
        <p:nvSpPr>
          <p:cNvPr id="8" name="Rectangle 7"/>
          <p:cNvSpPr/>
          <p:nvPr/>
        </p:nvSpPr>
        <p:spPr>
          <a:xfrm>
            <a:off x="5943600" y="35052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itchFamily="34" charset="0"/>
              </a:rPr>
              <a:t>Information Systems</a:t>
            </a:r>
          </a:p>
        </p:txBody>
      </p:sp>
      <p:sp>
        <p:nvSpPr>
          <p:cNvPr id="9" name="Rectangle 8"/>
          <p:cNvSpPr/>
          <p:nvPr/>
        </p:nvSpPr>
        <p:spPr>
          <a:xfrm>
            <a:off x="6086901" y="1865194"/>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itchFamily="34" charset="0"/>
              </a:rPr>
              <a:t>Business challenges</a:t>
            </a:r>
          </a:p>
        </p:txBody>
      </p:sp>
      <p:sp>
        <p:nvSpPr>
          <p:cNvPr id="10" name="Rectangle 9"/>
          <p:cNvSpPr/>
          <p:nvPr/>
        </p:nvSpPr>
        <p:spPr>
          <a:xfrm>
            <a:off x="8382000" y="35052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andara" pitchFamily="34" charset="0"/>
              </a:rPr>
              <a:t>Business solutions</a:t>
            </a:r>
          </a:p>
        </p:txBody>
      </p:sp>
      <p:cxnSp>
        <p:nvCxnSpPr>
          <p:cNvPr id="12" name="Straight Arrow Connector 11"/>
          <p:cNvCxnSpPr>
            <a:stCxn id="5" idx="3"/>
            <a:endCxn id="8" idx="1"/>
          </p:cNvCxnSpPr>
          <p:nvPr/>
        </p:nvCxnSpPr>
        <p:spPr>
          <a:xfrm>
            <a:off x="5181600" y="2819400"/>
            <a:ext cx="7620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3"/>
            <a:endCxn id="8" idx="1"/>
          </p:cNvCxnSpPr>
          <p:nvPr/>
        </p:nvCxnSpPr>
        <p:spPr>
          <a:xfrm>
            <a:off x="5181600" y="3810000"/>
            <a:ext cx="762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3"/>
            <a:endCxn id="8" idx="1"/>
          </p:cNvCxnSpPr>
          <p:nvPr/>
        </p:nvCxnSpPr>
        <p:spPr>
          <a:xfrm flipV="1">
            <a:off x="5181600" y="3810000"/>
            <a:ext cx="7620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3"/>
            <a:endCxn id="10" idx="1"/>
          </p:cNvCxnSpPr>
          <p:nvPr/>
        </p:nvCxnSpPr>
        <p:spPr>
          <a:xfrm>
            <a:off x="7924800" y="3810000"/>
            <a:ext cx="457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hape 23"/>
          <p:cNvCxnSpPr>
            <a:stCxn id="9" idx="1"/>
            <a:endCxn id="5" idx="0"/>
          </p:cNvCxnSpPr>
          <p:nvPr/>
        </p:nvCxnSpPr>
        <p:spPr>
          <a:xfrm rot="10800000" flipV="1">
            <a:off x="4191002" y="2169994"/>
            <a:ext cx="1895901" cy="344606"/>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10" idx="0"/>
            <a:endCxn id="9" idx="3"/>
          </p:cNvCxnSpPr>
          <p:nvPr/>
        </p:nvCxnSpPr>
        <p:spPr>
          <a:xfrm rot="16200000" flipV="1">
            <a:off x="8052748" y="2185348"/>
            <a:ext cx="1335206" cy="1304499"/>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815152" y="3581400"/>
            <a:ext cx="12954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400" dirty="0">
                <a:solidFill>
                  <a:schemeClr val="tx1"/>
                </a:solidFill>
                <a:latin typeface="Candara" pitchFamily="34" charset="0"/>
              </a:rPr>
              <a:t> Revise job &amp; work processes</a:t>
            </a:r>
          </a:p>
        </p:txBody>
      </p:sp>
      <p:sp>
        <p:nvSpPr>
          <p:cNvPr id="29" name="Rectangle 28"/>
          <p:cNvSpPr/>
          <p:nvPr/>
        </p:nvSpPr>
        <p:spPr>
          <a:xfrm>
            <a:off x="1828800" y="2209800"/>
            <a:ext cx="1295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400" dirty="0">
                <a:solidFill>
                  <a:schemeClr val="tx1"/>
                </a:solidFill>
                <a:latin typeface="Candara" pitchFamily="34" charset="0"/>
              </a:rPr>
              <a:t> Select technology</a:t>
            </a:r>
          </a:p>
          <a:p>
            <a:pPr algn="ctr">
              <a:buFont typeface="Arial" pitchFamily="34" charset="0"/>
              <a:buChar char="•"/>
            </a:pPr>
            <a:r>
              <a:rPr lang="en-US" sz="1400" dirty="0">
                <a:solidFill>
                  <a:schemeClr val="tx1"/>
                </a:solidFill>
                <a:latin typeface="Candara" pitchFamily="34" charset="0"/>
              </a:rPr>
              <a:t> Monitoring cost</a:t>
            </a:r>
          </a:p>
        </p:txBody>
      </p:sp>
      <p:sp>
        <p:nvSpPr>
          <p:cNvPr id="30" name="Rectangle 29"/>
          <p:cNvSpPr/>
          <p:nvPr/>
        </p:nvSpPr>
        <p:spPr>
          <a:xfrm>
            <a:off x="2362200" y="5257800"/>
            <a:ext cx="29718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400" dirty="0">
                <a:solidFill>
                  <a:schemeClr val="tx1"/>
                </a:solidFill>
                <a:latin typeface="Candara" pitchFamily="34" charset="0"/>
              </a:rPr>
              <a:t> Deploy wireless network</a:t>
            </a:r>
          </a:p>
          <a:p>
            <a:pPr algn="ctr">
              <a:buFont typeface="Arial" pitchFamily="34" charset="0"/>
              <a:buChar char="•"/>
            </a:pPr>
            <a:r>
              <a:rPr lang="en-US" sz="1400" dirty="0">
                <a:solidFill>
                  <a:schemeClr val="tx1"/>
                </a:solidFill>
                <a:latin typeface="Candara" pitchFamily="34" charset="0"/>
              </a:rPr>
              <a:t> Deploy Skype</a:t>
            </a:r>
          </a:p>
          <a:p>
            <a:pPr algn="ctr">
              <a:buFont typeface="Arial" pitchFamily="34" charset="0"/>
              <a:buChar char="•"/>
            </a:pPr>
            <a:r>
              <a:rPr lang="en-US" sz="1400" dirty="0">
                <a:solidFill>
                  <a:schemeClr val="tx1"/>
                </a:solidFill>
                <a:latin typeface="Candara" pitchFamily="34" charset="0"/>
              </a:rPr>
              <a:t> Deploy internet and PCs</a:t>
            </a:r>
          </a:p>
        </p:txBody>
      </p:sp>
      <p:sp>
        <p:nvSpPr>
          <p:cNvPr id="31" name="Rectangle 30"/>
          <p:cNvSpPr/>
          <p:nvPr/>
        </p:nvSpPr>
        <p:spPr>
          <a:xfrm>
            <a:off x="5715000" y="4343400"/>
            <a:ext cx="2590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400" dirty="0">
                <a:solidFill>
                  <a:schemeClr val="tx1"/>
                </a:solidFill>
                <a:latin typeface="Candara" pitchFamily="34" charset="0"/>
              </a:rPr>
              <a:t> Expedite communication</a:t>
            </a:r>
          </a:p>
          <a:p>
            <a:pPr algn="ctr">
              <a:buFont typeface="Arial" pitchFamily="34" charset="0"/>
              <a:buChar char="•"/>
            </a:pPr>
            <a:r>
              <a:rPr lang="en-US" sz="1400" dirty="0">
                <a:solidFill>
                  <a:schemeClr val="tx1"/>
                </a:solidFill>
                <a:latin typeface="Candara" pitchFamily="34" charset="0"/>
              </a:rPr>
              <a:t> Track work status in real time</a:t>
            </a:r>
          </a:p>
        </p:txBody>
      </p:sp>
      <p:sp>
        <p:nvSpPr>
          <p:cNvPr id="32" name="Rectangle 31"/>
          <p:cNvSpPr/>
          <p:nvPr/>
        </p:nvSpPr>
        <p:spPr>
          <a:xfrm>
            <a:off x="6291618" y="2653352"/>
            <a:ext cx="2547582"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400" dirty="0">
                <a:solidFill>
                  <a:schemeClr val="tx1"/>
                </a:solidFill>
                <a:latin typeface="Candara" pitchFamily="34" charset="0"/>
              </a:rPr>
              <a:t> Complex environment</a:t>
            </a:r>
          </a:p>
          <a:p>
            <a:pPr algn="ctr">
              <a:buFont typeface="Arial" pitchFamily="34" charset="0"/>
              <a:buChar char="•"/>
            </a:pPr>
            <a:r>
              <a:rPr lang="en-US" sz="1400" dirty="0">
                <a:solidFill>
                  <a:schemeClr val="tx1"/>
                </a:solidFill>
                <a:latin typeface="Candara" pitchFamily="34" charset="0"/>
              </a:rPr>
              <a:t> Labor condition</a:t>
            </a:r>
          </a:p>
          <a:p>
            <a:pPr algn="ctr">
              <a:buFont typeface="Arial" pitchFamily="34" charset="0"/>
              <a:buChar char="•"/>
            </a:pPr>
            <a:r>
              <a:rPr lang="en-US" sz="1400" dirty="0">
                <a:solidFill>
                  <a:schemeClr val="tx1"/>
                </a:solidFill>
                <a:latin typeface="Candara" pitchFamily="34" charset="0"/>
              </a:rPr>
              <a:t> Global economic condition</a:t>
            </a:r>
          </a:p>
        </p:txBody>
      </p:sp>
      <p:sp>
        <p:nvSpPr>
          <p:cNvPr id="33" name="Rectangle 32"/>
          <p:cNvSpPr/>
          <p:nvPr/>
        </p:nvSpPr>
        <p:spPr>
          <a:xfrm>
            <a:off x="8639033" y="4345675"/>
            <a:ext cx="1724167"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1400" dirty="0">
                <a:solidFill>
                  <a:schemeClr val="tx1"/>
                </a:solidFill>
                <a:latin typeface="Candara" pitchFamily="34" charset="0"/>
              </a:rPr>
              <a:t> Increase efficiency</a:t>
            </a:r>
          </a:p>
          <a:p>
            <a:pPr algn="ctr">
              <a:buFont typeface="Arial" pitchFamily="34" charset="0"/>
              <a:buChar char="•"/>
            </a:pPr>
            <a:r>
              <a:rPr lang="en-US" sz="1400" dirty="0">
                <a:solidFill>
                  <a:schemeClr val="tx1"/>
                </a:solidFill>
                <a:latin typeface="Candara" pitchFamily="34" charset="0"/>
              </a:rPr>
              <a:t> Lower costs</a:t>
            </a:r>
          </a:p>
        </p:txBody>
      </p:sp>
      <p:sp>
        <p:nvSpPr>
          <p:cNvPr id="11" name="Slide Number Placeholder 10"/>
          <p:cNvSpPr>
            <a:spLocks noGrp="1"/>
          </p:cNvSpPr>
          <p:nvPr>
            <p:ph type="sldNum" sz="quarter" idx="13"/>
          </p:nvPr>
        </p:nvSpPr>
        <p:spPr/>
        <p:txBody>
          <a:bodyPr/>
          <a:lstStyle/>
          <a:p>
            <a:pPr>
              <a:defRPr/>
            </a:pPr>
            <a:fld id="{0739BDE4-2BB0-487A-88B6-8B444CD4171A}" type="slidenum">
              <a:rPr lang="en-US" smtClean="0"/>
              <a:pPr>
                <a:defRPr/>
              </a:pPr>
              <a:t>17</a:t>
            </a:fld>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heckerboard(across)">
                                      <p:cBhvr>
                                        <p:cTn id="7" dur="500"/>
                                        <p:tgtEl>
                                          <p:spTgt spid="2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heckerboard(across)">
                                      <p:cBhvr>
                                        <p:cTn id="10" dur="500"/>
                                        <p:tgtEl>
                                          <p:spTgt spid="2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checkerboard(across)">
                                      <p:cBhvr>
                                        <p:cTn id="13" dur="500"/>
                                        <p:tgtEl>
                                          <p:spTgt spid="3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checkerboard(across)">
                                      <p:cBhvr>
                                        <p:cTn id="16" dur="500"/>
                                        <p:tgtEl>
                                          <p:spTgt spid="31"/>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checkerboard(across)">
                                      <p:cBhvr>
                                        <p:cTn id="19" dur="500"/>
                                        <p:tgtEl>
                                          <p:spTgt spid="3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checkerboard(across)">
                                      <p:cBhvr>
                                        <p:cTn id="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533400" y="1524000"/>
            <a:ext cx="11277600" cy="2667000"/>
          </a:xfrm>
        </p:spPr>
        <p:txBody>
          <a:bodyPr/>
          <a:lstStyle/>
          <a:p>
            <a:pPr marL="457200" indent="-457200"/>
            <a:r>
              <a:rPr lang="en-US" sz="2400" b="1" dirty="0"/>
              <a:t>Information</a:t>
            </a:r>
          </a:p>
          <a:p>
            <a:pPr lvl="1"/>
            <a:r>
              <a:rPr lang="en-US" sz="2000" dirty="0"/>
              <a:t>is </a:t>
            </a:r>
            <a:r>
              <a:rPr lang="en-US" sz="2000" b="1" i="1" dirty="0"/>
              <a:t>a processed data </a:t>
            </a:r>
            <a:r>
              <a:rPr lang="en-US" sz="2000" dirty="0"/>
              <a:t>that are represented facts, and thereby </a:t>
            </a:r>
            <a:r>
              <a:rPr lang="en-US" sz="2000" b="1" i="1" dirty="0"/>
              <a:t>assist decision-making </a:t>
            </a:r>
            <a:r>
              <a:rPr lang="en-US" sz="2000" dirty="0"/>
              <a:t>process.</a:t>
            </a:r>
          </a:p>
          <a:p>
            <a:pPr lvl="1"/>
            <a:r>
              <a:rPr lang="en-US" sz="2000" b="1" i="1" dirty="0"/>
              <a:t>meaningful facts</a:t>
            </a:r>
          </a:p>
          <a:p>
            <a:pPr lvl="1"/>
            <a:r>
              <a:rPr lang="en-US" sz="2000" dirty="0"/>
              <a:t>e.g., total unit sales or total sales revenue from a product</a:t>
            </a:r>
            <a:endParaRPr lang="en-US" sz="2400" dirty="0"/>
          </a:p>
          <a:p>
            <a:r>
              <a:rPr lang="en-US" sz="2400" b="1" dirty="0"/>
              <a:t>Data</a:t>
            </a:r>
          </a:p>
          <a:p>
            <a:pPr lvl="1"/>
            <a:r>
              <a:rPr lang="en-US" sz="2000" b="1" i="1" dirty="0"/>
              <a:t>raw fact </a:t>
            </a:r>
            <a:r>
              <a:rPr lang="en-US" sz="2000" dirty="0"/>
              <a:t>that represents events occurring in an organization</a:t>
            </a:r>
          </a:p>
          <a:p>
            <a:pPr lvl="1"/>
            <a:r>
              <a:rPr lang="en-US" sz="2000" dirty="0"/>
              <a:t>e.g., customer record, data at the sales counter</a:t>
            </a:r>
          </a:p>
          <a:p>
            <a:endParaRPr lang="en-US" dirty="0"/>
          </a:p>
        </p:txBody>
      </p:sp>
      <p:sp>
        <p:nvSpPr>
          <p:cNvPr id="2" name="Title 1"/>
          <p:cNvSpPr>
            <a:spLocks noGrp="1"/>
          </p:cNvSpPr>
          <p:nvPr>
            <p:ph type="title"/>
          </p:nvPr>
        </p:nvSpPr>
        <p:spPr/>
        <p:txBody>
          <a:bodyPr/>
          <a:lstStyle/>
          <a:p>
            <a:r>
              <a:rPr lang="en-US" dirty="0" smtClean="0"/>
              <a:t>Information Vs. Data</a:t>
            </a:r>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1981200" y="4241061"/>
            <a:ext cx="7772400" cy="2052527"/>
          </a:xfrm>
          <a:prstGeom prst="rect">
            <a:avLst/>
          </a:prstGeom>
          <a:noFill/>
          <a:ln w="9525">
            <a:noFill/>
            <a:miter lim="800000"/>
            <a:headEnd/>
            <a:tailEnd/>
          </a:ln>
          <a:effectLst/>
        </p:spPr>
      </p:pic>
      <p:sp>
        <p:nvSpPr>
          <p:cNvPr id="3" name="Slide Number Placeholder 2"/>
          <p:cNvSpPr>
            <a:spLocks noGrp="1"/>
          </p:cNvSpPr>
          <p:nvPr>
            <p:ph type="sldNum" sz="quarter" idx="13"/>
          </p:nvPr>
        </p:nvSpPr>
        <p:spPr/>
        <p:txBody>
          <a:bodyPr/>
          <a:lstStyle/>
          <a:p>
            <a:pPr>
              <a:defRPr/>
            </a:pPr>
            <a:fld id="{0739BDE4-2BB0-487A-88B6-8B444CD4171A}"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533400" y="1600200"/>
            <a:ext cx="11455400" cy="4572000"/>
          </a:xfrm>
        </p:spPr>
        <p:txBody>
          <a:bodyPr/>
          <a:lstStyle/>
          <a:p>
            <a:pPr marL="457200" indent="-457200"/>
            <a:r>
              <a:rPr lang="en-US" sz="2400" b="1" dirty="0"/>
              <a:t>System</a:t>
            </a:r>
          </a:p>
          <a:p>
            <a:pPr lvl="1"/>
            <a:r>
              <a:rPr lang="en-US" dirty="0"/>
              <a:t>A system is </a:t>
            </a:r>
            <a:r>
              <a:rPr lang="en-US" b="1" i="1" dirty="0"/>
              <a:t>a set of elements </a:t>
            </a:r>
            <a:r>
              <a:rPr lang="en-US" dirty="0"/>
              <a:t>which are joined together to achieve a common objective. </a:t>
            </a:r>
          </a:p>
          <a:p>
            <a:pPr lvl="1"/>
            <a:r>
              <a:rPr lang="en-US" dirty="0"/>
              <a:t>Elements are </a:t>
            </a:r>
            <a:r>
              <a:rPr lang="en-US" b="1" i="1" dirty="0"/>
              <a:t>interdependent and interrelated</a:t>
            </a:r>
            <a:r>
              <a:rPr lang="en-US" dirty="0"/>
              <a:t>.</a:t>
            </a:r>
          </a:p>
          <a:p>
            <a:pPr lvl="1"/>
            <a:r>
              <a:rPr lang="en-US" dirty="0"/>
              <a:t>Three elements</a:t>
            </a:r>
          </a:p>
          <a:p>
            <a:pPr marL="1257300" lvl="2" indent="-400050">
              <a:buFont typeface="+mj-lt"/>
              <a:buAutoNum type="romanLcPeriod"/>
            </a:pPr>
            <a:r>
              <a:rPr lang="en-US" b="1" dirty="0"/>
              <a:t>Input: </a:t>
            </a:r>
            <a:r>
              <a:rPr lang="en-US" b="1" i="1" dirty="0"/>
              <a:t>captures or collects data </a:t>
            </a:r>
            <a:r>
              <a:rPr lang="en-US" dirty="0"/>
              <a:t>from within the organization or from its external environment.</a:t>
            </a:r>
          </a:p>
          <a:p>
            <a:pPr marL="1257300" lvl="2" indent="-400050">
              <a:buFont typeface="+mj-lt"/>
              <a:buAutoNum type="romanLcPeriod"/>
            </a:pPr>
            <a:r>
              <a:rPr lang="en-US" b="1" dirty="0"/>
              <a:t>Process: </a:t>
            </a:r>
            <a:r>
              <a:rPr lang="en-US" b="1" i="1" dirty="0"/>
              <a:t>converts raw input </a:t>
            </a:r>
            <a:r>
              <a:rPr lang="en-US" dirty="0"/>
              <a:t>into a meaningful form.</a:t>
            </a:r>
          </a:p>
          <a:p>
            <a:pPr marL="1257300" lvl="2" indent="-400050">
              <a:buFont typeface="+mj-lt"/>
              <a:buAutoNum type="romanLcPeriod"/>
            </a:pPr>
            <a:r>
              <a:rPr lang="en-US" b="1" dirty="0"/>
              <a:t>Output: </a:t>
            </a:r>
            <a:r>
              <a:rPr lang="en-US" b="1" i="1" dirty="0"/>
              <a:t>transfers the processed information </a:t>
            </a:r>
            <a:r>
              <a:rPr lang="en-US" dirty="0"/>
              <a:t>to the users.</a:t>
            </a:r>
          </a:p>
          <a:p>
            <a:endParaRPr lang="en-US" sz="2000" dirty="0"/>
          </a:p>
        </p:txBody>
      </p:sp>
      <p:sp>
        <p:nvSpPr>
          <p:cNvPr id="3" name="Title 2"/>
          <p:cNvSpPr>
            <a:spLocks noGrp="1"/>
          </p:cNvSpPr>
          <p:nvPr>
            <p:ph type="title"/>
          </p:nvPr>
        </p:nvSpPr>
        <p:spPr/>
        <p:txBody>
          <a:bodyPr/>
          <a:lstStyle/>
          <a:p>
            <a:r>
              <a:rPr lang="en-US" dirty="0" smtClean="0"/>
              <a:t>What is a system?</a:t>
            </a:r>
            <a:endParaRPr lang="en-US"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533400" y="1828800"/>
            <a:ext cx="10947400" cy="4038600"/>
          </a:xfrm>
        </p:spPr>
        <p:txBody>
          <a:bodyPr/>
          <a:lstStyle/>
          <a:p>
            <a:pPr>
              <a:spcBef>
                <a:spcPts val="600"/>
              </a:spcBef>
              <a:spcAft>
                <a:spcPts val="600"/>
              </a:spcAft>
            </a:pPr>
            <a:r>
              <a:rPr lang="en-US" sz="2800" dirty="0" smtClean="0"/>
              <a:t>Roles of IS in organization</a:t>
            </a:r>
          </a:p>
          <a:p>
            <a:pPr>
              <a:spcBef>
                <a:spcPts val="600"/>
              </a:spcBef>
              <a:spcAft>
                <a:spcPts val="600"/>
              </a:spcAft>
            </a:pPr>
            <a:endParaRPr lang="en-US" sz="2800" dirty="0"/>
          </a:p>
          <a:p>
            <a:pPr>
              <a:spcBef>
                <a:spcPts val="600"/>
              </a:spcBef>
              <a:spcAft>
                <a:spcPts val="600"/>
              </a:spcAft>
            </a:pPr>
            <a:r>
              <a:rPr lang="en-US" sz="2800" dirty="0" smtClean="0"/>
              <a:t>Interdependence between IS and organization</a:t>
            </a:r>
          </a:p>
          <a:p>
            <a:pPr>
              <a:spcBef>
                <a:spcPts val="600"/>
              </a:spcBef>
              <a:spcAft>
                <a:spcPts val="600"/>
              </a:spcAft>
            </a:pPr>
            <a:endParaRPr lang="en-US" sz="2800" dirty="0"/>
          </a:p>
          <a:p>
            <a:pPr>
              <a:spcBef>
                <a:spcPts val="600"/>
              </a:spcBef>
              <a:spcAft>
                <a:spcPts val="600"/>
              </a:spcAft>
            </a:pPr>
            <a:r>
              <a:rPr lang="en-US" sz="2800" dirty="0" smtClean="0"/>
              <a:t>Why should we invest in IS?</a:t>
            </a:r>
          </a:p>
          <a:p>
            <a:pPr>
              <a:spcBef>
                <a:spcPts val="600"/>
              </a:spcBef>
              <a:spcAft>
                <a:spcPts val="600"/>
              </a:spcAft>
            </a:pPr>
            <a:endParaRPr lang="en-US" sz="2800" dirty="0"/>
          </a:p>
          <a:p>
            <a:pPr>
              <a:spcBef>
                <a:spcPts val="600"/>
              </a:spcBef>
              <a:spcAft>
                <a:spcPts val="600"/>
              </a:spcAft>
            </a:pPr>
            <a:r>
              <a:rPr lang="en-US" sz="2800" dirty="0" smtClean="0"/>
              <a:t>Concept of MIS</a:t>
            </a:r>
            <a:endParaRPr lang="en-US" sz="2800" dirty="0"/>
          </a:p>
        </p:txBody>
      </p:sp>
      <p:sp>
        <p:nvSpPr>
          <p:cNvPr id="3" name="Title 2"/>
          <p:cNvSpPr>
            <a:spLocks noGrp="1"/>
          </p:cNvSpPr>
          <p:nvPr>
            <p:ph type="title"/>
          </p:nvPr>
        </p:nvSpPr>
        <p:spPr/>
        <p:txBody>
          <a:bodyPr/>
          <a:lstStyle/>
          <a:p>
            <a:r>
              <a:rPr lang="en-US" dirty="0" smtClean="0"/>
              <a:t>Learning Objectives</a:t>
            </a:r>
            <a:endParaRPr lang="en-US"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ChangeArrowheads="1"/>
          </p:cNvSpPr>
          <p:nvPr/>
        </p:nvSpPr>
        <p:spPr bwMode="auto">
          <a:xfrm>
            <a:off x="2409825" y="200026"/>
            <a:ext cx="7772400" cy="523875"/>
          </a:xfrm>
          <a:prstGeom prst="rect">
            <a:avLst/>
          </a:prstGeom>
          <a:noFill/>
          <a:ln w="12700">
            <a:noFill/>
            <a:miter lim="800000"/>
            <a:headEnd/>
            <a:tailEnd/>
          </a:ln>
          <a:effectLst/>
        </p:spPr>
        <p:txBody>
          <a:bodyPr lIns="90488" tIns="44450" rIns="90488" bIns="44450" anchor="ctr"/>
          <a:lstStyle/>
          <a:p>
            <a:pPr algn="ctr" eaLnBrk="0" hangingPunct="0">
              <a:defRPr/>
            </a:pPr>
            <a:endParaRPr lang="en-US" sz="2000" b="1" dirty="0">
              <a:effectLst>
                <a:outerShdw blurRad="38100" dist="38100" dir="2700000" algn="tl">
                  <a:srgbClr val="C0C0C0"/>
                </a:outerShdw>
              </a:effectLst>
            </a:endParaRPr>
          </a:p>
          <a:p>
            <a:pPr algn="ctr" eaLnBrk="0" hangingPunct="0">
              <a:defRPr/>
            </a:pPr>
            <a:endParaRPr lang="en-US" sz="1600" b="1" dirty="0">
              <a:effectLst>
                <a:outerShdw blurRad="38100" dist="38100" dir="2700000" algn="tl">
                  <a:srgbClr val="C0C0C0"/>
                </a:outerShdw>
              </a:effectLst>
            </a:endParaRPr>
          </a:p>
        </p:txBody>
      </p:sp>
      <p:sp>
        <p:nvSpPr>
          <p:cNvPr id="1029" name="Text Box 4"/>
          <p:cNvSpPr txBox="1">
            <a:spLocks noChangeArrowheads="1"/>
          </p:cNvSpPr>
          <p:nvPr/>
        </p:nvSpPr>
        <p:spPr bwMode="auto">
          <a:xfrm>
            <a:off x="609600" y="1447800"/>
            <a:ext cx="11201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r>
              <a:rPr lang="en-US" sz="2000" dirty="0">
                <a:latin typeface="Candara" pitchFamily="34" charset="0"/>
              </a:rPr>
              <a:t>An information system contains information about an organization and its surrounding environment. Three basic activities—i</a:t>
            </a:r>
            <a:r>
              <a:rPr lang="en-US" sz="2000" b="1" dirty="0">
                <a:latin typeface="Candara" pitchFamily="34" charset="0"/>
              </a:rPr>
              <a:t>nput, processing, and output—produce the information organizations need</a:t>
            </a:r>
            <a:r>
              <a:rPr lang="en-US" sz="2000" dirty="0">
                <a:latin typeface="Candara" pitchFamily="34" charset="0"/>
              </a:rPr>
              <a:t>. </a:t>
            </a:r>
          </a:p>
        </p:txBody>
      </p:sp>
      <p:graphicFrame>
        <p:nvGraphicFramePr>
          <p:cNvPr id="1026" name="Object 8"/>
          <p:cNvGraphicFramePr>
            <a:graphicFrameLocks noChangeAspect="1"/>
          </p:cNvGraphicFramePr>
          <p:nvPr>
            <p:extLst>
              <p:ext uri="{D42A27DB-BD31-4B8C-83A1-F6EECF244321}">
                <p14:modId xmlns:p14="http://schemas.microsoft.com/office/powerpoint/2010/main" val="3964242173"/>
              </p:ext>
            </p:extLst>
          </p:nvPr>
        </p:nvGraphicFramePr>
        <p:xfrm>
          <a:off x="6318250" y="2447925"/>
          <a:ext cx="5181600" cy="3412928"/>
        </p:xfrm>
        <a:graphic>
          <a:graphicData uri="http://schemas.openxmlformats.org/presentationml/2006/ole">
            <mc:AlternateContent xmlns:mc="http://schemas.openxmlformats.org/markup-compatibility/2006">
              <mc:Choice xmlns:v="urn:schemas-microsoft-com:vml" Requires="v">
                <p:oleObj spid="_x0000_s2087" name="Image" r:id="rId4" imgW="9142857" imgH="6501587" progId="">
                  <p:embed/>
                </p:oleObj>
              </mc:Choice>
              <mc:Fallback>
                <p:oleObj name="Image" r:id="rId4" imgW="9142857" imgH="6501587"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8250" y="2447925"/>
                        <a:ext cx="5181600" cy="34129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609600" y="304800"/>
            <a:ext cx="9601200" cy="685800"/>
          </a:xfrm>
        </p:spPr>
        <p:txBody>
          <a:bodyPr/>
          <a:lstStyle/>
          <a:p>
            <a:r>
              <a:rPr lang="en-US" b="1" dirty="0" smtClean="0">
                <a:cs typeface="Times New Roman" pitchFamily="18" charset="0"/>
              </a:rPr>
              <a:t>Functions of an IS</a:t>
            </a:r>
            <a:endParaRPr lang="en-US" dirty="0"/>
          </a:p>
        </p:txBody>
      </p:sp>
      <p:sp>
        <p:nvSpPr>
          <p:cNvPr id="7" name="Rectangle 6"/>
          <p:cNvSpPr/>
          <p:nvPr/>
        </p:nvSpPr>
        <p:spPr>
          <a:xfrm>
            <a:off x="395287" y="2877116"/>
            <a:ext cx="5867400" cy="2554545"/>
          </a:xfrm>
          <a:prstGeom prst="rect">
            <a:avLst/>
          </a:prstGeom>
        </p:spPr>
        <p:txBody>
          <a:bodyPr wrap="square">
            <a:spAutoFit/>
          </a:bodyPr>
          <a:lstStyle/>
          <a:p>
            <a:pPr eaLnBrk="1" hangingPunct="1"/>
            <a:r>
              <a:rPr lang="en-US" sz="2000" b="1" dirty="0" smtClean="0">
                <a:latin typeface="Candara" pitchFamily="34" charset="0"/>
              </a:rPr>
              <a:t>Feedback</a:t>
            </a:r>
            <a:r>
              <a:rPr lang="en-US" sz="2000" dirty="0" smtClean="0">
                <a:latin typeface="Candara" pitchFamily="34" charset="0"/>
              </a:rPr>
              <a:t> is output returned to appropriate people or activities in the organization to evaluate and refine the input. </a:t>
            </a:r>
          </a:p>
          <a:p>
            <a:pPr eaLnBrk="1" hangingPunct="1"/>
            <a:endParaRPr lang="en-US" sz="2000" dirty="0" smtClean="0">
              <a:latin typeface="Candara" pitchFamily="34" charset="0"/>
            </a:endParaRPr>
          </a:p>
          <a:p>
            <a:pPr eaLnBrk="1" hangingPunct="1"/>
            <a:r>
              <a:rPr lang="en-US" sz="2000" b="1" dirty="0" smtClean="0">
                <a:latin typeface="Candara" pitchFamily="34" charset="0"/>
              </a:rPr>
              <a:t>Environmental actors</a:t>
            </a:r>
            <a:r>
              <a:rPr lang="en-US" sz="2000" dirty="0" smtClean="0">
                <a:latin typeface="Candara" pitchFamily="34" charset="0"/>
              </a:rPr>
              <a:t>, such as customers, suppliers, competitors, stockholders, and regulatory agencies, </a:t>
            </a:r>
            <a:r>
              <a:rPr lang="en-US" sz="2000" b="1" dirty="0" smtClean="0">
                <a:latin typeface="Candara" pitchFamily="34" charset="0"/>
              </a:rPr>
              <a:t>interact with the organization and its information systems.</a:t>
            </a:r>
            <a:endParaRPr lang="en-US" sz="2000" b="1" dirty="0">
              <a:latin typeface="Candara" pitchFamily="34" charset="0"/>
            </a:endParaRPr>
          </a:p>
        </p:txBody>
      </p:sp>
      <p:sp>
        <p:nvSpPr>
          <p:cNvPr id="5" name="Slide Number Placeholder 4"/>
          <p:cNvSpPr>
            <a:spLocks noGrp="1"/>
          </p:cNvSpPr>
          <p:nvPr>
            <p:ph type="sldNum" sz="quarter" idx="12"/>
          </p:nvPr>
        </p:nvSpPr>
        <p:spPr/>
        <p:txBody>
          <a:bodyPr/>
          <a:lstStyle/>
          <a:p>
            <a:pPr>
              <a:defRPr/>
            </a:pPr>
            <a:fld id="{EE22F566-5354-4147-9157-9307C1151F0F}" type="slidenum">
              <a:rPr lang="es-ES" smtClean="0"/>
              <a:pPr>
                <a:defRPr/>
              </a:pPr>
              <a:t>20</a:t>
            </a:fld>
            <a:endParaRPr lang="es-ES"/>
          </a:p>
        </p:txBody>
      </p:sp>
    </p:spTree>
    <p:extLst>
      <p:ext uri="{BB962C8B-B14F-4D97-AF65-F5344CB8AC3E}">
        <p14:creationId xmlns:p14="http://schemas.microsoft.com/office/powerpoint/2010/main" val="527547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9601200" cy="762000"/>
          </a:xfrm>
        </p:spPr>
        <p:txBody>
          <a:bodyPr/>
          <a:lstStyle/>
          <a:p>
            <a:r>
              <a:rPr lang="en-US" dirty="0" smtClean="0"/>
              <a:t>Technology dimension of IS</a:t>
            </a:r>
            <a:endParaRPr lang="en-US" dirty="0"/>
          </a:p>
        </p:txBody>
      </p:sp>
      <p:sp>
        <p:nvSpPr>
          <p:cNvPr id="17410" name="Rectangle 2"/>
          <p:cNvSpPr>
            <a:spLocks noGrp="1" noChangeArrowheads="1"/>
          </p:cNvSpPr>
          <p:nvPr>
            <p:ph idx="1"/>
          </p:nvPr>
        </p:nvSpPr>
        <p:spPr>
          <a:xfrm>
            <a:off x="609600" y="1752600"/>
            <a:ext cx="10972800" cy="4419600"/>
          </a:xfrm>
        </p:spPr>
        <p:txBody>
          <a:bodyPr/>
          <a:lstStyle/>
          <a:p>
            <a:r>
              <a:rPr lang="en-US" dirty="0">
                <a:latin typeface="Candara" pitchFamily="34" charset="0"/>
              </a:rPr>
              <a:t>Computer hardware and software</a:t>
            </a:r>
          </a:p>
          <a:p>
            <a:pPr lvl="1"/>
            <a:r>
              <a:rPr lang="en-US" b="1" dirty="0">
                <a:latin typeface="Candara" pitchFamily="34" charset="0"/>
              </a:rPr>
              <a:t>Hardware</a:t>
            </a:r>
            <a:r>
              <a:rPr lang="en-US" dirty="0">
                <a:latin typeface="Candara" pitchFamily="34" charset="0"/>
              </a:rPr>
              <a:t>: processor, memory, hard disk, etc. </a:t>
            </a:r>
          </a:p>
          <a:p>
            <a:pPr lvl="1"/>
            <a:r>
              <a:rPr lang="en-US" b="1" dirty="0">
                <a:latin typeface="Candara" pitchFamily="34" charset="0"/>
              </a:rPr>
              <a:t>Software</a:t>
            </a:r>
            <a:r>
              <a:rPr lang="en-US" dirty="0">
                <a:latin typeface="Candara" pitchFamily="34" charset="0"/>
              </a:rPr>
              <a:t>: set of computer programs that controls computer hardware</a:t>
            </a:r>
          </a:p>
          <a:p>
            <a:r>
              <a:rPr lang="en-US" dirty="0">
                <a:latin typeface="Candara" pitchFamily="34" charset="0"/>
              </a:rPr>
              <a:t>Data management technology</a:t>
            </a:r>
          </a:p>
          <a:p>
            <a:r>
              <a:rPr lang="en-US" dirty="0">
                <a:latin typeface="Candara" pitchFamily="34" charset="0"/>
              </a:rPr>
              <a:t>Networking and telecommunications technology (Networks)</a:t>
            </a:r>
          </a:p>
          <a:p>
            <a:pPr lvl="1"/>
            <a:r>
              <a:rPr lang="en-US" sz="2800" dirty="0" smtClean="0">
                <a:latin typeface="Candara" pitchFamily="34" charset="0"/>
              </a:rPr>
              <a:t>Networks, the Internet, intranets and extranets, World Wide Web, LAN</a:t>
            </a:r>
          </a:p>
          <a:p>
            <a:r>
              <a:rPr lang="en-US" dirty="0">
                <a:latin typeface="Candara" pitchFamily="34" charset="0"/>
              </a:rPr>
              <a:t> IT infrastructure: provides platform that system is built on</a:t>
            </a:r>
          </a:p>
        </p:txBody>
      </p:sp>
      <p:sp>
        <p:nvSpPr>
          <p:cNvPr id="157700" name="Rectangle 4"/>
          <p:cNvSpPr>
            <a:spLocks noChangeArrowheads="1"/>
          </p:cNvSpPr>
          <p:nvPr/>
        </p:nvSpPr>
        <p:spPr bwMode="auto">
          <a:xfrm>
            <a:off x="2409825" y="200026"/>
            <a:ext cx="7772400" cy="523875"/>
          </a:xfrm>
          <a:prstGeom prst="rect">
            <a:avLst/>
          </a:prstGeom>
          <a:noFill/>
          <a:ln w="12700">
            <a:noFill/>
            <a:miter lim="800000"/>
            <a:headEnd/>
            <a:tailEnd/>
          </a:ln>
          <a:effectLst/>
        </p:spPr>
        <p:txBody>
          <a:bodyPr lIns="90488" tIns="44450" rIns="90488" bIns="44450" anchor="ctr"/>
          <a:lstStyle/>
          <a:p>
            <a:pPr algn="ctr" eaLnBrk="0" hangingPunct="0">
              <a:defRPr/>
            </a:pPr>
            <a:endParaRPr lang="en-US" sz="2000" b="1" dirty="0">
              <a:effectLst>
                <a:outerShdw blurRad="38100" dist="38100" dir="2700000" algn="tl">
                  <a:srgbClr val="C0C0C0"/>
                </a:outerShdw>
              </a:effectLst>
            </a:endParaRPr>
          </a:p>
          <a:p>
            <a:pPr algn="ctr" eaLnBrk="0" hangingPunct="0">
              <a:defRPr/>
            </a:pPr>
            <a:endParaRPr lang="en-US" sz="1600" b="1" dirty="0">
              <a:effectLst>
                <a:outerShdw blurRad="38100" dist="38100" dir="2700000" algn="tl">
                  <a:srgbClr val="C0C0C0"/>
                </a:outerShdw>
              </a:effectLst>
            </a:endParaRPr>
          </a:p>
        </p:txBody>
      </p:sp>
      <p:sp>
        <p:nvSpPr>
          <p:cNvPr id="5" name="Slide Number Placeholder 4"/>
          <p:cNvSpPr>
            <a:spLocks noGrp="1"/>
          </p:cNvSpPr>
          <p:nvPr>
            <p:ph type="sldNum" sz="quarter" idx="12"/>
          </p:nvPr>
        </p:nvSpPr>
        <p:spPr/>
        <p:txBody>
          <a:bodyPr/>
          <a:lstStyle/>
          <a:p>
            <a:pPr>
              <a:defRPr/>
            </a:pPr>
            <a:fld id="{DE678B3E-B01F-4A65-B2E9-98852F263817}" type="slidenum">
              <a:rPr lang="es-ES" smtClean="0"/>
              <a:pPr>
                <a:defRPr/>
              </a:pPr>
              <a:t>21</a:t>
            </a:fld>
            <a:endParaRPr lang="es-ES"/>
          </a:p>
        </p:txBody>
      </p:sp>
    </p:spTree>
    <p:extLst>
      <p:ext uri="{BB962C8B-B14F-4D97-AF65-F5344CB8AC3E}">
        <p14:creationId xmlns:p14="http://schemas.microsoft.com/office/powerpoint/2010/main" val="1670736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Organizational dimensions</a:t>
            </a:r>
            <a:endParaRPr lang="en-US" dirty="0"/>
          </a:p>
        </p:txBody>
      </p:sp>
      <p:graphicFrame>
        <p:nvGraphicFramePr>
          <p:cNvPr id="16" name="Picture Placeholder 15"/>
          <p:cNvGraphicFramePr>
            <a:graphicFrameLocks noGrp="1"/>
          </p:cNvGraphicFramePr>
          <p:nvPr>
            <p:ph type="pic" sz="quarter" idx="12"/>
            <p:extLst>
              <p:ext uri="{D42A27DB-BD31-4B8C-83A1-F6EECF244321}">
                <p14:modId xmlns:p14="http://schemas.microsoft.com/office/powerpoint/2010/main" val="2351312294"/>
              </p:ext>
            </p:extLst>
          </p:nvPr>
        </p:nvGraphicFramePr>
        <p:xfrm>
          <a:off x="7086600" y="1447800"/>
          <a:ext cx="4902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p:cNvSpPr>
            <a:spLocks noGrp="1"/>
          </p:cNvSpPr>
          <p:nvPr>
            <p:ph type="body" sz="quarter" idx="13"/>
          </p:nvPr>
        </p:nvSpPr>
        <p:spPr>
          <a:xfrm>
            <a:off x="457200" y="1600200"/>
            <a:ext cx="6705600" cy="4495800"/>
          </a:xfrm>
        </p:spPr>
        <p:txBody>
          <a:bodyPr/>
          <a:lstStyle/>
          <a:p>
            <a:pPr marL="457200" indent="-457200"/>
            <a:r>
              <a:rPr lang="en-US" sz="2400" dirty="0"/>
              <a:t>Business organizations are hierarchies consisting of three principle levels.</a:t>
            </a:r>
          </a:p>
          <a:p>
            <a:pPr>
              <a:buNone/>
            </a:pPr>
            <a:endParaRPr lang="en-US" sz="2400" dirty="0"/>
          </a:p>
          <a:p>
            <a:r>
              <a:rPr lang="en-US" sz="2400" b="1" dirty="0"/>
              <a:t>Three levels</a:t>
            </a:r>
          </a:p>
          <a:p>
            <a:pPr lvl="1"/>
            <a:r>
              <a:rPr lang="en-US" sz="2400" dirty="0"/>
              <a:t>Top management</a:t>
            </a:r>
          </a:p>
          <a:p>
            <a:pPr lvl="1"/>
            <a:r>
              <a:rPr lang="en-US" sz="2400" dirty="0"/>
              <a:t>Middle management</a:t>
            </a:r>
          </a:p>
          <a:p>
            <a:pPr lvl="2"/>
            <a:r>
              <a:rPr lang="en-US" sz="1800" dirty="0"/>
              <a:t>Scientists &amp; knowledge workers</a:t>
            </a:r>
          </a:p>
          <a:p>
            <a:pPr lvl="1"/>
            <a:r>
              <a:rPr lang="en-US" sz="2400" dirty="0"/>
              <a:t>Operational management</a:t>
            </a:r>
          </a:p>
          <a:p>
            <a:pPr lvl="2"/>
            <a:r>
              <a:rPr lang="en-US" sz="1800" dirty="0"/>
              <a:t>Production &amp; service workers</a:t>
            </a:r>
          </a:p>
          <a:p>
            <a:pPr lvl="2"/>
            <a:r>
              <a:rPr lang="en-US" sz="1800" dirty="0"/>
              <a:t>Data workers</a:t>
            </a:r>
          </a:p>
        </p:txBody>
      </p:sp>
      <p:sp>
        <p:nvSpPr>
          <p:cNvPr id="5" name="Slide Number Placeholder 4"/>
          <p:cNvSpPr>
            <a:spLocks noGrp="1"/>
          </p:cNvSpPr>
          <p:nvPr>
            <p:ph type="sldNum" sz="quarter" idx="14"/>
          </p:nvPr>
        </p:nvSpPr>
        <p:spPr/>
        <p:txBody>
          <a:bodyPr/>
          <a:lstStyle/>
          <a:p>
            <a:pPr>
              <a:defRPr/>
            </a:pPr>
            <a:fld id="{9D0C25DA-4B20-42E0-9D81-DE0A0CABE5D0}" type="slidenum">
              <a:rPr lang="en-US" smtClean="0"/>
              <a:pPr>
                <a:defRPr/>
              </a:pPr>
              <a:t>22</a:t>
            </a:fld>
            <a:endParaRPr lang="en-US" dirty="0"/>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2"/>
          </p:nvPr>
        </p:nvSpPr>
        <p:spPr>
          <a:xfrm>
            <a:off x="609600" y="1600200"/>
            <a:ext cx="10668000" cy="4191000"/>
          </a:xfrm>
        </p:spPr>
        <p:txBody>
          <a:bodyPr/>
          <a:lstStyle/>
          <a:p>
            <a:r>
              <a:rPr lang="en-US" sz="2800" dirty="0"/>
              <a:t>Managers </a:t>
            </a:r>
            <a:r>
              <a:rPr lang="en-US" sz="2800" b="1" i="1" dirty="0"/>
              <a:t>set organizational strategy </a:t>
            </a:r>
            <a:r>
              <a:rPr lang="en-US" sz="2800" dirty="0"/>
              <a:t>for responding to business challenges</a:t>
            </a:r>
          </a:p>
          <a:p>
            <a:endParaRPr lang="en-US" sz="2800" dirty="0"/>
          </a:p>
          <a:p>
            <a:r>
              <a:rPr lang="en-US" sz="2800" dirty="0"/>
              <a:t>In addition, managers must act creatively</a:t>
            </a:r>
          </a:p>
          <a:p>
            <a:pPr lvl="1"/>
            <a:r>
              <a:rPr lang="en-US" sz="2400" b="1" i="1" dirty="0"/>
              <a:t>Creation of new products and services</a:t>
            </a:r>
          </a:p>
          <a:p>
            <a:pPr lvl="1"/>
            <a:r>
              <a:rPr lang="en-US" sz="2400" dirty="0"/>
              <a:t>Occasionally </a:t>
            </a:r>
            <a:r>
              <a:rPr lang="en-US" sz="2400" b="1" i="1" dirty="0"/>
              <a:t>re-creating</a:t>
            </a:r>
            <a:r>
              <a:rPr lang="en-US" sz="2400" dirty="0"/>
              <a:t> the organization</a:t>
            </a:r>
          </a:p>
        </p:txBody>
      </p:sp>
      <p:sp>
        <p:nvSpPr>
          <p:cNvPr id="6" name="Title 5"/>
          <p:cNvSpPr>
            <a:spLocks noGrp="1"/>
          </p:cNvSpPr>
          <p:nvPr>
            <p:ph type="title"/>
          </p:nvPr>
        </p:nvSpPr>
        <p:spPr/>
        <p:txBody>
          <a:bodyPr/>
          <a:lstStyle/>
          <a:p>
            <a:r>
              <a:rPr lang="en-US" dirty="0" smtClean="0"/>
              <a:t>Management dimension of IS</a:t>
            </a:r>
            <a:endParaRPr lang="en-US" dirty="0"/>
          </a:p>
        </p:txBody>
      </p:sp>
      <p:sp>
        <p:nvSpPr>
          <p:cNvPr id="2" name="Slide Number Placeholder 1"/>
          <p:cNvSpPr>
            <a:spLocks noGrp="1"/>
          </p:cNvSpPr>
          <p:nvPr>
            <p:ph type="sldNum" sz="quarter" idx="13"/>
          </p:nvPr>
        </p:nvSpPr>
        <p:spPr/>
        <p:txBody>
          <a:bodyPr/>
          <a:lstStyle/>
          <a:p>
            <a:pPr>
              <a:defRPr/>
            </a:pPr>
            <a:fld id="{0739BDE4-2BB0-487A-88B6-8B444CD4171A}"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2000" dirty="0"/>
              <a:t>Information system is instrument for </a:t>
            </a:r>
            <a:r>
              <a:rPr lang="en-US" sz="2000" b="1" i="1" dirty="0"/>
              <a:t>creating value</a:t>
            </a:r>
          </a:p>
          <a:p>
            <a:pPr eaLnBrk="1" hangingPunct="1">
              <a:lnSpc>
                <a:spcPct val="90000"/>
              </a:lnSpc>
            </a:pPr>
            <a:r>
              <a:rPr lang="en-US" sz="2000" dirty="0"/>
              <a:t>Investments in information technology will result in superior returns:</a:t>
            </a:r>
          </a:p>
          <a:p>
            <a:pPr lvl="1" eaLnBrk="1" hangingPunct="1">
              <a:lnSpc>
                <a:spcPct val="90000"/>
              </a:lnSpc>
            </a:pPr>
            <a:r>
              <a:rPr lang="en-US" sz="1800" b="1" i="1" dirty="0"/>
              <a:t>Productivity increases</a:t>
            </a:r>
          </a:p>
          <a:p>
            <a:pPr lvl="1" eaLnBrk="1" hangingPunct="1">
              <a:lnSpc>
                <a:spcPct val="90000"/>
              </a:lnSpc>
            </a:pPr>
            <a:r>
              <a:rPr lang="en-US" sz="1800" b="1" i="1" dirty="0"/>
              <a:t>Revenue increases</a:t>
            </a:r>
          </a:p>
          <a:p>
            <a:pPr lvl="1" eaLnBrk="1" hangingPunct="1">
              <a:lnSpc>
                <a:spcPct val="90000"/>
              </a:lnSpc>
            </a:pPr>
            <a:r>
              <a:rPr lang="en-US" sz="1800" b="1" i="1" dirty="0"/>
              <a:t>Superior long-term strategic positioning </a:t>
            </a:r>
          </a:p>
          <a:p>
            <a:pPr lvl="1" eaLnBrk="1" hangingPunct="1">
              <a:lnSpc>
                <a:spcPct val="90000"/>
              </a:lnSpc>
              <a:buNone/>
            </a:pPr>
            <a:endParaRPr lang="en-US" sz="1800" dirty="0"/>
          </a:p>
          <a:p>
            <a:pPr eaLnBrk="1" hangingPunct="1">
              <a:lnSpc>
                <a:spcPct val="80000"/>
              </a:lnSpc>
              <a:spcBef>
                <a:spcPct val="50000"/>
              </a:spcBef>
            </a:pPr>
            <a:r>
              <a:rPr lang="en-US" sz="2000" dirty="0"/>
              <a:t>However, investing in information technology </a:t>
            </a:r>
            <a:r>
              <a:rPr lang="en-US" sz="2000" b="1" i="1" dirty="0"/>
              <a:t>does not guarantee good returns</a:t>
            </a:r>
          </a:p>
          <a:p>
            <a:pPr eaLnBrk="1" hangingPunct="1">
              <a:lnSpc>
                <a:spcPct val="80000"/>
              </a:lnSpc>
            </a:pPr>
            <a:r>
              <a:rPr lang="en-US" sz="2000" dirty="0"/>
              <a:t>Considerable </a:t>
            </a:r>
            <a:r>
              <a:rPr lang="en-US" sz="2000" b="1" i="1" dirty="0"/>
              <a:t>variation in the returns </a:t>
            </a:r>
            <a:r>
              <a:rPr lang="en-US" sz="2000" dirty="0"/>
              <a:t>firms receive from systems investments</a:t>
            </a:r>
          </a:p>
          <a:p>
            <a:pPr eaLnBrk="1" hangingPunct="1">
              <a:lnSpc>
                <a:spcPct val="80000"/>
              </a:lnSpc>
            </a:pPr>
            <a:endParaRPr lang="en-US" sz="2000" dirty="0"/>
          </a:p>
          <a:p>
            <a:pPr algn="ctr" eaLnBrk="1" hangingPunct="1">
              <a:lnSpc>
                <a:spcPct val="80000"/>
              </a:lnSpc>
            </a:pPr>
            <a:r>
              <a:rPr lang="en-US" sz="2000" b="1" i="1" u="sng" dirty="0"/>
              <a:t>Good IT but Bad Management!</a:t>
            </a:r>
          </a:p>
          <a:p>
            <a:pPr eaLnBrk="1" hangingPunct="1">
              <a:lnSpc>
                <a:spcPct val="80000"/>
              </a:lnSpc>
            </a:pPr>
            <a:r>
              <a:rPr lang="en-US" sz="2000" dirty="0"/>
              <a:t>Factors: </a:t>
            </a:r>
          </a:p>
          <a:p>
            <a:pPr lvl="1" eaLnBrk="1" hangingPunct="1">
              <a:lnSpc>
                <a:spcPct val="80000"/>
              </a:lnSpc>
            </a:pPr>
            <a:r>
              <a:rPr lang="en-US" sz="1800" dirty="0"/>
              <a:t>Adopting the right business model</a:t>
            </a:r>
          </a:p>
          <a:p>
            <a:pPr lvl="1" eaLnBrk="1" hangingPunct="1">
              <a:lnSpc>
                <a:spcPct val="80000"/>
              </a:lnSpc>
            </a:pPr>
            <a:r>
              <a:rPr lang="en-US" sz="1800" dirty="0"/>
              <a:t>Investing in complementary assets (organizational and management capital)</a:t>
            </a:r>
          </a:p>
          <a:p>
            <a:pPr eaLnBrk="1" hangingPunct="1">
              <a:lnSpc>
                <a:spcPct val="90000"/>
              </a:lnSpc>
            </a:pPr>
            <a:endParaRPr lang="en-US" dirty="0" smtClean="0">
              <a:latin typeface="Arial" pitchFamily="34" charset="0"/>
            </a:endParaRPr>
          </a:p>
        </p:txBody>
      </p:sp>
      <p:sp>
        <p:nvSpPr>
          <p:cNvPr id="2" name="Title 1"/>
          <p:cNvSpPr>
            <a:spLocks noGrp="1"/>
          </p:cNvSpPr>
          <p:nvPr>
            <p:ph type="title"/>
          </p:nvPr>
        </p:nvSpPr>
        <p:spPr/>
        <p:txBody>
          <a:bodyPr/>
          <a:lstStyle/>
          <a:p>
            <a:r>
              <a:rPr lang="en-US" b="1" dirty="0" smtClean="0"/>
              <a:t>Business perspective on IS</a:t>
            </a:r>
            <a:endParaRPr lang="en-US" dirty="0"/>
          </a:p>
        </p:txBody>
      </p:sp>
      <p:sp>
        <p:nvSpPr>
          <p:cNvPr id="131076" name="Rectangle 4"/>
          <p:cNvSpPr>
            <a:spLocks noChangeArrowheads="1"/>
          </p:cNvSpPr>
          <p:nvPr/>
        </p:nvSpPr>
        <p:spPr bwMode="auto">
          <a:xfrm>
            <a:off x="2409825" y="200026"/>
            <a:ext cx="7772400" cy="523875"/>
          </a:xfrm>
          <a:prstGeom prst="rect">
            <a:avLst/>
          </a:prstGeom>
          <a:noFill/>
          <a:ln w="12700">
            <a:noFill/>
            <a:miter lim="800000"/>
            <a:headEnd/>
            <a:tailEnd/>
          </a:ln>
          <a:effectLst/>
        </p:spPr>
        <p:txBody>
          <a:bodyPr lIns="90488" tIns="44450" rIns="90488" bIns="44450" anchor="ctr"/>
          <a:lstStyle/>
          <a:p>
            <a:pPr algn="ctr" eaLnBrk="0" hangingPunct="0">
              <a:defRPr/>
            </a:pPr>
            <a:endParaRPr lang="en-US" sz="2000" b="1" dirty="0">
              <a:effectLst>
                <a:outerShdw blurRad="38100" dist="38100" dir="2700000" algn="tl">
                  <a:srgbClr val="C0C0C0"/>
                </a:outerShdw>
              </a:effectLst>
            </a:endParaRPr>
          </a:p>
          <a:p>
            <a:pPr algn="ctr" eaLnBrk="0" hangingPunct="0">
              <a:defRPr/>
            </a:pPr>
            <a:endParaRPr lang="en-US" sz="1600" b="1" dirty="0">
              <a:effectLst>
                <a:outerShdw blurRad="38100" dist="38100" dir="2700000" algn="tl">
                  <a:srgbClr val="C0C0C0"/>
                </a:outerShdw>
              </a:effectLst>
            </a:endParaRPr>
          </a:p>
        </p:txBody>
      </p:sp>
      <p:sp>
        <p:nvSpPr>
          <p:cNvPr id="4" name="Slide Number Placeholder 3"/>
          <p:cNvSpPr>
            <a:spLocks noGrp="1"/>
          </p:cNvSpPr>
          <p:nvPr>
            <p:ph type="sldNum" sz="quarter" idx="13"/>
          </p:nvPr>
        </p:nvSpPr>
        <p:spPr/>
        <p:txBody>
          <a:bodyPr/>
          <a:lstStyle/>
          <a:p>
            <a:pPr>
              <a:defRPr/>
            </a:pPr>
            <a:fld id="{0739BDE4-2BB0-487A-88B6-8B444CD4171A}" type="slidenum">
              <a:rPr lang="en-US" smtClean="0"/>
              <a:pPr>
                <a:defRPr/>
              </a:pPr>
              <a:t>24</a:t>
            </a:fld>
            <a:endParaRPr lang="en-US" dirty="0"/>
          </a:p>
        </p:txBody>
      </p:sp>
    </p:spTree>
    <p:extLst>
      <p:ext uri="{BB962C8B-B14F-4D97-AF65-F5344CB8AC3E}">
        <p14:creationId xmlns:p14="http://schemas.microsoft.com/office/powerpoint/2010/main" val="867590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8">
                                            <p:txEl>
                                              <p:pRg st="6" end="6"/>
                                            </p:txEl>
                                          </p:spTgt>
                                        </p:tgtEl>
                                        <p:attrNameLst>
                                          <p:attrName>style.visibility</p:attrName>
                                        </p:attrNameLst>
                                      </p:cBhvr>
                                      <p:to>
                                        <p:strVal val="visible"/>
                                      </p:to>
                                    </p:set>
                                    <p:animEffect transition="in" filter="box(in)">
                                      <p:cBhvr>
                                        <p:cTn id="7" dur="500"/>
                                        <p:tgtEl>
                                          <p:spTgt spid="19458">
                                            <p:txEl>
                                              <p:pRg st="6" end="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9458">
                                            <p:txEl>
                                              <p:pRg st="7" end="7"/>
                                            </p:txEl>
                                          </p:spTgt>
                                        </p:tgtEl>
                                        <p:attrNameLst>
                                          <p:attrName>style.visibility</p:attrName>
                                        </p:attrNameLst>
                                      </p:cBhvr>
                                      <p:to>
                                        <p:strVal val="visible"/>
                                      </p:to>
                                    </p:set>
                                    <p:animEffect transition="in" filter="box(in)">
                                      <p:cBhvr>
                                        <p:cTn id="10" dur="500"/>
                                        <p:tgtEl>
                                          <p:spTgt spid="19458">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19458">
                                            <p:txEl>
                                              <p:pRg st="9" end="9"/>
                                            </p:txEl>
                                          </p:spTgt>
                                        </p:tgtEl>
                                        <p:attrNameLst>
                                          <p:attrName>style.visibility</p:attrName>
                                        </p:attrNameLst>
                                      </p:cBhvr>
                                      <p:to>
                                        <p:strVal val="visible"/>
                                      </p:to>
                                    </p:set>
                                    <p:animEffect transition="in" filter="slide(fromBottom)">
                                      <p:cBhvr>
                                        <p:cTn id="15" dur="500"/>
                                        <p:tgtEl>
                                          <p:spTgt spid="19458">
                                            <p:txEl>
                                              <p:pRg st="9" end="9"/>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19458">
                                            <p:txEl>
                                              <p:pRg st="10" end="10"/>
                                            </p:txEl>
                                          </p:spTgt>
                                        </p:tgtEl>
                                        <p:attrNameLst>
                                          <p:attrName>style.visibility</p:attrName>
                                        </p:attrNameLst>
                                      </p:cBhvr>
                                      <p:to>
                                        <p:strVal val="visible"/>
                                      </p:to>
                                    </p:set>
                                    <p:animEffect transition="in" filter="slide(fromBottom)">
                                      <p:cBhvr>
                                        <p:cTn id="18" dur="500"/>
                                        <p:tgtEl>
                                          <p:spTgt spid="19458">
                                            <p:txEl>
                                              <p:pRg st="10" end="10"/>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19458">
                                            <p:txEl>
                                              <p:pRg st="11" end="11"/>
                                            </p:txEl>
                                          </p:spTgt>
                                        </p:tgtEl>
                                        <p:attrNameLst>
                                          <p:attrName>style.visibility</p:attrName>
                                        </p:attrNameLst>
                                      </p:cBhvr>
                                      <p:to>
                                        <p:strVal val="visible"/>
                                      </p:to>
                                    </p:set>
                                    <p:animEffect transition="in" filter="slide(fromBottom)">
                                      <p:cBhvr>
                                        <p:cTn id="21" dur="500"/>
                                        <p:tgtEl>
                                          <p:spTgt spid="19458">
                                            <p:txEl>
                                              <p:pRg st="11" end="11"/>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19458">
                                            <p:txEl>
                                              <p:pRg st="12" end="12"/>
                                            </p:txEl>
                                          </p:spTgt>
                                        </p:tgtEl>
                                        <p:attrNameLst>
                                          <p:attrName>style.visibility</p:attrName>
                                        </p:attrNameLst>
                                      </p:cBhvr>
                                      <p:to>
                                        <p:strVal val="visible"/>
                                      </p:to>
                                    </p:set>
                                    <p:animEffect transition="in" filter="slide(fromBottom)">
                                      <p:cBhvr>
                                        <p:cTn id="24" dur="500"/>
                                        <p:tgtEl>
                                          <p:spTgt spid="1945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304800"/>
            <a:ext cx="9677400" cy="685800"/>
          </a:xfrm>
        </p:spPr>
        <p:txBody>
          <a:bodyPr/>
          <a:lstStyle/>
          <a:p>
            <a:r>
              <a:rPr lang="en-US" dirty="0" smtClean="0"/>
              <a:t>IS Opportunities &amp; Challenges</a:t>
            </a:r>
            <a:endParaRPr lang="en-US" dirty="0"/>
          </a:p>
        </p:txBody>
      </p:sp>
      <p:sp>
        <p:nvSpPr>
          <p:cNvPr id="23555" name="Rectangle 3"/>
          <p:cNvSpPr>
            <a:spLocks noGrp="1" noChangeArrowheads="1"/>
          </p:cNvSpPr>
          <p:nvPr>
            <p:ph sz="half" idx="2"/>
          </p:nvPr>
        </p:nvSpPr>
        <p:spPr>
          <a:xfrm>
            <a:off x="685800" y="1447801"/>
            <a:ext cx="5486400" cy="4372819"/>
          </a:xfrm>
        </p:spPr>
        <p:txBody>
          <a:bodyPr/>
          <a:lstStyle/>
          <a:p>
            <a:r>
              <a:rPr lang="en-US" b="1" dirty="0">
                <a:latin typeface="Candara" pitchFamily="34" charset="0"/>
              </a:rPr>
              <a:t>Opportunities</a:t>
            </a:r>
          </a:p>
          <a:p>
            <a:r>
              <a:rPr lang="en-US" dirty="0">
                <a:latin typeface="Candara" pitchFamily="34" charset="0"/>
              </a:rPr>
              <a:t>Increase worker productivity</a:t>
            </a:r>
          </a:p>
          <a:p>
            <a:r>
              <a:rPr lang="en-US" dirty="0">
                <a:latin typeface="Candara" pitchFamily="34" charset="0"/>
              </a:rPr>
              <a:t>Enhance decision making</a:t>
            </a:r>
          </a:p>
          <a:p>
            <a:r>
              <a:rPr lang="en-US" dirty="0">
                <a:latin typeface="Candara" pitchFamily="34" charset="0"/>
              </a:rPr>
              <a:t>Improve team collaboration</a:t>
            </a:r>
          </a:p>
          <a:p>
            <a:r>
              <a:rPr lang="en-US" dirty="0">
                <a:latin typeface="Candara" pitchFamily="34" charset="0"/>
              </a:rPr>
              <a:t>Create business partnerships and alliances</a:t>
            </a:r>
          </a:p>
          <a:p>
            <a:r>
              <a:rPr lang="en-US" dirty="0">
                <a:latin typeface="Candara" pitchFamily="34" charset="0"/>
              </a:rPr>
              <a:t>Enhance global competitiveness</a:t>
            </a:r>
          </a:p>
          <a:p>
            <a:r>
              <a:rPr lang="en-US" dirty="0">
                <a:latin typeface="Candara" pitchFamily="34" charset="0"/>
              </a:rPr>
              <a:t>Support corporate strategy</a:t>
            </a:r>
          </a:p>
          <a:p>
            <a:r>
              <a:rPr lang="en-US" dirty="0">
                <a:latin typeface="Candara" pitchFamily="34" charset="0"/>
              </a:rPr>
              <a:t>Improve quality of goods and services</a:t>
            </a:r>
          </a:p>
          <a:p>
            <a:r>
              <a:rPr lang="en-US" dirty="0">
                <a:latin typeface="Candara" pitchFamily="34" charset="0"/>
              </a:rPr>
              <a:t>Rapidly changing technology</a:t>
            </a:r>
            <a:endParaRPr lang="en-US" sz="2800" dirty="0" smtClean="0">
              <a:latin typeface="Candara" pitchFamily="34" charset="0"/>
            </a:endParaRPr>
          </a:p>
        </p:txBody>
      </p:sp>
      <p:sp>
        <p:nvSpPr>
          <p:cNvPr id="5" name="Content Placeholder 4"/>
          <p:cNvSpPr>
            <a:spLocks noGrp="1"/>
          </p:cNvSpPr>
          <p:nvPr>
            <p:ph sz="quarter" idx="4"/>
          </p:nvPr>
        </p:nvSpPr>
        <p:spPr>
          <a:xfrm>
            <a:off x="6248401" y="1524000"/>
            <a:ext cx="5486399" cy="3951288"/>
          </a:xfrm>
        </p:spPr>
        <p:txBody>
          <a:bodyPr/>
          <a:lstStyle/>
          <a:p>
            <a:pPr algn="r"/>
            <a:r>
              <a:rPr lang="en-US" b="1" dirty="0">
                <a:latin typeface="Candara" pitchFamily="34" charset="0"/>
              </a:rPr>
              <a:t>Challenges:</a:t>
            </a:r>
          </a:p>
          <a:p>
            <a:pPr algn="r"/>
            <a:r>
              <a:rPr lang="en-US" dirty="0">
                <a:latin typeface="Candara" pitchFamily="34" charset="0"/>
              </a:rPr>
              <a:t>Workforce downsizing</a:t>
            </a:r>
          </a:p>
          <a:p>
            <a:pPr algn="r"/>
            <a:r>
              <a:rPr lang="en-US" dirty="0">
                <a:latin typeface="Candara" pitchFamily="34" charset="0"/>
              </a:rPr>
              <a:t>Information overload</a:t>
            </a:r>
          </a:p>
          <a:p>
            <a:pPr algn="r"/>
            <a:r>
              <a:rPr lang="en-US" dirty="0">
                <a:latin typeface="Candara" pitchFamily="34" charset="0"/>
              </a:rPr>
              <a:t>Employee mistrust</a:t>
            </a:r>
          </a:p>
          <a:p>
            <a:pPr algn="r"/>
            <a:r>
              <a:rPr lang="en-US" dirty="0">
                <a:latin typeface="Candara" pitchFamily="34" charset="0"/>
              </a:rPr>
              <a:t>Difficult to build</a:t>
            </a:r>
          </a:p>
          <a:p>
            <a:pPr algn="r"/>
            <a:r>
              <a:rPr lang="en-US" dirty="0">
                <a:latin typeface="Candara" pitchFamily="34" charset="0"/>
              </a:rPr>
              <a:t>Security breaches</a:t>
            </a:r>
          </a:p>
          <a:p>
            <a:pPr algn="r"/>
            <a:r>
              <a:rPr lang="en-US" dirty="0">
                <a:latin typeface="Candara" pitchFamily="34" charset="0"/>
              </a:rPr>
              <a:t>Rapidly changing technology</a:t>
            </a:r>
          </a:p>
          <a:p>
            <a:endParaRPr lang="en-US" dirty="0"/>
          </a:p>
        </p:txBody>
      </p:sp>
      <p:sp>
        <p:nvSpPr>
          <p:cNvPr id="4" name="Slide Number Placeholder 3"/>
          <p:cNvSpPr>
            <a:spLocks noGrp="1"/>
          </p:cNvSpPr>
          <p:nvPr>
            <p:ph type="sldNum" sz="quarter" idx="12"/>
          </p:nvPr>
        </p:nvSpPr>
        <p:spPr>
          <a:xfrm>
            <a:off x="9882188" y="6381750"/>
            <a:ext cx="1852612" cy="476250"/>
          </a:xfrm>
        </p:spPr>
        <p:txBody>
          <a:bodyPr/>
          <a:lstStyle/>
          <a:p>
            <a:pPr>
              <a:defRPr/>
            </a:pPr>
            <a:fld id="{9E86E51C-66E8-401B-90C3-71823486BBF8}" type="slidenum">
              <a:rPr lang="es-ES" smtClean="0"/>
              <a:pPr>
                <a:defRPr/>
              </a:pPr>
              <a:t>25</a:t>
            </a:fld>
            <a:endParaRPr lang="es-ES" dirty="0"/>
          </a:p>
        </p:txBody>
      </p:sp>
    </p:spTree>
    <p:extLst>
      <p:ext uri="{BB962C8B-B14F-4D97-AF65-F5344CB8AC3E}">
        <p14:creationId xmlns:p14="http://schemas.microsoft.com/office/powerpoint/2010/main" val="1791313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86201" y="2057401"/>
            <a:ext cx="4114799" cy="2585323"/>
          </a:xfrm>
          <a:prstGeom prst="rect">
            <a:avLst/>
          </a:prstGeom>
          <a:noFill/>
        </p:spPr>
        <p:txBody>
          <a:bodyPr wrap="square" lIns="91440" tIns="45720" rIns="91440" bIns="45720">
            <a:spAutoFit/>
          </a:bodyPr>
          <a:lstStyle/>
          <a:p>
            <a:pPr algn="ctr"/>
            <a:r>
              <a:rPr lang="en-US" sz="5400" b="1" i="1" spc="300" dirty="0">
                <a:ln w="11430" cmpd="sng">
                  <a:solidFill>
                    <a:schemeClr val="accent1">
                      <a:tint val="10000"/>
                    </a:schemeClr>
                  </a:solidFill>
                  <a:prstDash val="solid"/>
                  <a:miter lim="800000"/>
                </a:ln>
                <a:solidFill>
                  <a:schemeClr val="accent1">
                    <a:lumMod val="50000"/>
                  </a:schemeClr>
                </a:solidFill>
                <a:effectLst>
                  <a:glow rad="45500">
                    <a:schemeClr val="accent1">
                      <a:satMod val="220000"/>
                      <a:alpha val="35000"/>
                    </a:schemeClr>
                  </a:glow>
                </a:effectLst>
                <a:latin typeface="Candara" pitchFamily="34" charset="0"/>
              </a:rPr>
              <a:t>Question Please</a:t>
            </a:r>
          </a:p>
          <a:p>
            <a:pPr algn="ctr"/>
            <a:r>
              <a:rPr lang="en-US" sz="5400" b="1" i="1" spc="300" dirty="0">
                <a:ln w="11430" cmpd="sng">
                  <a:solidFill>
                    <a:schemeClr val="accent1">
                      <a:tint val="10000"/>
                    </a:schemeClr>
                  </a:solidFill>
                  <a:prstDash val="solid"/>
                  <a:miter lim="800000"/>
                </a:ln>
                <a:solidFill>
                  <a:schemeClr val="accent1">
                    <a:lumMod val="50000"/>
                  </a:schemeClr>
                </a:solidFill>
                <a:effectLst>
                  <a:glow rad="45500">
                    <a:schemeClr val="accent1">
                      <a:satMod val="220000"/>
                      <a:alpha val="35000"/>
                    </a:schemeClr>
                  </a:glow>
                </a:effectLst>
                <a:latin typeface="Candara" pitchFamily="34"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533400" y="1600200"/>
            <a:ext cx="11125200" cy="4572000"/>
          </a:xfrm>
        </p:spPr>
        <p:txBody>
          <a:bodyPr/>
          <a:lstStyle/>
          <a:p>
            <a:r>
              <a:rPr lang="en-US" sz="2400" b="1" dirty="0"/>
              <a:t>How information systems are transforming business</a:t>
            </a:r>
          </a:p>
          <a:p>
            <a:pPr lvl="1"/>
            <a:r>
              <a:rPr lang="en-US" sz="2000" dirty="0"/>
              <a:t>Increase in wireless technology use, Web sites</a:t>
            </a:r>
          </a:p>
          <a:p>
            <a:pPr lvl="1"/>
            <a:r>
              <a:rPr lang="en-US" sz="2000" dirty="0"/>
              <a:t>Increased business use of Web 2.0 technologies</a:t>
            </a:r>
          </a:p>
          <a:p>
            <a:pPr lvl="1"/>
            <a:r>
              <a:rPr lang="en-US" sz="2000" dirty="0"/>
              <a:t>Cloud computing, mobile digital platform allow more distributed work, decision-making, &amp; collaboration</a:t>
            </a:r>
          </a:p>
          <a:p>
            <a:pPr lvl="1">
              <a:buNone/>
            </a:pPr>
            <a:endParaRPr lang="en-US" sz="2000" dirty="0"/>
          </a:p>
          <a:p>
            <a:r>
              <a:rPr lang="en-US" sz="2400" b="1" dirty="0"/>
              <a:t>Globalization opportunities</a:t>
            </a:r>
          </a:p>
          <a:p>
            <a:pPr lvl="1"/>
            <a:r>
              <a:rPr lang="en-US" sz="2000" dirty="0"/>
              <a:t>Internet has drastically reduced costs of operating on global scale</a:t>
            </a:r>
          </a:p>
          <a:p>
            <a:pPr lvl="1"/>
            <a:r>
              <a:rPr lang="en-US" sz="2000" dirty="0"/>
              <a:t>Presents both challenges and opportunities</a:t>
            </a:r>
          </a:p>
        </p:txBody>
      </p:sp>
      <p:sp>
        <p:nvSpPr>
          <p:cNvPr id="3" name="Title 2"/>
          <p:cNvSpPr>
            <a:spLocks noGrp="1"/>
          </p:cNvSpPr>
          <p:nvPr>
            <p:ph type="title"/>
          </p:nvPr>
        </p:nvSpPr>
        <p:spPr>
          <a:xfrm>
            <a:off x="609600" y="381000"/>
            <a:ext cx="10261600" cy="685800"/>
          </a:xfrm>
        </p:spPr>
        <p:txBody>
          <a:bodyPr/>
          <a:lstStyle/>
          <a:p>
            <a:r>
              <a:rPr lang="en-US" dirty="0" smtClean="0"/>
              <a:t>Role of IS in Business Today</a:t>
            </a:r>
            <a:endParaRPr lang="en-US"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ox(in)">
                                      <p:cBhvr>
                                        <p:cTn id="10" dur="500"/>
                                        <p:tgtEl>
                                          <p:spTgt spid="2">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ox(in)">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box(in)">
                                      <p:cBhvr>
                                        <p:cTn id="18" dur="500"/>
                                        <p:tgtEl>
                                          <p:spTgt spid="2">
                                            <p:txEl>
                                              <p:pRg st="6" end="6"/>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box(in)">
                                      <p:cBhvr>
                                        <p:cTn id="2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2"/>
            <p:extLst>
              <p:ext uri="{D42A27DB-BD31-4B8C-83A1-F6EECF244321}">
                <p14:modId xmlns:p14="http://schemas.microsoft.com/office/powerpoint/2010/main" val="2732786285"/>
              </p:ext>
            </p:extLst>
          </p:nvPr>
        </p:nvGraphicFramePr>
        <p:xfrm>
          <a:off x="838200" y="1600200"/>
          <a:ext cx="10642600" cy="4419600"/>
        </p:xfrm>
        <a:graphic>
          <a:graphicData uri="http://schemas.openxmlformats.org/drawingml/2006/table">
            <a:tbl>
              <a:tblPr firstRow="1" bandRow="1">
                <a:tableStyleId>{5C22544A-7EE6-4342-B048-85BDC9FD1C3A}</a:tableStyleId>
              </a:tblPr>
              <a:tblGrid>
                <a:gridCol w="4442129"/>
                <a:gridCol w="6200471"/>
              </a:tblGrid>
              <a:tr h="435264">
                <a:tc>
                  <a:txBody>
                    <a:bodyPr/>
                    <a:lstStyle/>
                    <a:p>
                      <a:r>
                        <a:rPr lang="en-US" sz="2000" dirty="0" smtClean="0">
                          <a:latin typeface="Candara" pitchFamily="34" charset="0"/>
                        </a:rPr>
                        <a:t>Change in Technology</a:t>
                      </a:r>
                      <a:endParaRPr lang="en-US" sz="2000" dirty="0">
                        <a:latin typeface="Candara" pitchFamily="34" charset="0"/>
                      </a:endParaRPr>
                    </a:p>
                  </a:txBody>
                  <a:tcPr/>
                </a:tc>
                <a:tc>
                  <a:txBody>
                    <a:bodyPr/>
                    <a:lstStyle/>
                    <a:p>
                      <a:r>
                        <a:rPr lang="en-US" sz="2000" dirty="0" smtClean="0">
                          <a:latin typeface="Candara" pitchFamily="34" charset="0"/>
                        </a:rPr>
                        <a:t>Business Impact</a:t>
                      </a:r>
                      <a:endParaRPr lang="en-US" sz="2000" dirty="0">
                        <a:latin typeface="Candara" pitchFamily="34" charset="0"/>
                      </a:endParaRPr>
                    </a:p>
                  </a:txBody>
                  <a:tcPr/>
                </a:tc>
              </a:tr>
              <a:tr h="1774536">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latin typeface="Candara" pitchFamily="34" charset="0"/>
                        </a:rPr>
                        <a:t>  </a:t>
                      </a:r>
                      <a:r>
                        <a:rPr lang="en-US" sz="2000" b="1" u="none" strike="noStrike" dirty="0" smtClean="0">
                          <a:effectLst/>
                          <a:latin typeface="Candara" pitchFamily="34" charset="0"/>
                        </a:rPr>
                        <a:t>Cloud computing</a:t>
                      </a:r>
                      <a:endParaRPr lang="en-US" sz="2000" b="1" i="0" u="none" strike="noStrike" dirty="0" smtClean="0">
                        <a:solidFill>
                          <a:srgbClr val="000000"/>
                        </a:solidFill>
                        <a:effectLst/>
                        <a:latin typeface="Candara" pitchFamily="34" charset="0"/>
                      </a:endParaRPr>
                    </a:p>
                  </a:txBody>
                  <a:tcPr/>
                </a:tc>
                <a:tc>
                  <a:txBody>
                    <a:bodyPr/>
                    <a:lstStyle/>
                    <a:p>
                      <a:pPr algn="l" fontAlgn="b">
                        <a:buFont typeface="Arial" pitchFamily="34" charset="0"/>
                        <a:buChar char="•"/>
                      </a:pPr>
                      <a:r>
                        <a:rPr lang="en-US" sz="2000" baseline="0" dirty="0" smtClean="0">
                          <a:latin typeface="Candara" pitchFamily="34" charset="0"/>
                        </a:rPr>
                        <a:t> </a:t>
                      </a:r>
                      <a:r>
                        <a:rPr lang="en-US" sz="2000" u="none" strike="noStrike" dirty="0" smtClean="0">
                          <a:effectLst/>
                          <a:latin typeface="Candara" pitchFamily="34" charset="0"/>
                        </a:rPr>
                        <a:t> </a:t>
                      </a:r>
                      <a:r>
                        <a:rPr lang="en-US" sz="2000" b="1" u="none" strike="noStrike" dirty="0" smtClean="0">
                          <a:effectLst/>
                          <a:latin typeface="Candara" pitchFamily="34" charset="0"/>
                        </a:rPr>
                        <a:t>A flexible collection of computers </a:t>
                      </a:r>
                      <a:r>
                        <a:rPr lang="en-US" sz="2000" u="none" strike="noStrike" dirty="0" smtClean="0">
                          <a:effectLst/>
                          <a:latin typeface="Candara" pitchFamily="34" charset="0"/>
                        </a:rPr>
                        <a:t>on the Internet.</a:t>
                      </a:r>
                    </a:p>
                    <a:p>
                      <a:pPr algn="l" fontAlgn="b">
                        <a:buFont typeface="Arial" pitchFamily="34" charset="0"/>
                        <a:buChar char="•"/>
                      </a:pPr>
                      <a:r>
                        <a:rPr lang="en-US" sz="2000" u="none" strike="noStrike" dirty="0" smtClean="0">
                          <a:effectLst/>
                          <a:latin typeface="Candara" pitchFamily="34" charset="0"/>
                        </a:rPr>
                        <a:t> Perform tasks traditionally performed on corporate computers.</a:t>
                      </a:r>
                    </a:p>
                    <a:p>
                      <a:pPr algn="l" fontAlgn="b">
                        <a:buFont typeface="Arial" pitchFamily="34" charset="0"/>
                        <a:buChar char="•"/>
                      </a:pPr>
                      <a:r>
                        <a:rPr lang="en-US" sz="2000" b="0" i="0" u="none" strike="noStrike" dirty="0" smtClean="0">
                          <a:solidFill>
                            <a:srgbClr val="000000"/>
                          </a:solidFill>
                          <a:effectLst/>
                          <a:latin typeface="Candara" pitchFamily="34" charset="0"/>
                        </a:rPr>
                        <a:t>e.g.,</a:t>
                      </a:r>
                      <a:r>
                        <a:rPr lang="en-US" sz="2000" b="0" i="0" u="none" strike="noStrike" baseline="0" dirty="0" smtClean="0">
                          <a:solidFill>
                            <a:srgbClr val="000000"/>
                          </a:solidFill>
                          <a:effectLst/>
                          <a:latin typeface="Candara" pitchFamily="34" charset="0"/>
                        </a:rPr>
                        <a:t> </a:t>
                      </a:r>
                      <a:r>
                        <a:rPr lang="en-US" sz="2000" b="0" i="0" u="none" strike="noStrike" baseline="0" dirty="0" err="1" smtClean="0">
                          <a:solidFill>
                            <a:srgbClr val="000000"/>
                          </a:solidFill>
                          <a:effectLst/>
                          <a:latin typeface="Candara" pitchFamily="34" charset="0"/>
                        </a:rPr>
                        <a:t>Dropbox</a:t>
                      </a:r>
                      <a:r>
                        <a:rPr lang="en-US" sz="2000" b="0" i="0" u="none" strike="noStrike" baseline="0" dirty="0" smtClean="0">
                          <a:solidFill>
                            <a:srgbClr val="000000"/>
                          </a:solidFill>
                          <a:effectLst/>
                          <a:latin typeface="Candara" pitchFamily="34" charset="0"/>
                        </a:rPr>
                        <a:t>, </a:t>
                      </a:r>
                      <a:r>
                        <a:rPr lang="en-US" sz="2000" b="0" i="0" u="none" strike="noStrike" baseline="0" dirty="0" err="1" smtClean="0">
                          <a:solidFill>
                            <a:srgbClr val="000000"/>
                          </a:solidFill>
                          <a:effectLst/>
                          <a:latin typeface="Candara" pitchFamily="34" charset="0"/>
                        </a:rPr>
                        <a:t>SkyDrive</a:t>
                      </a:r>
                      <a:endParaRPr lang="en-US" sz="2000" b="0" i="0" u="none" strike="noStrike" dirty="0" smtClean="0">
                        <a:solidFill>
                          <a:srgbClr val="000000"/>
                        </a:solidFill>
                        <a:effectLst/>
                        <a:latin typeface="Candara" pitchFamily="34" charset="0"/>
                      </a:endParaRPr>
                    </a:p>
                  </a:txBody>
                  <a:tcPr/>
                </a:tc>
              </a:tr>
              <a:tr h="770082">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u="none" strike="noStrike" dirty="0" smtClean="0">
                          <a:effectLst/>
                          <a:latin typeface="Candara" pitchFamily="34" charset="0"/>
                        </a:rPr>
                        <a:t> Growth in software as a service (</a:t>
                      </a:r>
                      <a:r>
                        <a:rPr lang="en-US" sz="2000" u="none" strike="noStrike" dirty="0" err="1" smtClean="0">
                          <a:effectLst/>
                          <a:latin typeface="Candara" pitchFamily="34" charset="0"/>
                        </a:rPr>
                        <a:t>SaaS</a:t>
                      </a:r>
                      <a:r>
                        <a:rPr lang="en-US" sz="2000" u="none" strike="noStrike" dirty="0" smtClean="0">
                          <a:effectLst/>
                          <a:latin typeface="Candara" pitchFamily="34" charset="0"/>
                        </a:rPr>
                        <a:t>)</a:t>
                      </a:r>
                      <a:endParaRPr lang="en-US" sz="2000" b="0" i="0" u="none" strike="noStrike" dirty="0" smtClean="0">
                        <a:solidFill>
                          <a:srgbClr val="000000"/>
                        </a:solidFill>
                        <a:effectLst/>
                        <a:latin typeface="Candara" pitchFamily="34" charset="0"/>
                      </a:endParaRPr>
                    </a:p>
                  </a:txBody>
                  <a:tcPr/>
                </a:tc>
                <a:tc>
                  <a:txBody>
                    <a:bodyPr/>
                    <a:lstStyle/>
                    <a:p>
                      <a:pPr>
                        <a:buFont typeface="Arial" pitchFamily="34" charset="0"/>
                        <a:buChar char="•"/>
                      </a:pPr>
                      <a:r>
                        <a:rPr lang="en-US" sz="2000" u="none" strike="noStrike" dirty="0" smtClean="0">
                          <a:effectLst/>
                          <a:latin typeface="Candara" pitchFamily="34" charset="0"/>
                        </a:rPr>
                        <a:t> Major business applications are now delivered online as an Internet service. </a:t>
                      </a:r>
                      <a:endParaRPr lang="en-US" sz="2000" dirty="0">
                        <a:latin typeface="Candara" pitchFamily="34" charset="0"/>
                      </a:endParaRPr>
                    </a:p>
                  </a:txBody>
                  <a:tcPr/>
                </a:tc>
              </a:tr>
              <a:tr h="1439718">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latin typeface="Candara" pitchFamily="34" charset="0"/>
                        </a:rPr>
                        <a:t> </a:t>
                      </a:r>
                      <a:r>
                        <a:rPr lang="en-US" sz="2000" u="none" strike="noStrike" dirty="0" smtClean="0">
                          <a:effectLst/>
                          <a:latin typeface="Candara" pitchFamily="34" charset="0"/>
                        </a:rPr>
                        <a:t>Mobile digital platform</a:t>
                      </a:r>
                      <a:endParaRPr lang="en-US" sz="2000" b="0" i="0" u="none" strike="noStrike" dirty="0" smtClean="0">
                        <a:solidFill>
                          <a:srgbClr val="000000"/>
                        </a:solidFill>
                        <a:effectLst/>
                        <a:latin typeface="Candar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latin typeface="Candara" pitchFamily="34" charset="0"/>
                        </a:rPr>
                        <a:t>  iTunes</a:t>
                      </a:r>
                      <a:r>
                        <a:rPr lang="en-US" sz="2000" baseline="0" dirty="0" smtClean="0">
                          <a:latin typeface="Candara" pitchFamily="34" charset="0"/>
                        </a:rPr>
                        <a:t> (Apple) store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u="none" strike="noStrike" baseline="0" dirty="0" smtClean="0">
                          <a:effectLst/>
                          <a:latin typeface="Candara" pitchFamily="34" charset="0"/>
                        </a:rPr>
                        <a:t> Google Play (Android)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u="none" strike="noStrike" baseline="0" dirty="0" smtClean="0">
                          <a:effectLst/>
                          <a:latin typeface="Candara" pitchFamily="34" charset="0"/>
                        </a:rPr>
                        <a:t> </a:t>
                      </a:r>
                      <a:r>
                        <a:rPr lang="en-US" sz="2000" u="none" strike="noStrike" baseline="0" dirty="0" err="1" smtClean="0">
                          <a:effectLst/>
                          <a:latin typeface="Candara" pitchFamily="34" charset="0"/>
                        </a:rPr>
                        <a:t>Ipad</a:t>
                      </a:r>
                      <a:r>
                        <a:rPr lang="en-US" sz="2000" u="none" strike="noStrike" baseline="0" dirty="0" smtClean="0">
                          <a:effectLst/>
                          <a:latin typeface="Candara" pitchFamily="34" charset="0"/>
                        </a:rPr>
                        <a:t>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u="none" strike="noStrike" baseline="0" dirty="0" smtClean="0">
                          <a:effectLst/>
                          <a:latin typeface="Candara" pitchFamily="34" charset="0"/>
                        </a:rPr>
                        <a:t> Smart Phone</a:t>
                      </a:r>
                      <a:endParaRPr lang="en-US" sz="2000" b="0" i="0" u="none" strike="noStrike" dirty="0" smtClean="0">
                        <a:solidFill>
                          <a:srgbClr val="000000"/>
                        </a:solidFill>
                        <a:effectLst/>
                        <a:latin typeface="Candara" pitchFamily="34" charset="0"/>
                      </a:endParaRPr>
                    </a:p>
                  </a:txBody>
                  <a:tcPr/>
                </a:tc>
              </a:tr>
            </a:tbl>
          </a:graphicData>
        </a:graphic>
      </p:graphicFrame>
      <p:sp>
        <p:nvSpPr>
          <p:cNvPr id="4" name="Title 3"/>
          <p:cNvSpPr>
            <a:spLocks noGrp="1"/>
          </p:cNvSpPr>
          <p:nvPr>
            <p:ph type="title"/>
          </p:nvPr>
        </p:nvSpPr>
        <p:spPr/>
        <p:txBody>
          <a:bodyPr/>
          <a:lstStyle/>
          <a:p>
            <a:r>
              <a:rPr lang="en-US" dirty="0" smtClean="0"/>
              <a:t>What’s New in MIS? (1)</a:t>
            </a:r>
            <a:endParaRPr lang="en-US" dirty="0"/>
          </a:p>
        </p:txBody>
      </p:sp>
      <p:sp>
        <p:nvSpPr>
          <p:cNvPr id="2" name="Slide Number Placeholder 1"/>
          <p:cNvSpPr>
            <a:spLocks noGrp="1"/>
          </p:cNvSpPr>
          <p:nvPr>
            <p:ph type="sldNum" sz="quarter" idx="13"/>
          </p:nvPr>
        </p:nvSpPr>
        <p:spPr/>
        <p:txBody>
          <a:bodyPr/>
          <a:lstStyle/>
          <a:p>
            <a:pPr>
              <a:defRPr/>
            </a:pPr>
            <a:fld id="{0739BDE4-2BB0-487A-88B6-8B444CD4171A}"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2"/>
            <p:extLst>
              <p:ext uri="{D42A27DB-BD31-4B8C-83A1-F6EECF244321}">
                <p14:modId xmlns:p14="http://schemas.microsoft.com/office/powerpoint/2010/main" val="1961839619"/>
              </p:ext>
            </p:extLst>
          </p:nvPr>
        </p:nvGraphicFramePr>
        <p:xfrm>
          <a:off x="457200" y="1371600"/>
          <a:ext cx="11353800" cy="4724400"/>
        </p:xfrm>
        <a:graphic>
          <a:graphicData uri="http://schemas.openxmlformats.org/drawingml/2006/table">
            <a:tbl>
              <a:tblPr firstRow="1" bandRow="1">
                <a:tableStyleId>{5C22544A-7EE6-4342-B048-85BDC9FD1C3A}</a:tableStyleId>
              </a:tblPr>
              <a:tblGrid>
                <a:gridCol w="4738977"/>
                <a:gridCol w="6614823"/>
              </a:tblGrid>
              <a:tr h="478337">
                <a:tc>
                  <a:txBody>
                    <a:bodyPr/>
                    <a:lstStyle/>
                    <a:p>
                      <a:r>
                        <a:rPr lang="en-US" dirty="0" smtClean="0">
                          <a:latin typeface="Candara" pitchFamily="34" charset="0"/>
                        </a:rPr>
                        <a:t>Change in Management</a:t>
                      </a:r>
                      <a:endParaRPr lang="en-US" dirty="0">
                        <a:latin typeface="Candara" pitchFamily="34" charset="0"/>
                      </a:endParaRPr>
                    </a:p>
                  </a:txBody>
                  <a:tcPr/>
                </a:tc>
                <a:tc>
                  <a:txBody>
                    <a:bodyPr/>
                    <a:lstStyle/>
                    <a:p>
                      <a:r>
                        <a:rPr lang="en-US" dirty="0" smtClean="0">
                          <a:latin typeface="Candara" pitchFamily="34" charset="0"/>
                        </a:rPr>
                        <a:t>Business</a:t>
                      </a:r>
                      <a:r>
                        <a:rPr lang="en-US" baseline="0" dirty="0" smtClean="0">
                          <a:latin typeface="Candara" pitchFamily="34" charset="0"/>
                        </a:rPr>
                        <a:t> Impact</a:t>
                      </a:r>
                      <a:endParaRPr lang="en-US" dirty="0">
                        <a:latin typeface="Candara" pitchFamily="34" charset="0"/>
                      </a:endParaRPr>
                    </a:p>
                  </a:txBody>
                  <a:tcPr/>
                </a:tc>
              </a:tr>
              <a:tr h="1887139">
                <a:tc>
                  <a:txBody>
                    <a:bodyPr/>
                    <a:lstStyle/>
                    <a:p>
                      <a:pPr>
                        <a:buFont typeface="Arial" pitchFamily="34" charset="0"/>
                        <a:buChar char="•"/>
                      </a:pPr>
                      <a:r>
                        <a:rPr lang="en-US" dirty="0" smtClean="0">
                          <a:latin typeface="Candara" pitchFamily="34" charset="0"/>
                        </a:rPr>
                        <a:t>  </a:t>
                      </a:r>
                      <a:r>
                        <a:rPr lang="en-US" b="1" dirty="0" smtClean="0">
                          <a:latin typeface="Candara" pitchFamily="34" charset="0"/>
                        </a:rPr>
                        <a:t>Online</a:t>
                      </a:r>
                      <a:r>
                        <a:rPr lang="en-US" b="1" baseline="0" dirty="0" smtClean="0">
                          <a:latin typeface="Candara" pitchFamily="34" charset="0"/>
                        </a:rPr>
                        <a:t> collaboration</a:t>
                      </a:r>
                      <a:r>
                        <a:rPr lang="en-US" baseline="0" dirty="0" smtClean="0">
                          <a:latin typeface="Candara" pitchFamily="34" charset="0"/>
                        </a:rPr>
                        <a:t> &amp; SNS software</a:t>
                      </a:r>
                    </a:p>
                    <a:p>
                      <a:pPr>
                        <a:buFont typeface="Arial" pitchFamily="34" charset="0"/>
                        <a:buNone/>
                      </a:pPr>
                      <a:r>
                        <a:rPr lang="en-US" baseline="0" dirty="0" smtClean="0">
                          <a:latin typeface="Candara" pitchFamily="34" charset="0"/>
                        </a:rPr>
                        <a:t>(to improve coordination, collaboration &amp; knowledge sharing)</a:t>
                      </a:r>
                      <a:endParaRPr lang="en-US" dirty="0">
                        <a:latin typeface="Candara" pitchFamily="34" charset="0"/>
                      </a:endParaRPr>
                    </a:p>
                  </a:txBody>
                  <a:tcPr/>
                </a:tc>
                <a:tc>
                  <a:txBody>
                    <a:bodyPr/>
                    <a:lstStyle/>
                    <a:p>
                      <a:pPr>
                        <a:buFont typeface="Arial" pitchFamily="34" charset="0"/>
                        <a:buChar char="•"/>
                      </a:pPr>
                      <a:r>
                        <a:rPr lang="en-US" dirty="0" smtClean="0">
                          <a:latin typeface="Candara" pitchFamily="34" charset="0"/>
                        </a:rPr>
                        <a:t> Google Apps,</a:t>
                      </a:r>
                      <a:r>
                        <a:rPr lang="en-US" baseline="0" dirty="0" smtClean="0">
                          <a:latin typeface="Candara" pitchFamily="34" charset="0"/>
                        </a:rPr>
                        <a:t> Google Sites, Microsoft’s Windows SharePoint Services, IBM’s Lotus Connections</a:t>
                      </a:r>
                    </a:p>
                    <a:p>
                      <a:pPr>
                        <a:buFont typeface="Arial" pitchFamily="34" charset="0"/>
                        <a:buChar char="•"/>
                      </a:pPr>
                      <a:r>
                        <a:rPr lang="en-US" baseline="0" dirty="0" smtClean="0">
                          <a:latin typeface="Candara" pitchFamily="34" charset="0"/>
                        </a:rPr>
                        <a:t> used by over 100 million business professionals</a:t>
                      </a:r>
                    </a:p>
                    <a:p>
                      <a:pPr>
                        <a:buFont typeface="Arial" pitchFamily="34" charset="0"/>
                        <a:buChar char="•"/>
                      </a:pPr>
                      <a:r>
                        <a:rPr lang="en-US" baseline="0" dirty="0" smtClean="0">
                          <a:latin typeface="Candara" pitchFamily="34" charset="0"/>
                        </a:rPr>
                        <a:t> for managing blogs, project management, online meeting, personal profiles, online communities.</a:t>
                      </a:r>
                      <a:endParaRPr lang="en-US" dirty="0">
                        <a:latin typeface="Candara" pitchFamily="34" charset="0"/>
                      </a:endParaRPr>
                    </a:p>
                  </a:txBody>
                  <a:tcPr/>
                </a:tc>
              </a:tr>
              <a:tr h="825624">
                <a:tc>
                  <a:txBody>
                    <a:bodyPr/>
                    <a:lstStyle/>
                    <a:p>
                      <a:r>
                        <a:rPr lang="en-US" b="1" dirty="0" smtClean="0">
                          <a:latin typeface="Candara" pitchFamily="34" charset="0"/>
                        </a:rPr>
                        <a:t>Business Intelligence</a:t>
                      </a:r>
                      <a:r>
                        <a:rPr lang="en-US" b="1" baseline="0" dirty="0" smtClean="0">
                          <a:latin typeface="Candara" pitchFamily="34" charset="0"/>
                        </a:rPr>
                        <a:t> (BI) </a:t>
                      </a:r>
                      <a:endParaRPr lang="en-US" b="1" dirty="0">
                        <a:latin typeface="Candara" pitchFamily="34" charset="0"/>
                      </a:endParaRPr>
                    </a:p>
                  </a:txBody>
                  <a:tcPr/>
                </a:tc>
                <a:tc>
                  <a:txBody>
                    <a:bodyPr/>
                    <a:lstStyle/>
                    <a:p>
                      <a:pPr>
                        <a:buFont typeface="Arial" pitchFamily="34" charset="0"/>
                        <a:buChar char="•"/>
                      </a:pPr>
                      <a:r>
                        <a:rPr lang="en-US" baseline="0" dirty="0" smtClean="0">
                          <a:latin typeface="Candara" pitchFamily="34" charset="0"/>
                        </a:rPr>
                        <a:t> Data analytics, </a:t>
                      </a:r>
                      <a:r>
                        <a:rPr lang="en-US" b="1" baseline="0" dirty="0" smtClean="0">
                          <a:latin typeface="Candara" pitchFamily="34" charset="0"/>
                        </a:rPr>
                        <a:t>provide real time performance information </a:t>
                      </a:r>
                    </a:p>
                    <a:p>
                      <a:pPr>
                        <a:buFont typeface="Arial" pitchFamily="34" charset="0"/>
                        <a:buChar char="•"/>
                      </a:pPr>
                      <a:r>
                        <a:rPr lang="en-US" baseline="0" dirty="0" smtClean="0">
                          <a:latin typeface="Candara" pitchFamily="34" charset="0"/>
                        </a:rPr>
                        <a:t> Efficient decision making</a:t>
                      </a:r>
                    </a:p>
                  </a:txBody>
                  <a:tcPr/>
                </a:tc>
              </a:tr>
              <a:tr h="1533300">
                <a:tc>
                  <a:txBody>
                    <a:bodyPr/>
                    <a:lstStyle/>
                    <a:p>
                      <a:r>
                        <a:rPr lang="en-US" b="1" dirty="0" smtClean="0">
                          <a:latin typeface="Candara" pitchFamily="34" charset="0"/>
                        </a:rPr>
                        <a:t>Virtual Meeting </a:t>
                      </a:r>
                      <a:r>
                        <a:rPr lang="en-US" dirty="0" smtClean="0">
                          <a:latin typeface="Candara" pitchFamily="34" charset="0"/>
                        </a:rPr>
                        <a:t>Proliferate</a:t>
                      </a:r>
                      <a:endParaRPr lang="en-US" dirty="0">
                        <a:latin typeface="Candara" pitchFamily="34" charset="0"/>
                      </a:endParaRPr>
                    </a:p>
                  </a:txBody>
                  <a:tcPr/>
                </a:tc>
                <a:tc>
                  <a:txBody>
                    <a:bodyPr/>
                    <a:lstStyle/>
                    <a:p>
                      <a:pPr>
                        <a:buFont typeface="Arial" pitchFamily="34" charset="0"/>
                        <a:buChar char="•"/>
                      </a:pPr>
                      <a:r>
                        <a:rPr lang="en-US" dirty="0" smtClean="0">
                          <a:latin typeface="Candara" pitchFamily="34" charset="0"/>
                        </a:rPr>
                        <a:t> </a:t>
                      </a:r>
                      <a:r>
                        <a:rPr lang="en-US" dirty="0" err="1" smtClean="0">
                          <a:latin typeface="Candara" pitchFamily="34" charset="0"/>
                        </a:rPr>
                        <a:t>Telepresence</a:t>
                      </a:r>
                      <a:r>
                        <a:rPr lang="en-US" baseline="0" dirty="0" smtClean="0">
                          <a:latin typeface="Candara" pitchFamily="34" charset="0"/>
                        </a:rPr>
                        <a:t> video conferencing, Skype</a:t>
                      </a:r>
                    </a:p>
                    <a:p>
                      <a:pPr>
                        <a:buFont typeface="Arial" pitchFamily="34" charset="0"/>
                        <a:buChar char="•"/>
                      </a:pPr>
                      <a:r>
                        <a:rPr lang="en-US" baseline="0" dirty="0" smtClean="0">
                          <a:latin typeface="Candara" pitchFamily="34" charset="0"/>
                        </a:rPr>
                        <a:t> Web conferencing</a:t>
                      </a:r>
                    </a:p>
                    <a:p>
                      <a:pPr>
                        <a:buFont typeface="Arial" pitchFamily="34" charset="0"/>
                        <a:buChar char="•"/>
                      </a:pPr>
                      <a:r>
                        <a:rPr lang="en-US" baseline="0" dirty="0" smtClean="0">
                          <a:latin typeface="Candara" pitchFamily="34" charset="0"/>
                        </a:rPr>
                        <a:t> Reduced travel time, cost</a:t>
                      </a:r>
                    </a:p>
                    <a:p>
                      <a:pPr>
                        <a:buFont typeface="Arial" pitchFamily="34" charset="0"/>
                        <a:buChar char="•"/>
                      </a:pPr>
                      <a:r>
                        <a:rPr lang="en-US" baseline="0" dirty="0" smtClean="0">
                          <a:latin typeface="Candara" pitchFamily="34" charset="0"/>
                        </a:rPr>
                        <a:t> Improved collaboration &amp; decision making</a:t>
                      </a:r>
                    </a:p>
                  </a:txBody>
                  <a:tcPr/>
                </a:tc>
              </a:tr>
            </a:tbl>
          </a:graphicData>
        </a:graphic>
      </p:graphicFrame>
      <p:sp>
        <p:nvSpPr>
          <p:cNvPr id="3" name="Title 2"/>
          <p:cNvSpPr>
            <a:spLocks noGrp="1"/>
          </p:cNvSpPr>
          <p:nvPr>
            <p:ph type="title"/>
          </p:nvPr>
        </p:nvSpPr>
        <p:spPr/>
        <p:txBody>
          <a:bodyPr/>
          <a:lstStyle/>
          <a:p>
            <a:r>
              <a:rPr lang="en-US" dirty="0" smtClean="0"/>
              <a:t>What’s New in MIS? (2)</a:t>
            </a:r>
            <a:endParaRPr lang="en-US" dirty="0"/>
          </a:p>
        </p:txBody>
      </p:sp>
      <p:sp>
        <p:nvSpPr>
          <p:cNvPr id="2" name="Slide Number Placeholder 1"/>
          <p:cNvSpPr>
            <a:spLocks noGrp="1"/>
          </p:cNvSpPr>
          <p:nvPr>
            <p:ph type="sldNum" sz="quarter" idx="13"/>
          </p:nvPr>
        </p:nvSpPr>
        <p:spPr/>
        <p:txBody>
          <a:bodyPr/>
          <a:lstStyle/>
          <a:p>
            <a:pPr>
              <a:defRPr/>
            </a:pPr>
            <a:fld id="{0739BDE4-2BB0-487A-88B6-8B444CD4171A}"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2"/>
            <p:extLst>
              <p:ext uri="{D42A27DB-BD31-4B8C-83A1-F6EECF244321}">
                <p14:modId xmlns:p14="http://schemas.microsoft.com/office/powerpoint/2010/main" val="556404961"/>
              </p:ext>
            </p:extLst>
          </p:nvPr>
        </p:nvGraphicFramePr>
        <p:xfrm>
          <a:off x="304800" y="1447800"/>
          <a:ext cx="11684000" cy="4709160"/>
        </p:xfrm>
        <a:graphic>
          <a:graphicData uri="http://schemas.openxmlformats.org/drawingml/2006/table">
            <a:tbl>
              <a:tblPr firstRow="1" bandRow="1">
                <a:tableStyleId>{5C22544A-7EE6-4342-B048-85BDC9FD1C3A}</a:tableStyleId>
              </a:tblPr>
              <a:tblGrid>
                <a:gridCol w="3149599"/>
                <a:gridCol w="8534401"/>
              </a:tblGrid>
              <a:tr h="661488">
                <a:tc>
                  <a:txBody>
                    <a:bodyPr/>
                    <a:lstStyle/>
                    <a:p>
                      <a:r>
                        <a:rPr lang="en-US" dirty="0" smtClean="0">
                          <a:latin typeface="Candara" pitchFamily="34" charset="0"/>
                        </a:rPr>
                        <a:t>Change in Organizations</a:t>
                      </a:r>
                      <a:endParaRPr lang="en-US" dirty="0">
                        <a:latin typeface="Candara" pitchFamily="34" charset="0"/>
                      </a:endParaRPr>
                    </a:p>
                  </a:txBody>
                  <a:tcPr/>
                </a:tc>
                <a:tc>
                  <a:txBody>
                    <a:bodyPr/>
                    <a:lstStyle/>
                    <a:p>
                      <a:r>
                        <a:rPr lang="en-US" dirty="0" smtClean="0">
                          <a:latin typeface="Candara" pitchFamily="34" charset="0"/>
                        </a:rPr>
                        <a:t>Business Impact</a:t>
                      </a:r>
                      <a:endParaRPr lang="en-US" dirty="0">
                        <a:latin typeface="Candara" pitchFamily="34" charset="0"/>
                      </a:endParaRPr>
                    </a:p>
                  </a:txBody>
                  <a:tcPr/>
                </a:tc>
              </a:tr>
              <a:tr h="1228476">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latin typeface="Candara" pitchFamily="34" charset="0"/>
                        </a:rPr>
                        <a:t> </a:t>
                      </a:r>
                      <a:r>
                        <a:rPr lang="en-US" sz="1800" b="1" i="0" u="none" strike="noStrike" dirty="0" smtClean="0">
                          <a:solidFill>
                            <a:srgbClr val="000000"/>
                          </a:solidFill>
                          <a:effectLst/>
                          <a:latin typeface="Candara" pitchFamily="34" charset="0"/>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latin typeface="Candara" pitchFamily="34" charset="0"/>
                        </a:rPr>
                        <a:t> </a:t>
                      </a:r>
                      <a:r>
                        <a:rPr lang="en-US" sz="1800" b="0" i="0" u="none" strike="noStrike" dirty="0" smtClean="0">
                          <a:solidFill>
                            <a:srgbClr val="000000"/>
                          </a:solidFill>
                          <a:effectLst/>
                          <a:latin typeface="Candara" pitchFamily="34" charset="0"/>
                        </a:rPr>
                        <a:t>Enable employees </a:t>
                      </a:r>
                      <a:r>
                        <a:rPr lang="en-US" sz="1800" b="1" i="0" u="none" strike="noStrike" dirty="0" smtClean="0">
                          <a:solidFill>
                            <a:srgbClr val="000000"/>
                          </a:solidFill>
                          <a:effectLst/>
                          <a:latin typeface="Candara" pitchFamily="34" charset="0"/>
                        </a:rPr>
                        <a:t>to interact as online communities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u="none" strike="noStrike" dirty="0" smtClean="0">
                          <a:solidFill>
                            <a:srgbClr val="000000"/>
                          </a:solidFill>
                          <a:effectLst/>
                          <a:latin typeface="Candara" pitchFamily="34" charset="0"/>
                        </a:rPr>
                        <a:t> Blogs, wikis, e-mail, and instant messaging services.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u="none" strike="noStrike" dirty="0" smtClean="0">
                          <a:solidFill>
                            <a:srgbClr val="000000"/>
                          </a:solidFill>
                          <a:effectLst/>
                          <a:latin typeface="Candara" pitchFamily="34" charset="0"/>
                        </a:rPr>
                        <a:t> Facebook and MySpace create new opportunities for business to collaborate with customers and vendors.</a:t>
                      </a:r>
                    </a:p>
                  </a:txBody>
                  <a:tcPr/>
                </a:tc>
              </a:tr>
              <a:tr h="102373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latin typeface="Candara" pitchFamily="34" charset="0"/>
                        </a:rPr>
                        <a:t> </a:t>
                      </a:r>
                      <a:r>
                        <a:rPr lang="en-US" sz="1800" b="0" i="0" u="none" strike="noStrike" dirty="0" err="1" smtClean="0">
                          <a:solidFill>
                            <a:srgbClr val="000000"/>
                          </a:solidFill>
                          <a:effectLst/>
                          <a:latin typeface="Candara" pitchFamily="34" charset="0"/>
                        </a:rPr>
                        <a:t>Telework</a:t>
                      </a:r>
                      <a:endParaRPr lang="en-US" sz="1800" b="0" i="0" u="none" strike="noStrike" dirty="0" smtClean="0">
                        <a:solidFill>
                          <a:srgbClr val="000000"/>
                        </a:solidFill>
                        <a:effectLst/>
                        <a:latin typeface="Candar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latin typeface="Candara" pitchFamily="34" charset="0"/>
                        </a:rPr>
                        <a:t>  Virtual Office/remote</a:t>
                      </a:r>
                      <a:r>
                        <a:rPr lang="en-US" b="1" baseline="0" dirty="0" smtClean="0">
                          <a:latin typeface="Candara" pitchFamily="34" charset="0"/>
                        </a:rPr>
                        <a:t> work program</a:t>
                      </a:r>
                      <a:endParaRPr lang="en-US" b="1" dirty="0" smtClean="0">
                        <a:latin typeface="Candara" pitchFamily="34" charset="0"/>
                      </a:endParaRP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u="none" strike="noStrike" baseline="0" dirty="0" smtClean="0">
                          <a:solidFill>
                            <a:srgbClr val="000000"/>
                          </a:solidFill>
                          <a:effectLst/>
                          <a:latin typeface="Candara" pitchFamily="34" charset="0"/>
                        </a:rPr>
                        <a:t> </a:t>
                      </a:r>
                      <a:r>
                        <a:rPr lang="en-US" sz="1800" b="0" i="0" u="none" strike="noStrike" dirty="0" smtClean="0">
                          <a:solidFill>
                            <a:srgbClr val="000000"/>
                          </a:solidFill>
                          <a:effectLst/>
                          <a:latin typeface="Candara" pitchFamily="34" charset="0"/>
                        </a:rPr>
                        <a:t>The Internet</a:t>
                      </a:r>
                      <a:r>
                        <a:rPr lang="en-US" sz="1800" b="0" i="0" u="none" strike="noStrike" baseline="0" dirty="0" smtClean="0">
                          <a:solidFill>
                            <a:srgbClr val="000000"/>
                          </a:solidFill>
                          <a:effectLst/>
                          <a:latin typeface="Candara" pitchFamily="34" charset="0"/>
                        </a:rPr>
                        <a:t> and mobile handheld devices, such as </a:t>
                      </a:r>
                      <a:r>
                        <a:rPr lang="en-US" sz="1800" b="0" i="0" u="none" strike="noStrike" dirty="0" err="1" smtClean="0">
                          <a:solidFill>
                            <a:srgbClr val="000000"/>
                          </a:solidFill>
                          <a:effectLst/>
                          <a:latin typeface="Candara" pitchFamily="34" charset="0"/>
                        </a:rPr>
                        <a:t>netbooks</a:t>
                      </a:r>
                      <a:r>
                        <a:rPr lang="en-US" sz="1800" b="0" i="0" u="none" strike="noStrike" dirty="0" smtClean="0">
                          <a:solidFill>
                            <a:srgbClr val="000000"/>
                          </a:solidFill>
                          <a:effectLst/>
                          <a:latin typeface="Candara" pitchFamily="34" charset="0"/>
                        </a:rPr>
                        <a:t>, </a:t>
                      </a:r>
                      <a:r>
                        <a:rPr lang="en-US" sz="1800" b="0" i="0" u="none" strike="noStrike" dirty="0" err="1" smtClean="0">
                          <a:solidFill>
                            <a:srgbClr val="000000"/>
                          </a:solidFill>
                          <a:effectLst/>
                          <a:latin typeface="Candara" pitchFamily="34" charset="0"/>
                        </a:rPr>
                        <a:t>iPads</a:t>
                      </a:r>
                      <a:r>
                        <a:rPr lang="en-US" sz="1800" b="0" i="0" u="none" strike="noStrike" dirty="0" smtClean="0">
                          <a:solidFill>
                            <a:srgbClr val="000000"/>
                          </a:solidFill>
                          <a:effectLst/>
                          <a:latin typeface="Candara" pitchFamily="34" charset="0"/>
                        </a:rPr>
                        <a:t>, </a:t>
                      </a:r>
                      <a:r>
                        <a:rPr lang="en-US" sz="1800" b="0" i="0" u="none" strike="noStrike" dirty="0" err="1" smtClean="0">
                          <a:solidFill>
                            <a:srgbClr val="000000"/>
                          </a:solidFill>
                          <a:effectLst/>
                          <a:latin typeface="Candara" pitchFamily="34" charset="0"/>
                        </a:rPr>
                        <a:t>iPhones</a:t>
                      </a:r>
                      <a:r>
                        <a:rPr lang="en-US" sz="1800" b="0" i="0" u="none" strike="noStrike" dirty="0" smtClean="0">
                          <a:solidFill>
                            <a:srgbClr val="000000"/>
                          </a:solidFill>
                          <a:effectLst/>
                          <a:latin typeface="Candara" pitchFamily="34" charset="0"/>
                        </a:rPr>
                        <a:t>, and </a:t>
                      </a:r>
                      <a:r>
                        <a:rPr lang="en-US" sz="1800" b="0" i="0" u="none" strike="noStrike" dirty="0" err="1" smtClean="0">
                          <a:solidFill>
                            <a:srgbClr val="000000"/>
                          </a:solidFill>
                          <a:effectLst/>
                          <a:latin typeface="Candara" pitchFamily="34" charset="0"/>
                        </a:rPr>
                        <a:t>BlackBerrys</a:t>
                      </a:r>
                      <a:endParaRPr lang="en-US" sz="1800" b="0" i="0" u="none" strike="noStrike" dirty="0" smtClean="0">
                        <a:solidFill>
                          <a:srgbClr val="000000"/>
                        </a:solidFill>
                        <a:effectLst/>
                        <a:latin typeface="Candara" pitchFamily="34" charset="0"/>
                      </a:endParaRPr>
                    </a:p>
                  </a:txBody>
                  <a:tcPr/>
                </a:tc>
              </a:tr>
              <a:tr h="1795466">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latin typeface="Candara" pitchFamily="34" charset="0"/>
                        </a:rPr>
                        <a:t> </a:t>
                      </a:r>
                      <a:r>
                        <a:rPr lang="en-US" sz="1800" b="0" i="0" u="none" strike="noStrike" dirty="0" smtClean="0">
                          <a:solidFill>
                            <a:srgbClr val="000000"/>
                          </a:solidFill>
                          <a:effectLst/>
                          <a:latin typeface="Candara" pitchFamily="34" charset="0"/>
                        </a:rPr>
                        <a:t>Co-creation of business value</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latin typeface="Candara" pitchFamily="34" charset="0"/>
                        </a:rPr>
                        <a:t> Shifting </a:t>
                      </a:r>
                      <a:r>
                        <a:rPr lang="en-US" sz="1800" b="1" i="0" u="none" strike="noStrike" dirty="0" smtClean="0">
                          <a:solidFill>
                            <a:srgbClr val="000000"/>
                          </a:solidFill>
                          <a:effectLst/>
                          <a:latin typeface="Candara" pitchFamily="34" charset="0"/>
                        </a:rPr>
                        <a:t>Business Value </a:t>
                      </a:r>
                      <a:endParaRPr lang="en-US" sz="1800" b="0" i="0" u="none" strike="noStrike" dirty="0" smtClean="0">
                        <a:solidFill>
                          <a:srgbClr val="000000"/>
                        </a:solidFill>
                        <a:effectLst/>
                        <a:latin typeface="Candara" pitchFamily="34" charset="0"/>
                      </a:endParaRP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u="none" strike="noStrike" baseline="0" dirty="0" smtClean="0">
                          <a:solidFill>
                            <a:srgbClr val="000000"/>
                          </a:solidFill>
                          <a:effectLst/>
                          <a:latin typeface="Candara" pitchFamily="34" charset="0"/>
                        </a:rPr>
                        <a:t> </a:t>
                      </a:r>
                      <a:r>
                        <a:rPr lang="en-US" sz="1800" b="0" i="0" u="none" strike="noStrike" dirty="0" smtClean="0">
                          <a:solidFill>
                            <a:srgbClr val="000000"/>
                          </a:solidFill>
                          <a:effectLst/>
                          <a:latin typeface="Candara" pitchFamily="34" charset="0"/>
                        </a:rPr>
                        <a:t>internal sources to networks of suppliers and collaboration with customers.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u="none" strike="noStrike" dirty="0" smtClean="0">
                          <a:solidFill>
                            <a:srgbClr val="000000"/>
                          </a:solidFill>
                          <a:effectLst/>
                          <a:latin typeface="Candara" pitchFamily="34" charset="0"/>
                        </a:rPr>
                        <a:t> Supply chains and product development are more global and collaborative.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0" i="0" u="none" strike="noStrike" baseline="0" dirty="0" smtClean="0">
                          <a:solidFill>
                            <a:srgbClr val="000000"/>
                          </a:solidFill>
                          <a:effectLst/>
                          <a:latin typeface="Candara" pitchFamily="34" charset="0"/>
                        </a:rPr>
                        <a:t> C</a:t>
                      </a:r>
                      <a:r>
                        <a:rPr lang="en-US" sz="1800" b="0" i="0" u="none" strike="noStrike" dirty="0" smtClean="0">
                          <a:solidFill>
                            <a:srgbClr val="000000"/>
                          </a:solidFill>
                          <a:effectLst/>
                          <a:latin typeface="Candara" pitchFamily="34" charset="0"/>
                        </a:rPr>
                        <a:t>ustomers help firms define new products and services.</a:t>
                      </a:r>
                    </a:p>
                  </a:txBody>
                  <a:tcPr/>
                </a:tc>
              </a:tr>
            </a:tbl>
          </a:graphicData>
        </a:graphic>
      </p:graphicFrame>
      <p:sp>
        <p:nvSpPr>
          <p:cNvPr id="3" name="Title 2"/>
          <p:cNvSpPr>
            <a:spLocks noGrp="1"/>
          </p:cNvSpPr>
          <p:nvPr>
            <p:ph type="title"/>
          </p:nvPr>
        </p:nvSpPr>
        <p:spPr/>
        <p:txBody>
          <a:bodyPr/>
          <a:lstStyle/>
          <a:p>
            <a:r>
              <a:rPr lang="en-US" dirty="0" smtClean="0"/>
              <a:t>What’s New in MIS? (3)</a:t>
            </a:r>
            <a:endParaRPr lang="en-US" dirty="0"/>
          </a:p>
        </p:txBody>
      </p:sp>
      <p:sp>
        <p:nvSpPr>
          <p:cNvPr id="2" name="Slide Number Placeholder 1"/>
          <p:cNvSpPr>
            <a:spLocks noGrp="1"/>
          </p:cNvSpPr>
          <p:nvPr>
            <p:ph type="sldNum" sz="quarter" idx="13"/>
          </p:nvPr>
        </p:nvSpPr>
        <p:spPr/>
        <p:txBody>
          <a:bodyPr/>
          <a:lstStyle/>
          <a:p>
            <a:pPr>
              <a:defRPr/>
            </a:pPr>
            <a:fld id="{0739BDE4-2BB0-487A-88B6-8B444CD4171A}"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sz="2000" dirty="0"/>
              <a:t>Significant </a:t>
            </a:r>
            <a:r>
              <a:rPr lang="en-US" sz="2000" b="1" dirty="0"/>
              <a:t>business relationships are digitally enabled and mediated</a:t>
            </a:r>
          </a:p>
          <a:p>
            <a:r>
              <a:rPr lang="en-US" sz="2000" dirty="0"/>
              <a:t>Core business processes are accomplished through digital networks</a:t>
            </a:r>
          </a:p>
          <a:p>
            <a:r>
              <a:rPr lang="en-US" sz="2000" b="1" dirty="0"/>
              <a:t>Key corporate assets are managed digitally</a:t>
            </a:r>
          </a:p>
          <a:p>
            <a:endParaRPr lang="en-US" sz="2000" dirty="0"/>
          </a:p>
          <a:p>
            <a:r>
              <a:rPr lang="en-US" sz="2000" b="1" dirty="0"/>
              <a:t>Digital firms offer greater flexibility </a:t>
            </a:r>
            <a:r>
              <a:rPr lang="en-US" sz="2000" dirty="0"/>
              <a:t>in organization and management</a:t>
            </a:r>
          </a:p>
          <a:p>
            <a:r>
              <a:rPr lang="en-US" sz="2000" dirty="0"/>
              <a:t>Firms are now more keen to be benefitted  from globalization</a:t>
            </a:r>
          </a:p>
          <a:p>
            <a:pPr lvl="1"/>
            <a:r>
              <a:rPr lang="en-US" sz="1800" b="1" dirty="0"/>
              <a:t>Time shifting, space shifting</a:t>
            </a:r>
          </a:p>
          <a:p>
            <a:pPr lvl="1"/>
            <a:r>
              <a:rPr lang="en-US" sz="1800" dirty="0"/>
              <a:t>e.g., Accenture, Microsoft, Dell</a:t>
            </a:r>
          </a:p>
          <a:p>
            <a:pPr lvl="1"/>
            <a:endParaRPr lang="en-US" sz="1800" dirty="0"/>
          </a:p>
          <a:p>
            <a:r>
              <a:rPr lang="en-US" sz="2000" dirty="0"/>
              <a:t>Digital firms are ideally suited for global operations by allowing business to be conducted at any time and any place</a:t>
            </a:r>
          </a:p>
          <a:p>
            <a:endParaRPr lang="en-US" dirty="0"/>
          </a:p>
        </p:txBody>
      </p:sp>
      <p:sp>
        <p:nvSpPr>
          <p:cNvPr id="3" name="Title 2"/>
          <p:cNvSpPr>
            <a:spLocks noGrp="1"/>
          </p:cNvSpPr>
          <p:nvPr>
            <p:ph type="title"/>
          </p:nvPr>
        </p:nvSpPr>
        <p:spPr/>
        <p:txBody>
          <a:bodyPr/>
          <a:lstStyle/>
          <a:p>
            <a:r>
              <a:rPr lang="en-US" dirty="0" smtClean="0"/>
              <a:t>In the emerging, the fully digital firm</a:t>
            </a:r>
            <a:endParaRPr lang="en-US"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box(in)">
                                      <p:cBhvr>
                                        <p:cTn id="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81000"/>
            <a:ext cx="9372600" cy="685800"/>
          </a:xfrm>
        </p:spPr>
        <p:txBody>
          <a:bodyPr/>
          <a:lstStyle/>
          <a:p>
            <a:r>
              <a:rPr lang="en-US" dirty="0" smtClean="0"/>
              <a:t>Interdependence between Organizations &amp; IT</a:t>
            </a:r>
            <a:endParaRPr lang="en-US" dirty="0"/>
          </a:p>
        </p:txBody>
      </p:sp>
      <p:pic>
        <p:nvPicPr>
          <p:cNvPr id="5" name="Picture 5" descr="Fig-1-2"/>
          <p:cNvPicPr>
            <a:picLocks noGrp="1" noChangeAspect="1" noChangeArrowheads="1"/>
          </p:cNvPicPr>
          <p:nvPr>
            <p:ph sz="quarter" idx="12"/>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2133600"/>
            <a:ext cx="6858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457200" y="1447801"/>
            <a:ext cx="11201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r>
              <a:rPr lang="en-US" sz="2000" dirty="0">
                <a:solidFill>
                  <a:srgbClr val="231F20"/>
                </a:solidFill>
                <a:latin typeface="Candara" pitchFamily="34" charset="0"/>
              </a:rPr>
              <a:t>In contemporary systems there is a growing interdependence between a firm’s information systems and its business capabilities. </a:t>
            </a:r>
          </a:p>
        </p:txBody>
      </p:sp>
      <p:sp>
        <p:nvSpPr>
          <p:cNvPr id="7" name="Rectangle 6"/>
          <p:cNvSpPr/>
          <p:nvPr/>
        </p:nvSpPr>
        <p:spPr>
          <a:xfrm>
            <a:off x="457200" y="5606474"/>
            <a:ext cx="11734800" cy="584775"/>
          </a:xfrm>
          <a:prstGeom prst="rect">
            <a:avLst/>
          </a:prstGeom>
        </p:spPr>
        <p:txBody>
          <a:bodyPr wrap="square">
            <a:spAutoFit/>
          </a:bodyPr>
          <a:lstStyle/>
          <a:p>
            <a:pPr algn="ctr" eaLnBrk="1" hangingPunct="1"/>
            <a:r>
              <a:rPr lang="en-US" sz="1600" b="1" dirty="0">
                <a:solidFill>
                  <a:srgbClr val="231F20"/>
                </a:solidFill>
                <a:latin typeface="Candara" pitchFamily="34" charset="0"/>
              </a:rPr>
              <a:t>Changes in strategy, rules, and business processes increasingly require changes in hardware, software, databases, and telecommunications. Often, what the organization would like to do depends on what its systems will permit it to do.</a:t>
            </a:r>
          </a:p>
        </p:txBody>
      </p:sp>
      <p:sp>
        <p:nvSpPr>
          <p:cNvPr id="2" name="Slide Number Placeholder 1"/>
          <p:cNvSpPr>
            <a:spLocks noGrp="1"/>
          </p:cNvSpPr>
          <p:nvPr>
            <p:ph type="sldNum" sz="quarter" idx="13"/>
          </p:nvPr>
        </p:nvSpPr>
        <p:spPr/>
        <p:txBody>
          <a:bodyPr/>
          <a:lstStyle/>
          <a:p>
            <a:pPr>
              <a:defRPr/>
            </a:pPr>
            <a:fld id="{0739BDE4-2BB0-487A-88B6-8B444CD4171A}" type="slidenum">
              <a:rPr lang="en-US" smtClean="0"/>
              <a:pPr>
                <a:defRPr/>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609600" y="1600200"/>
            <a:ext cx="10439400" cy="4572000"/>
          </a:xfrm>
        </p:spPr>
        <p:txBody>
          <a:bodyPr/>
          <a:lstStyle/>
          <a:p>
            <a:r>
              <a:rPr lang="en-US" sz="2800" dirty="0"/>
              <a:t>To achieve </a:t>
            </a:r>
            <a:r>
              <a:rPr lang="en-US" sz="2800" b="1" dirty="0"/>
              <a:t>six strategic business objectives</a:t>
            </a:r>
          </a:p>
          <a:p>
            <a:pPr lvl="1"/>
            <a:r>
              <a:rPr lang="en-US" sz="2400" dirty="0"/>
              <a:t>Operational excellence</a:t>
            </a:r>
          </a:p>
          <a:p>
            <a:pPr lvl="1"/>
            <a:r>
              <a:rPr lang="en-US" sz="2400" dirty="0"/>
              <a:t>New products, services, &amp; business models</a:t>
            </a:r>
          </a:p>
          <a:p>
            <a:pPr lvl="1"/>
            <a:r>
              <a:rPr lang="en-US" sz="2400" dirty="0"/>
              <a:t>Customer &amp; supplier intimacy</a:t>
            </a:r>
          </a:p>
          <a:p>
            <a:pPr lvl="1"/>
            <a:r>
              <a:rPr lang="en-US" sz="2400" dirty="0"/>
              <a:t>Improved decision making</a:t>
            </a:r>
          </a:p>
          <a:p>
            <a:pPr lvl="1"/>
            <a:r>
              <a:rPr lang="en-US" sz="2400" dirty="0"/>
              <a:t>Competitive advantage</a:t>
            </a:r>
          </a:p>
          <a:p>
            <a:pPr lvl="1"/>
            <a:r>
              <a:rPr lang="en-US" sz="2400" dirty="0"/>
              <a:t>Survival</a:t>
            </a:r>
          </a:p>
        </p:txBody>
      </p:sp>
      <p:sp>
        <p:nvSpPr>
          <p:cNvPr id="3" name="Title 2"/>
          <p:cNvSpPr>
            <a:spLocks noGrp="1"/>
          </p:cNvSpPr>
          <p:nvPr>
            <p:ph type="title"/>
          </p:nvPr>
        </p:nvSpPr>
        <p:spPr/>
        <p:txBody>
          <a:bodyPr/>
          <a:lstStyle/>
          <a:p>
            <a:r>
              <a:rPr lang="en-US" dirty="0" smtClean="0"/>
              <a:t>Why Firms Invest in IS?</a:t>
            </a:r>
            <a:endParaRPr lang="en-US" dirty="0"/>
          </a:p>
        </p:txBody>
      </p:sp>
      <p:sp>
        <p:nvSpPr>
          <p:cNvPr id="5" name="Slide Number Placeholder 4"/>
          <p:cNvSpPr>
            <a:spLocks noGrp="1"/>
          </p:cNvSpPr>
          <p:nvPr>
            <p:ph type="sldNum" sz="quarter" idx="13"/>
          </p:nvPr>
        </p:nvSpPr>
        <p:spPr/>
        <p:txBody>
          <a:bodyPr/>
          <a:lstStyle/>
          <a:p>
            <a:pPr>
              <a:defRPr/>
            </a:pPr>
            <a:fld id="{0739BDE4-2BB0-487A-88B6-8B444CD4171A}"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10565</TotalTime>
  <Words>2425</Words>
  <Application>Microsoft Office PowerPoint</Application>
  <PresentationFormat>Widescreen</PresentationFormat>
  <Paragraphs>300</Paragraphs>
  <Slides>26</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Candara</vt:lpstr>
      <vt:lpstr>Times New Roman</vt:lpstr>
      <vt:lpstr>Office Theme</vt:lpstr>
      <vt:lpstr>Image</vt:lpstr>
      <vt:lpstr>COMB 353: Fisheries Information Systems  Lecture 1:  Information Systems in Today’s Organization  by Md. Mahbubul Alam, PhD Professor Dept. of Agril. Extension &amp; Information System </vt:lpstr>
      <vt:lpstr>Learning Objectives</vt:lpstr>
      <vt:lpstr>Role of IS in Business Today</vt:lpstr>
      <vt:lpstr>What’s New in MIS? (1)</vt:lpstr>
      <vt:lpstr>What’s New in MIS? (2)</vt:lpstr>
      <vt:lpstr>What’s New in MIS? (3)</vt:lpstr>
      <vt:lpstr>In the emerging, the fully digital firm</vt:lpstr>
      <vt:lpstr>Interdependence between Organizations &amp; IT</vt:lpstr>
      <vt:lpstr>Why Firms Invest in IS?</vt:lpstr>
      <vt:lpstr>Operational excellence</vt:lpstr>
      <vt:lpstr>New products, services, &amp; business models</vt:lpstr>
      <vt:lpstr>Customer &amp; supplier intimacy</vt:lpstr>
      <vt:lpstr>Improved decision making</vt:lpstr>
      <vt:lpstr>Competitive advantage</vt:lpstr>
      <vt:lpstr>Survival</vt:lpstr>
      <vt:lpstr>Concept of MIS</vt:lpstr>
      <vt:lpstr>Concept of MIS (Cont’d)</vt:lpstr>
      <vt:lpstr>Information Vs. Data</vt:lpstr>
      <vt:lpstr>What is a system?</vt:lpstr>
      <vt:lpstr>Functions of an IS</vt:lpstr>
      <vt:lpstr>Technology dimension of IS</vt:lpstr>
      <vt:lpstr>Organizational dimensions</vt:lpstr>
      <vt:lpstr>Management dimension of IS</vt:lpstr>
      <vt:lpstr>Business perspective on IS</vt:lpstr>
      <vt:lpstr>IS Opportunities &amp; Challenges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Mahbu ALAM</dc:creator>
  <cp:lastModifiedBy>mahbub</cp:lastModifiedBy>
  <cp:revision>503</cp:revision>
  <dcterms:created xsi:type="dcterms:W3CDTF">2006-08-16T00:00:00Z</dcterms:created>
  <dcterms:modified xsi:type="dcterms:W3CDTF">2019-12-17T09:57:40Z</dcterms:modified>
</cp:coreProperties>
</file>