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311" r:id="rId4"/>
    <p:sldId id="314" r:id="rId5"/>
    <p:sldId id="315" r:id="rId6"/>
    <p:sldId id="317" r:id="rId7"/>
    <p:sldId id="318" r:id="rId8"/>
    <p:sldId id="319" r:id="rId9"/>
    <p:sldId id="320" r:id="rId10"/>
    <p:sldId id="322" r:id="rId11"/>
    <p:sldId id="323" r:id="rId12"/>
    <p:sldId id="324" r:id="rId13"/>
    <p:sldId id="325" r:id="rId14"/>
    <p:sldId id="326" r:id="rId15"/>
    <p:sldId id="330" r:id="rId16"/>
    <p:sldId id="331" r:id="rId17"/>
    <p:sldId id="332" r:id="rId18"/>
    <p:sldId id="333" r:id="rId19"/>
    <p:sldId id="313" r:id="rId20"/>
    <p:sldId id="335" r:id="rId21"/>
    <p:sldId id="336" r:id="rId22"/>
    <p:sldId id="337" r:id="rId23"/>
    <p:sldId id="329" r:id="rId24"/>
    <p:sldId id="334" r:id="rId25"/>
    <p:sldId id="338" r:id="rId26"/>
    <p:sldId id="339" r:id="rId27"/>
    <p:sldId id="29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634" autoAdjust="0"/>
  </p:normalViewPr>
  <p:slideViewPr>
    <p:cSldViewPr>
      <p:cViewPr varScale="1">
        <p:scale>
          <a:sx n="65" d="100"/>
          <a:sy n="65" d="100"/>
        </p:scale>
        <p:origin x="151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A36CED-2846-416A-B6C0-17FBCC6F6CEC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6E3389-DFC2-4CEA-9CF4-D328FE722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18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Candar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C104-065F-4170-8400-9F6B345560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1600200"/>
            <a:ext cx="87630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itchFamily="34" charset="0"/>
              </a:defRPr>
            </a:lvl1pPr>
            <a:lvl2pPr>
              <a:defRPr>
                <a:latin typeface="Candara" pitchFamily="34" charset="0"/>
              </a:defRPr>
            </a:lvl2pPr>
            <a:lvl3pPr>
              <a:defRPr>
                <a:latin typeface="Candara" pitchFamily="34" charset="0"/>
              </a:defRPr>
            </a:lvl3pPr>
            <a:lvl4pPr>
              <a:defRPr>
                <a:latin typeface="Candara" pitchFamily="34" charset="0"/>
              </a:defRPr>
            </a:lvl4pPr>
            <a:lvl5pPr>
              <a:defRPr>
                <a:latin typeface="Candar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9BDE4-2BB0-487A-88B6-8B444CD41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" y="1600200"/>
            <a:ext cx="3962400" cy="4495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19600" y="1600200"/>
            <a:ext cx="4572000" cy="4495800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itchFamily="34" charset="0"/>
              </a:defRPr>
            </a:lvl1pPr>
            <a:lvl2pPr>
              <a:defRPr>
                <a:latin typeface="Candara" pitchFamily="34" charset="0"/>
              </a:defRPr>
            </a:lvl2pPr>
            <a:lvl3pPr>
              <a:defRPr>
                <a:latin typeface="Candara" pitchFamily="34" charset="0"/>
              </a:defRPr>
            </a:lvl3pPr>
            <a:lvl4pPr>
              <a:defRPr>
                <a:latin typeface="Candara" pitchFamily="34" charset="0"/>
              </a:defRPr>
            </a:lvl4pPr>
            <a:lvl5pPr>
              <a:defRPr>
                <a:latin typeface="Candar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C25DA-4B20-42E0-9D81-DE0A0CABE5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600200"/>
            <a:ext cx="87630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itchFamily="34" charset="0"/>
              </a:defRPr>
            </a:lvl1pPr>
            <a:lvl2pPr>
              <a:defRPr>
                <a:latin typeface="Candara" pitchFamily="34" charset="0"/>
              </a:defRPr>
            </a:lvl2pPr>
            <a:lvl3pPr>
              <a:defRPr>
                <a:latin typeface="Candara" pitchFamily="34" charset="0"/>
              </a:defRPr>
            </a:lvl3pPr>
            <a:lvl4pPr>
              <a:defRPr>
                <a:latin typeface="Candara" pitchFamily="34" charset="0"/>
              </a:defRPr>
            </a:lvl4pPr>
            <a:lvl5pPr>
              <a:defRPr>
                <a:latin typeface="Candar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AE502-2422-4063-8EC1-7F0C64754F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304800" y="1600200"/>
            <a:ext cx="8610600" cy="25146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800" y="4419600"/>
            <a:ext cx="8839200" cy="1752600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itchFamily="34" charset="0"/>
              </a:defRPr>
            </a:lvl1pPr>
            <a:lvl2pPr>
              <a:defRPr>
                <a:latin typeface="Candara" pitchFamily="34" charset="0"/>
              </a:defRPr>
            </a:lvl2pPr>
            <a:lvl3pPr>
              <a:defRPr>
                <a:latin typeface="Candara" pitchFamily="34" charset="0"/>
              </a:defRPr>
            </a:lvl3pPr>
            <a:lvl4pPr>
              <a:buNone/>
              <a:defRPr>
                <a:latin typeface="Candara" pitchFamily="34" charset="0"/>
              </a:defRPr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E534C-1231-4197-A4B5-7004AE2207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FD750-97BF-408F-8EEB-3D1C74C083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1143000"/>
            <a:ext cx="9144000" cy="228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2" name="Title Placeholder 13"/>
          <p:cNvSpPr>
            <a:spLocks noGrp="1"/>
          </p:cNvSpPr>
          <p:nvPr>
            <p:ph type="title"/>
          </p:nvPr>
        </p:nvSpPr>
        <p:spPr bwMode="auto">
          <a:xfrm>
            <a:off x="228600" y="381000"/>
            <a:ext cx="792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defRPr>
            </a:lvl1pPr>
          </a:lstStyle>
          <a:p>
            <a:pPr>
              <a:defRPr/>
            </a:pPr>
            <a:fld id="{836A597A-83D0-43BD-9ADD-97AA148F91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Candar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ndar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ndar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ndar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ndar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ndar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ndar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ndar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8001000" cy="3505199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MAFI 420: Management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Information Systems</a:t>
            </a:r>
            <a:b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Exercise 3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he Internet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and Wireless Technology</a:t>
            </a:r>
            <a:b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by</a:t>
            </a:r>
            <a:b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Md.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Mahbubul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Alam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, PhD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000" dirty="0"/>
              <a:t>A number of different organizations that influence Internet and monitor its operations including:</a:t>
            </a:r>
          </a:p>
          <a:p>
            <a:r>
              <a:rPr lang="en-US" sz="2000" dirty="0"/>
              <a:t>Internet Architecture Board (IAB)</a:t>
            </a:r>
          </a:p>
          <a:p>
            <a:r>
              <a:rPr lang="en-US" sz="2000" dirty="0"/>
              <a:t>Internet Corporation for Assigned Names and Numbers (ICANN)</a:t>
            </a:r>
          </a:p>
          <a:p>
            <a:r>
              <a:rPr lang="en-US" sz="2000" dirty="0"/>
              <a:t>Internet Engineering Steering Group (IESG)</a:t>
            </a:r>
          </a:p>
          <a:p>
            <a:r>
              <a:rPr lang="en-US" sz="2000" dirty="0"/>
              <a:t>Internet Engineering Task Force (IETF)</a:t>
            </a:r>
          </a:p>
          <a:p>
            <a:r>
              <a:rPr lang="en-US" sz="2000" dirty="0"/>
              <a:t>Internet Society (ISOC)</a:t>
            </a:r>
          </a:p>
          <a:p>
            <a:r>
              <a:rPr lang="en-US" sz="2000" dirty="0"/>
              <a:t>World Wide Web Consortium (W3C)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Governs the Internet?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739BDE4-2BB0-487A-88B6-8B444CD4171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000" dirty="0" smtClean="0"/>
              <a:t>The Internet is changing as new technologies appear &amp; new applications are developed. </a:t>
            </a:r>
          </a:p>
          <a:p>
            <a:r>
              <a:rPr lang="en-US" sz="2000" dirty="0" smtClean="0"/>
              <a:t>The next era of the Internet is being built today by private corporations, universities and government agencies. </a:t>
            </a:r>
          </a:p>
          <a:p>
            <a:r>
              <a:rPr lang="en-US" sz="2000" dirty="0" smtClean="0"/>
              <a:t>To appreciate the potential benefits of the Internet of the future, you must first understand the </a:t>
            </a:r>
            <a:r>
              <a:rPr lang="en-US" sz="2000" u="sng" dirty="0" smtClean="0"/>
              <a:t>limitations of the Internet’s current infrastructure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Internet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739BDE4-2BB0-487A-88B6-8B444CD4171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000" b="1" dirty="0" smtClean="0"/>
              <a:t>Bandwidth Limitations</a:t>
            </a:r>
          </a:p>
          <a:p>
            <a:pPr lvl="1"/>
            <a:r>
              <a:rPr lang="en-US" sz="1600" b="1" dirty="0" smtClean="0"/>
              <a:t>Insufficient capacity, slow peak-hour service (congestion)</a:t>
            </a:r>
            <a:r>
              <a:rPr lang="en-US" sz="1600" dirty="0" smtClean="0"/>
              <a:t>, limited ability to handle high volumes of video, and voice traffic. </a:t>
            </a:r>
          </a:p>
          <a:p>
            <a:r>
              <a:rPr lang="en-US" sz="2000" b="1" dirty="0" smtClean="0"/>
              <a:t>Quality of service limitations</a:t>
            </a:r>
          </a:p>
          <a:p>
            <a:pPr lvl="1"/>
            <a:r>
              <a:rPr lang="en-US" sz="1600" b="1" dirty="0" smtClean="0"/>
              <a:t>Latency</a:t>
            </a:r>
            <a:r>
              <a:rPr lang="en-US" sz="1600" dirty="0" smtClean="0"/>
              <a:t>-delays in messages caused by the uneven flow of information packets through the network. </a:t>
            </a:r>
          </a:p>
          <a:p>
            <a:r>
              <a:rPr lang="en-US" sz="2000" b="1" dirty="0" smtClean="0"/>
              <a:t>Network architecture limitations</a:t>
            </a:r>
          </a:p>
          <a:p>
            <a:pPr lvl="1"/>
            <a:r>
              <a:rPr lang="en-US" sz="1600" dirty="0" smtClean="0"/>
              <a:t>Slow internet performance.</a:t>
            </a:r>
          </a:p>
          <a:p>
            <a:r>
              <a:rPr lang="en-US" sz="2000" b="1" dirty="0" smtClean="0"/>
              <a:t>Language development limitations</a:t>
            </a:r>
          </a:p>
          <a:p>
            <a:r>
              <a:rPr lang="en-US" sz="2000" b="1" dirty="0" smtClean="0"/>
              <a:t>Wired Internet limitations</a:t>
            </a:r>
            <a:endParaRPr lang="en-US" sz="2000" b="1" dirty="0"/>
          </a:p>
          <a:p>
            <a:pPr lvl="1"/>
            <a:r>
              <a:rPr lang="en-US" sz="1600" b="1" dirty="0" smtClean="0"/>
              <a:t>Fiber-optic</a:t>
            </a:r>
            <a:r>
              <a:rPr lang="en-US" sz="1600" dirty="0" smtClean="0"/>
              <a:t>-expensive technology</a:t>
            </a:r>
          </a:p>
          <a:p>
            <a:pPr lvl="1"/>
            <a:r>
              <a:rPr lang="en-US" sz="1600" b="1" dirty="0" smtClean="0"/>
              <a:t>Coaxial copper cables</a:t>
            </a:r>
            <a:r>
              <a:rPr lang="en-US" sz="1600" dirty="0" smtClean="0"/>
              <a:t>-century old technology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I: Limitations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739BDE4-2BB0-487A-88B6-8B444CD4171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211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000" b="1" dirty="0" smtClean="0"/>
              <a:t>Advanced networking consortium </a:t>
            </a:r>
            <a:r>
              <a:rPr lang="en-US" sz="2000" dirty="0" smtClean="0"/>
              <a:t>of more than 350 member institutions including universities, corporations, government research agencies, and not-for-profit networking organizations, working in partnership </a:t>
            </a:r>
            <a:r>
              <a:rPr lang="en-US" sz="2000" b="1" dirty="0" smtClean="0"/>
              <a:t>to facilitate the development, deployment and use of revolutionary Internet technologies</a:t>
            </a:r>
            <a:r>
              <a:rPr lang="en-US" sz="2000" dirty="0" smtClean="0"/>
              <a:t>. </a:t>
            </a:r>
          </a:p>
          <a:p>
            <a:endParaRPr lang="en-US" sz="2000" dirty="0" smtClean="0"/>
          </a:p>
          <a:p>
            <a:r>
              <a:rPr lang="en-US" sz="2000" b="1" dirty="0" smtClean="0"/>
              <a:t>Primary goals:</a:t>
            </a:r>
          </a:p>
          <a:p>
            <a:pPr lvl="1"/>
            <a:r>
              <a:rPr lang="en-US" sz="1600" b="1" dirty="0" smtClean="0"/>
              <a:t>Create a leading edge very-high speed network</a:t>
            </a:r>
            <a:r>
              <a:rPr lang="en-US" sz="1600" dirty="0" smtClean="0"/>
              <a:t> for national research community (</a:t>
            </a:r>
            <a:r>
              <a:rPr lang="en-US" sz="1600" b="1" dirty="0" smtClean="0"/>
              <a:t>100 gigabit-per-second network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Enable revolutionary Internet applications</a:t>
            </a:r>
          </a:p>
          <a:p>
            <a:pPr lvl="1"/>
            <a:r>
              <a:rPr lang="en-US" sz="1600" b="1" dirty="0" smtClean="0"/>
              <a:t>Ensure the rapid transfer of new network services and application </a:t>
            </a:r>
            <a:r>
              <a:rPr lang="en-US" sz="1600" dirty="0" smtClean="0"/>
              <a:t>to the broader Internet community. 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Internet2®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739BDE4-2BB0-487A-88B6-8B444CD4171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47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28600" y="1524000"/>
            <a:ext cx="8763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/>
              <a:t>Advanced network </a:t>
            </a:r>
            <a:r>
              <a:rPr lang="en-US" sz="1800" b="1" dirty="0" smtClean="0"/>
              <a:t>infrastructure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New </a:t>
            </a:r>
            <a:r>
              <a:rPr lang="en-US" sz="1600" dirty="0"/>
              <a:t>backbone networks that interconnect </a:t>
            </a:r>
            <a:r>
              <a:rPr lang="en-US" sz="1600" dirty="0" err="1"/>
              <a:t>GigaPoPs</a:t>
            </a:r>
            <a:r>
              <a:rPr lang="en-US" sz="1600" dirty="0"/>
              <a:t> used by Internet2 members to access network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New networking capabilities</a:t>
            </a:r>
            <a:r>
              <a:rPr lang="en-US" sz="1800" dirty="0"/>
              <a:t>: Projects </a:t>
            </a:r>
            <a:r>
              <a:rPr lang="en-US" sz="1800" dirty="0" smtClean="0"/>
              <a:t>include</a:t>
            </a:r>
          </a:p>
          <a:p>
            <a:pPr lvl="1">
              <a:lnSpc>
                <a:spcPct val="90000"/>
              </a:lnSpc>
            </a:pPr>
            <a:r>
              <a:rPr lang="en-US" sz="1600" b="1" dirty="0" smtClean="0"/>
              <a:t>Deploying IPv6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Developing </a:t>
            </a:r>
            <a:r>
              <a:rPr lang="en-US" sz="1600" dirty="0"/>
              <a:t>and implementing </a:t>
            </a:r>
            <a:r>
              <a:rPr lang="en-US" sz="1600" b="1" dirty="0"/>
              <a:t>new </a:t>
            </a:r>
            <a:r>
              <a:rPr lang="en-US" sz="1600" b="1" dirty="0" smtClean="0"/>
              <a:t>technologies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Developing </a:t>
            </a:r>
            <a:r>
              <a:rPr lang="en-US" sz="1600" dirty="0"/>
              <a:t>more </a:t>
            </a:r>
            <a:r>
              <a:rPr lang="en-US" sz="1600" b="1" dirty="0"/>
              <a:t>effective routing </a:t>
            </a:r>
            <a:r>
              <a:rPr lang="en-US" sz="1600" b="1" dirty="0" smtClean="0"/>
              <a:t>practices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Coordinating the interconnection of different components of the Internet2 infrastructure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Creating </a:t>
            </a:r>
            <a:r>
              <a:rPr lang="en-US" sz="1600" dirty="0"/>
              <a:t>an infrastructure to handle multicasting</a:t>
            </a:r>
          </a:p>
          <a:p>
            <a:pPr>
              <a:lnSpc>
                <a:spcPct val="90000"/>
              </a:lnSpc>
            </a:pPr>
            <a:r>
              <a:rPr lang="en-US" sz="1800" b="1" dirty="0" smtClean="0"/>
              <a:t>Middleware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incorporating </a:t>
            </a:r>
            <a:r>
              <a:rPr lang="en-US" sz="1600" dirty="0"/>
              <a:t>identification, authentication, authorization, directory and security services into standardized middleware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Advanced </a:t>
            </a:r>
            <a:r>
              <a:rPr lang="en-US" sz="1800" b="1" dirty="0" smtClean="0"/>
              <a:t>applications</a:t>
            </a:r>
          </a:p>
          <a:p>
            <a:pPr lvl="1">
              <a:lnSpc>
                <a:spcPct val="90000"/>
              </a:lnSpc>
            </a:pPr>
            <a:r>
              <a:rPr lang="en-US" sz="1600" b="1" dirty="0" smtClean="0"/>
              <a:t>distributed </a:t>
            </a:r>
            <a:r>
              <a:rPr lang="en-US" sz="1600" b="1" dirty="0"/>
              <a:t>computation, virtual labs, digital libraries, distributed learning, </a:t>
            </a:r>
            <a:r>
              <a:rPr lang="en-US" sz="1600" b="1" dirty="0" smtClean="0"/>
              <a:t>telemedicine</a:t>
            </a:r>
            <a:endParaRPr lang="en-US" sz="1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Focus of Internet2®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739BDE4-2BB0-487A-88B6-8B444CD4171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53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/>
              <a:t>IP </a:t>
            </a:r>
            <a:r>
              <a:rPr lang="en-US" sz="2000" b="1" dirty="0" smtClean="0"/>
              <a:t>Multicasting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Set </a:t>
            </a:r>
            <a:r>
              <a:rPr lang="en-US" sz="1800" dirty="0"/>
              <a:t>of technologies that enables </a:t>
            </a:r>
            <a:r>
              <a:rPr lang="en-US" sz="1800" b="1" dirty="0"/>
              <a:t>efficient delivery of data to many locations </a:t>
            </a:r>
            <a:r>
              <a:rPr lang="en-US" sz="1800" dirty="0"/>
              <a:t>on a </a:t>
            </a:r>
            <a:r>
              <a:rPr lang="en-US" sz="1800" dirty="0" smtClean="0"/>
              <a:t>network.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b="1" dirty="0"/>
              <a:t>Latency </a:t>
            </a:r>
            <a:r>
              <a:rPr lang="en-US" sz="2000" b="1" dirty="0" smtClean="0"/>
              <a:t>solutions</a:t>
            </a:r>
          </a:p>
          <a:p>
            <a:pPr lvl="1">
              <a:lnSpc>
                <a:spcPct val="90000"/>
              </a:lnSpc>
            </a:pPr>
            <a:r>
              <a:rPr lang="en-US" sz="1600" b="1" dirty="0"/>
              <a:t>D</a:t>
            </a:r>
            <a:r>
              <a:rPr lang="en-US" sz="1600" b="1" dirty="0" smtClean="0"/>
              <a:t>iffserve</a:t>
            </a:r>
            <a:r>
              <a:rPr lang="en-US" sz="1600" dirty="0" smtClean="0"/>
              <a:t> </a:t>
            </a:r>
            <a:r>
              <a:rPr lang="en-US" sz="1600" dirty="0"/>
              <a:t>(differentiated quality of service) will be able to </a:t>
            </a:r>
            <a:r>
              <a:rPr lang="en-US" sz="1600" b="1" dirty="0"/>
              <a:t>assign different levels of priority to packets depending on type of data being </a:t>
            </a:r>
            <a:r>
              <a:rPr lang="en-US" sz="1600" b="1" dirty="0" smtClean="0"/>
              <a:t>transmitted.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000" b="1" dirty="0"/>
              <a:t>Guaranteed service </a:t>
            </a:r>
            <a:r>
              <a:rPr lang="en-US" sz="2000" b="1" dirty="0" smtClean="0"/>
              <a:t>levels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Ability </a:t>
            </a:r>
            <a:r>
              <a:rPr lang="en-US" sz="1600" dirty="0"/>
              <a:t>to purchase right to move data through network at </a:t>
            </a:r>
            <a:r>
              <a:rPr lang="en-US" sz="1600" b="1" dirty="0"/>
              <a:t>guaranteed speed in return for higher </a:t>
            </a:r>
            <a:r>
              <a:rPr lang="en-US" sz="1600" b="1" dirty="0" smtClean="0"/>
              <a:t>fee.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000" b="1" dirty="0"/>
              <a:t>Lower error rates 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Declining </a:t>
            </a:r>
            <a:r>
              <a:rPr lang="en-US" sz="2000" b="1" dirty="0" smtClean="0"/>
              <a:t>costs</a:t>
            </a:r>
            <a:endParaRPr lang="en-U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Internet2®: Benefits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739BDE4-2BB0-487A-88B6-8B444CD4171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36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000" b="1" dirty="0" smtClean="0">
                <a:ea typeface="ＭＳ Ｐゴシック" panose="020B0600070205080204" pitchFamily="34" charset="-128"/>
              </a:rPr>
              <a:t>E-mai</a:t>
            </a:r>
            <a:r>
              <a:rPr lang="en-US" sz="2000" dirty="0" smtClean="0">
                <a:ea typeface="ＭＳ Ｐゴシック" panose="020B0600070205080204" pitchFamily="34" charset="-128"/>
              </a:rPr>
              <a:t>l, person-to-person messaging, document sharing.</a:t>
            </a:r>
            <a:endParaRPr lang="en-US" sz="2000" dirty="0">
              <a:ea typeface="ＭＳ Ｐゴシック" panose="020B0600070205080204" pitchFamily="34" charset="-128"/>
            </a:endParaRPr>
          </a:p>
          <a:p>
            <a:r>
              <a:rPr lang="en-US" sz="2000" b="1" dirty="0">
                <a:ea typeface="ＭＳ Ｐゴシック" panose="020B0600070205080204" pitchFamily="34" charset="-128"/>
              </a:rPr>
              <a:t>Chatting and instant </a:t>
            </a:r>
            <a:r>
              <a:rPr lang="en-US" sz="2000" b="1" dirty="0" smtClean="0">
                <a:ea typeface="ＭＳ Ｐゴシック" panose="020B0600070205080204" pitchFamily="34" charset="-128"/>
              </a:rPr>
              <a:t>messaging</a:t>
            </a:r>
            <a:r>
              <a:rPr lang="en-US" sz="2000" dirty="0" smtClean="0">
                <a:ea typeface="ＭＳ Ｐゴシック" panose="020B0600070205080204" pitchFamily="34" charset="-128"/>
              </a:rPr>
              <a:t>, interactive conversations.</a:t>
            </a:r>
            <a:endParaRPr lang="en-US" sz="2000" dirty="0">
              <a:ea typeface="ＭＳ Ｐゴシック" panose="020B0600070205080204" pitchFamily="34" charset="-128"/>
            </a:endParaRPr>
          </a:p>
          <a:p>
            <a:r>
              <a:rPr lang="en-US" sz="2000" b="1" dirty="0" smtClean="0">
                <a:ea typeface="ＭＳ Ｐゴシック" panose="020B0600070205080204" pitchFamily="34" charset="-128"/>
              </a:rPr>
              <a:t>Newsgroups</a:t>
            </a:r>
            <a:r>
              <a:rPr lang="en-US" sz="2000" dirty="0" smtClean="0">
                <a:ea typeface="ＭＳ Ｐゴシック" panose="020B0600070205080204" pitchFamily="34" charset="-128"/>
              </a:rPr>
              <a:t>, discussion groups on electronic bulletin boards.</a:t>
            </a:r>
            <a:endParaRPr lang="en-US" sz="2000" dirty="0">
              <a:ea typeface="ＭＳ Ｐゴシック" panose="020B0600070205080204" pitchFamily="34" charset="-128"/>
            </a:endParaRPr>
          </a:p>
          <a:p>
            <a:r>
              <a:rPr lang="en-US" sz="2000" b="1" dirty="0" smtClean="0">
                <a:ea typeface="ＭＳ Ｐゴシック" panose="020B0600070205080204" pitchFamily="34" charset="-128"/>
              </a:rPr>
              <a:t>Telnet</a:t>
            </a:r>
            <a:r>
              <a:rPr lang="en-US" sz="2000" dirty="0" smtClean="0">
                <a:ea typeface="ＭＳ Ｐゴシック" panose="020B0600070205080204" pitchFamily="34" charset="-128"/>
              </a:rPr>
              <a:t>, logging on to one computer system and doing work on another.</a:t>
            </a:r>
            <a:endParaRPr lang="en-US" sz="2000" dirty="0">
              <a:ea typeface="ＭＳ Ｐゴシック" panose="020B0600070205080204" pitchFamily="34" charset="-128"/>
            </a:endParaRPr>
          </a:p>
          <a:p>
            <a:r>
              <a:rPr lang="en-US" sz="2000" b="1" dirty="0">
                <a:ea typeface="ＭＳ Ｐゴシック" panose="020B0600070205080204" pitchFamily="34" charset="-128"/>
              </a:rPr>
              <a:t>File Transfer Protocol (FTP</a:t>
            </a:r>
            <a:r>
              <a:rPr lang="en-US" sz="2000" b="1" dirty="0" smtClean="0">
                <a:ea typeface="ＭＳ Ｐゴシック" panose="020B0600070205080204" pitchFamily="34" charset="-128"/>
              </a:rPr>
              <a:t>), </a:t>
            </a:r>
            <a:r>
              <a:rPr lang="en-US" sz="2000" dirty="0" smtClean="0">
                <a:ea typeface="ＭＳ Ｐゴシック" panose="020B0600070205080204" pitchFamily="34" charset="-128"/>
              </a:rPr>
              <a:t>transferring files from computer to computer. </a:t>
            </a:r>
            <a:endParaRPr lang="en-US" sz="2000" dirty="0">
              <a:ea typeface="ＭＳ Ｐゴシック" panose="020B0600070205080204" pitchFamily="34" charset="-128"/>
            </a:endParaRPr>
          </a:p>
          <a:p>
            <a:r>
              <a:rPr lang="en-US" sz="2000" b="1" dirty="0">
                <a:ea typeface="ＭＳ Ｐゴシック" panose="020B0600070205080204" pitchFamily="34" charset="-128"/>
              </a:rPr>
              <a:t>World Wide </a:t>
            </a:r>
            <a:r>
              <a:rPr lang="en-US" sz="2000" b="1" dirty="0" smtClean="0">
                <a:ea typeface="ＭＳ Ｐゴシック" panose="020B0600070205080204" pitchFamily="34" charset="-128"/>
              </a:rPr>
              <a:t>Web</a:t>
            </a:r>
            <a:r>
              <a:rPr lang="en-US" sz="2000" dirty="0" smtClean="0">
                <a:ea typeface="ＭＳ Ｐゴシック" panose="020B0600070205080204" pitchFamily="34" charset="-128"/>
              </a:rPr>
              <a:t>, retrieving, formatting, &amp; displaying information (text, audio, graphics &amp; video) using hypertext links.</a:t>
            </a:r>
            <a:endParaRPr lang="en-US" sz="2000" dirty="0">
              <a:ea typeface="ＭＳ Ｐゴシック" panose="020B0600070205080204" pitchFamily="34" charset="-128"/>
            </a:endParaRPr>
          </a:p>
          <a:p>
            <a:r>
              <a:rPr lang="en-US" sz="2000" b="1" dirty="0" smtClean="0">
                <a:ea typeface="ＭＳ Ｐゴシック" panose="020B0600070205080204" pitchFamily="34" charset="-128"/>
              </a:rPr>
              <a:t>VoIP</a:t>
            </a:r>
            <a:endParaRPr lang="en-US" sz="2000" b="1" dirty="0">
              <a:ea typeface="ＭＳ Ｐゴシック" panose="020B0600070205080204" pitchFamily="34" charset="-128"/>
            </a:endParaRPr>
          </a:p>
          <a:p>
            <a:r>
              <a:rPr lang="en-US" sz="2000" b="1" dirty="0">
                <a:ea typeface="ＭＳ Ｐゴシック" panose="020B0600070205080204" pitchFamily="34" charset="-128"/>
              </a:rPr>
              <a:t>Virtual private network (VPN)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Services &amp; Communication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739BDE4-2BB0-487A-88B6-8B444CD4171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0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Voice over IP (VoIP) works?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739BDE4-2BB0-487A-88B6-8B444CD4171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Placeholder 10" descr="Fig-7-01.png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63013" y="1524000"/>
            <a:ext cx="8763000" cy="3138747"/>
          </a:xfrm>
        </p:spPr>
      </p:pic>
      <p:sp>
        <p:nvSpPr>
          <p:cNvPr id="6" name="TextBox 5"/>
          <p:cNvSpPr txBox="1"/>
          <p:nvPr/>
        </p:nvSpPr>
        <p:spPr>
          <a:xfrm>
            <a:off x="228600" y="5119947"/>
            <a:ext cx="8652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ndara" panose="020E0502030303020204" pitchFamily="34" charset="0"/>
              </a:rPr>
              <a:t>An VoIP phone call digitizes and breaks up a voice message into data packets that may travel along different routes before being reassembled at the final destination</a:t>
            </a:r>
            <a:r>
              <a:rPr lang="en-US" sz="1600" dirty="0">
                <a:latin typeface="Candara" panose="020E0502030303020204" pitchFamily="34" charset="0"/>
              </a:rPr>
              <a:t>. </a:t>
            </a:r>
            <a:r>
              <a:rPr lang="en-US" sz="1600" b="1" dirty="0">
                <a:latin typeface="Candara" panose="020E0502030303020204" pitchFamily="34" charset="0"/>
              </a:rPr>
              <a:t>A processor </a:t>
            </a:r>
            <a:r>
              <a:rPr lang="en-US" sz="1600" dirty="0">
                <a:latin typeface="Candara" panose="020E0502030303020204" pitchFamily="34" charset="0"/>
              </a:rPr>
              <a:t>nearest the call’s destination</a:t>
            </a:r>
            <a:r>
              <a:rPr lang="en-US" sz="1600" b="1" dirty="0">
                <a:latin typeface="Candara" panose="020E0502030303020204" pitchFamily="34" charset="0"/>
              </a:rPr>
              <a:t>, called a gateway, arranges the packets in the proper order and directs them </a:t>
            </a:r>
            <a:r>
              <a:rPr lang="en-US" sz="1600" dirty="0">
                <a:latin typeface="Candara" panose="020E0502030303020204" pitchFamily="34" charset="0"/>
              </a:rPr>
              <a:t>to the telephone number of the receiver or the IP address of the receiving computer</a:t>
            </a:r>
            <a:r>
              <a:rPr lang="en-US" sz="1600" dirty="0" smtClean="0">
                <a:latin typeface="Candara" panose="020E0502030303020204" pitchFamily="34" charset="0"/>
              </a:rPr>
              <a:t>. </a:t>
            </a:r>
            <a:endParaRPr lang="en-US" sz="1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Private Network (VPN)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739BDE4-2BB0-487A-88B6-8B444CD4171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Placeholder 10" descr="Fig-7-02.png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315450" y="1371600"/>
            <a:ext cx="4676150" cy="3048000"/>
          </a:xfrm>
        </p:spPr>
      </p:pic>
      <p:sp>
        <p:nvSpPr>
          <p:cNvPr id="7" name="Rectangle 6"/>
          <p:cNvSpPr/>
          <p:nvPr/>
        </p:nvSpPr>
        <p:spPr>
          <a:xfrm>
            <a:off x="381000" y="4572000"/>
            <a:ext cx="86106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This graphic illustrates how a virtual private network works. The rectangles A, B, C, and D represent different computers on the VPN. In </a:t>
            </a:r>
            <a:r>
              <a:rPr lang="en-US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a process called tunneling, packets of data are encrypted and wrapped inside IP packets</a:t>
            </a:r>
            <a:r>
              <a:rPr lang="en-US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By 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adding this wrapper around a network message to hide its content, </a:t>
            </a:r>
            <a:r>
              <a:rPr lang="en-US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business firms create a private connection that travels through the public Internet.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676400"/>
            <a:ext cx="3733800" cy="266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VPN</a:t>
            </a:r>
            <a:r>
              <a:rPr lang="en-US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is a secure, encrypted, private network that has been configured within a public network.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Tunnel</a:t>
            </a:r>
            <a:r>
              <a:rPr lang="en-US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: Point-to-Point Tunneling Protocol (PPTP)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It provides a network infrastructure for combining voice and data networks. </a:t>
            </a:r>
            <a:endParaRPr lang="en-US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1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Google Works?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739BDE4-2BB0-487A-88B6-8B444CD4171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Placeholder 10" descr="Fig-7-02.png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981200" y="1524000"/>
            <a:ext cx="7010400" cy="4596698"/>
          </a:xfrm>
        </p:spPr>
      </p:pic>
      <p:sp>
        <p:nvSpPr>
          <p:cNvPr id="6" name="TextBox 5"/>
          <p:cNvSpPr txBox="1"/>
          <p:nvPr/>
        </p:nvSpPr>
        <p:spPr>
          <a:xfrm>
            <a:off x="228600" y="1828800"/>
            <a:ext cx="1752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The Google search engine is continuously </a:t>
            </a:r>
            <a:r>
              <a:rPr lang="en-US" sz="1600" b="1" dirty="0">
                <a:latin typeface="Candara" panose="020E0502030303020204" pitchFamily="34" charset="0"/>
              </a:rPr>
              <a:t>crawling the Web, indexing the content of each page, calculating its popularity, and storing the pages </a:t>
            </a:r>
            <a:r>
              <a:rPr lang="en-US" sz="1600" dirty="0">
                <a:latin typeface="Candara" panose="020E0502030303020204" pitchFamily="34" charset="0"/>
              </a:rPr>
              <a:t>so that it can respond quickly to user requests to see a page. The entire process takes about one-half second.</a:t>
            </a:r>
          </a:p>
        </p:txBody>
      </p:sp>
    </p:spTree>
    <p:extLst>
      <p:ext uri="{BB962C8B-B14F-4D97-AF65-F5344CB8AC3E}">
        <p14:creationId xmlns:p14="http://schemas.microsoft.com/office/powerpoint/2010/main" val="15150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28600" y="1524000"/>
            <a:ext cx="8763000" cy="47244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D0D0D"/>
                </a:solidFill>
              </a:rPr>
              <a:t>How </a:t>
            </a:r>
            <a:r>
              <a:rPr lang="en-US" sz="2000" b="1" dirty="0">
                <a:solidFill>
                  <a:srgbClr val="0D0D0D"/>
                </a:solidFill>
              </a:rPr>
              <a:t>does the Internet and Internet technology work </a:t>
            </a:r>
            <a:r>
              <a:rPr lang="en-US" sz="2000" dirty="0">
                <a:solidFill>
                  <a:srgbClr val="0D0D0D"/>
                </a:solidFill>
              </a:rPr>
              <a:t>and how do they support communication and e-business?</a:t>
            </a:r>
          </a:p>
          <a:p>
            <a:r>
              <a:rPr lang="en-US" sz="2000" dirty="0">
                <a:solidFill>
                  <a:srgbClr val="0D0D0D"/>
                </a:solidFill>
              </a:rPr>
              <a:t>What are the </a:t>
            </a:r>
            <a:r>
              <a:rPr lang="en-US" sz="2000" b="1" dirty="0">
                <a:solidFill>
                  <a:srgbClr val="0D0D0D"/>
                </a:solidFill>
              </a:rPr>
              <a:t>principal technologies and  standards for wireless networkin</a:t>
            </a:r>
            <a:r>
              <a:rPr lang="en-US" sz="2000" dirty="0">
                <a:solidFill>
                  <a:srgbClr val="0D0D0D"/>
                </a:solidFill>
              </a:rPr>
              <a:t>g, communication, and Internet access? </a:t>
            </a:r>
          </a:p>
          <a:p>
            <a:r>
              <a:rPr lang="en-US" sz="2000" dirty="0">
                <a:solidFill>
                  <a:srgbClr val="0D0D0D"/>
                </a:solidFill>
              </a:rPr>
              <a:t>Why are </a:t>
            </a:r>
            <a:r>
              <a:rPr lang="en-US" sz="2000" b="1" dirty="0">
                <a:solidFill>
                  <a:srgbClr val="0D0D0D"/>
                </a:solidFill>
              </a:rPr>
              <a:t>radio frequency identification (RFID) and wireless sensor networks</a:t>
            </a:r>
            <a:r>
              <a:rPr lang="en-US" sz="2000" dirty="0">
                <a:solidFill>
                  <a:srgbClr val="0D0D0D"/>
                </a:solidFill>
              </a:rPr>
              <a:t> valuable for business?</a:t>
            </a:r>
          </a:p>
          <a:p>
            <a:endParaRPr lang="en-US" sz="2000" dirty="0" smtClean="0">
              <a:solidFill>
                <a:srgbClr val="0D0D0D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739BDE4-2BB0-487A-88B6-8B444CD4171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r>
              <a:rPr lang="en-US" sz="2000" b="1" dirty="0">
                <a:ea typeface="ＭＳ Ｐゴシック" panose="020B0600070205080204" pitchFamily="34" charset="-128"/>
              </a:rPr>
              <a:t>Four defining features</a:t>
            </a:r>
          </a:p>
          <a:p>
            <a:pPr marL="971550" lvl="1" indent="-45720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a typeface="ＭＳ Ｐゴシック" panose="020B0600070205080204" pitchFamily="34" charset="-128"/>
              </a:rPr>
              <a:t>Interactivity</a:t>
            </a:r>
          </a:p>
          <a:p>
            <a:pPr marL="971550" lvl="1" indent="-45720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a typeface="ＭＳ Ｐゴシック" panose="020B0600070205080204" pitchFamily="34" charset="-128"/>
              </a:rPr>
              <a:t>Real-time user control</a:t>
            </a:r>
          </a:p>
          <a:p>
            <a:pPr marL="971550" lvl="1" indent="-45720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a typeface="ＭＳ Ｐゴシック" panose="020B0600070205080204" pitchFamily="34" charset="-128"/>
              </a:rPr>
              <a:t>Social participation</a:t>
            </a:r>
          </a:p>
          <a:p>
            <a:pPr marL="971550" lvl="1" indent="-457200">
              <a:buFont typeface="Courier New" panose="02070309020205020404" pitchFamily="49" charset="0"/>
              <a:buChar char="o"/>
            </a:pPr>
            <a:r>
              <a:rPr lang="en-US" sz="2000" dirty="0">
                <a:ea typeface="ＭＳ Ｐゴシック" panose="020B0600070205080204" pitchFamily="34" charset="-128"/>
              </a:rPr>
              <a:t>User-generated content</a:t>
            </a:r>
          </a:p>
          <a:p>
            <a:pPr>
              <a:spcAft>
                <a:spcPts val="200"/>
              </a:spcAft>
            </a:pPr>
            <a:r>
              <a:rPr lang="en-US" sz="2000" b="1" dirty="0">
                <a:ea typeface="ＭＳ Ｐゴシック" panose="020B0600070205080204" pitchFamily="34" charset="-128"/>
              </a:rPr>
              <a:t>Technologies and services behind these features</a:t>
            </a:r>
          </a:p>
          <a:p>
            <a:pPr marL="971550" lvl="1" indent="-45720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a typeface="ＭＳ Ｐゴシック" panose="020B0600070205080204" pitchFamily="34" charset="-128"/>
              </a:rPr>
              <a:t>Cloud computing</a:t>
            </a:r>
          </a:p>
          <a:p>
            <a:pPr marL="971550" lvl="1" indent="-45720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>
                <a:ea typeface="ＭＳ Ｐゴシック" panose="020B0600070205080204" pitchFamily="34" charset="-128"/>
              </a:rPr>
              <a:t>Blogs/RSS (Rich Site Summary or Really Simple Syndication)</a:t>
            </a:r>
            <a:endParaRPr lang="en-US" sz="2000" dirty="0">
              <a:ea typeface="ＭＳ Ｐゴシック" panose="020B0600070205080204" pitchFamily="34" charset="-128"/>
            </a:endParaRPr>
          </a:p>
          <a:p>
            <a:pPr marL="971550" lvl="1" indent="-45720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2000" dirty="0" err="1">
                <a:ea typeface="ＭＳ Ｐゴシック" panose="020B0600070205080204" pitchFamily="34" charset="-128"/>
              </a:rPr>
              <a:t>Mashups</a:t>
            </a:r>
            <a:r>
              <a:rPr lang="en-US" sz="2000" dirty="0">
                <a:ea typeface="ＭＳ Ｐゴシック" panose="020B0600070205080204" pitchFamily="34" charset="-128"/>
              </a:rPr>
              <a:t>  &amp; widgets</a:t>
            </a:r>
          </a:p>
          <a:p>
            <a:pPr marL="971550" lvl="1" indent="-45720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a typeface="ＭＳ Ｐゴシック" panose="020B0600070205080204" pitchFamily="34" charset="-128"/>
              </a:rPr>
              <a:t>Wikis</a:t>
            </a:r>
          </a:p>
          <a:p>
            <a:pPr marL="971550" lvl="1" indent="-457200">
              <a:buFont typeface="Courier New" panose="02070309020205020404" pitchFamily="49" charset="0"/>
              <a:buChar char="o"/>
            </a:pPr>
            <a:r>
              <a:rPr lang="en-US" sz="2000" dirty="0">
                <a:ea typeface="ＭＳ Ｐゴシック" panose="020B0600070205080204" pitchFamily="34" charset="-128"/>
              </a:rPr>
              <a:t>Social </a:t>
            </a:r>
            <a:r>
              <a:rPr lang="en-US" sz="2000" dirty="0" smtClean="0">
                <a:ea typeface="ＭＳ Ｐゴシック" panose="020B0600070205080204" pitchFamily="34" charset="-128"/>
              </a:rPr>
              <a:t>networks</a:t>
            </a:r>
            <a:endParaRPr 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2.0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739BDE4-2BB0-487A-88B6-8B444CD4171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37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r>
              <a:rPr lang="en-US" sz="2000" dirty="0">
                <a:ea typeface="ＭＳ Ｐゴシック" panose="020B0600070205080204" pitchFamily="34" charset="-128"/>
              </a:rPr>
              <a:t>Effort of W3C to add meaning to existing Web</a:t>
            </a:r>
          </a:p>
          <a:p>
            <a:r>
              <a:rPr lang="en-US" sz="2000" dirty="0">
                <a:ea typeface="ＭＳ Ｐゴシック" panose="020B0600070205080204" pitchFamily="34" charset="-128"/>
              </a:rPr>
              <a:t>Make searching more relevant to </a:t>
            </a:r>
            <a:r>
              <a:rPr lang="en-US" sz="2000" dirty="0" smtClean="0">
                <a:ea typeface="ＭＳ Ｐゴシック" panose="020B0600070205080204" pitchFamily="34" charset="-128"/>
              </a:rPr>
              <a:t>user</a:t>
            </a:r>
          </a:p>
          <a:p>
            <a:pPr marL="57150" indent="0">
              <a:buNone/>
            </a:pPr>
            <a:endParaRPr lang="en-US" sz="2000" dirty="0">
              <a:ea typeface="ＭＳ Ｐゴシック" panose="020B0600070205080204" pitchFamily="34" charset="-128"/>
            </a:endParaRPr>
          </a:p>
          <a:p>
            <a:pPr>
              <a:spcAft>
                <a:spcPts val="200"/>
              </a:spcAft>
            </a:pPr>
            <a:r>
              <a:rPr lang="en-US" sz="2000" dirty="0">
                <a:solidFill>
                  <a:srgbClr val="0D0D0D"/>
                </a:solidFill>
              </a:rPr>
              <a:t>Other visions</a:t>
            </a:r>
          </a:p>
          <a:p>
            <a:pPr lvl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 panose="020B0600070205080204" pitchFamily="34" charset="-128"/>
              </a:rPr>
              <a:t>More “intelligent” computing</a:t>
            </a:r>
          </a:p>
          <a:p>
            <a:pPr lvl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 panose="020B0600070205080204" pitchFamily="34" charset="-128"/>
              </a:rPr>
              <a:t>3D Web</a:t>
            </a:r>
          </a:p>
          <a:p>
            <a:pPr lvl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 panose="020B0600070205080204" pitchFamily="34" charset="-128"/>
              </a:rPr>
              <a:t>Pervasive Web</a:t>
            </a:r>
          </a:p>
          <a:p>
            <a:pPr lvl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 panose="020B0600070205080204" pitchFamily="34" charset="-128"/>
              </a:rPr>
              <a:t>Increase in cloud computing, </a:t>
            </a:r>
            <a:r>
              <a:rPr lang="en-US" sz="2000" dirty="0" err="1">
                <a:ea typeface="ＭＳ Ｐゴシック" panose="020B0600070205080204" pitchFamily="34" charset="-128"/>
              </a:rPr>
              <a:t>SaaS</a:t>
            </a:r>
            <a:endParaRPr lang="en-US" sz="2000" dirty="0">
              <a:ea typeface="ＭＳ Ｐゴシック" panose="020B0600070205080204" pitchFamily="34" charset="-128"/>
            </a:endParaRPr>
          </a:p>
          <a:p>
            <a:pPr lvl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 panose="020B0600070205080204" pitchFamily="34" charset="-128"/>
              </a:rPr>
              <a:t>Ubiquitous connectivity between mobile and other access devices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 panose="020B0600070205080204" pitchFamily="34" charset="-128"/>
              </a:rPr>
              <a:t>Make Web a more seamless experience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3.0-the Semantic Web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739BDE4-2BB0-487A-88B6-8B444CD4171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32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000" b="1" dirty="0" smtClean="0">
                <a:ea typeface="ＭＳ Ｐゴシック" panose="020B0600070205080204" pitchFamily="34" charset="-128"/>
              </a:rPr>
              <a:t>Competing </a:t>
            </a:r>
            <a:r>
              <a:rPr lang="en-US" sz="2000" b="1" dirty="0">
                <a:ea typeface="ＭＳ Ｐゴシック" panose="020B0600070205080204" pitchFamily="34" charset="-128"/>
              </a:rPr>
              <a:t>standards for cellular service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CDMA: United States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GSM: Rest of world, plus AT&amp;T and </a:t>
            </a:r>
            <a:r>
              <a:rPr lang="en-US" sz="2000" dirty="0" smtClean="0">
                <a:ea typeface="ＭＳ Ｐゴシック" panose="020B0600070205080204" pitchFamily="34" charset="-128"/>
              </a:rPr>
              <a:t>T-Mobile</a:t>
            </a:r>
          </a:p>
          <a:p>
            <a:pPr lvl="1"/>
            <a:endParaRPr lang="en-US" sz="2000" dirty="0">
              <a:ea typeface="ＭＳ Ｐゴシック" panose="020B0600070205080204" pitchFamily="34" charset="-128"/>
            </a:endParaRPr>
          </a:p>
          <a:p>
            <a:r>
              <a:rPr lang="en-US" sz="2000" b="1" dirty="0">
                <a:ea typeface="ＭＳ Ｐゴシック" panose="020B0600070205080204" pitchFamily="34" charset="-128"/>
              </a:rPr>
              <a:t>Third-generation (3G) networks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Suitable for broadband Internet access 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144 Kbps – </a:t>
            </a:r>
            <a:r>
              <a:rPr lang="en-US" sz="2000" dirty="0" smtClean="0">
                <a:ea typeface="ＭＳ Ｐゴシック" panose="020B0600070205080204" pitchFamily="34" charset="-128"/>
              </a:rPr>
              <a:t>2Mbps</a:t>
            </a:r>
          </a:p>
          <a:p>
            <a:pPr lvl="1"/>
            <a:endParaRPr lang="en-US" sz="2000" dirty="0">
              <a:ea typeface="ＭＳ Ｐゴシック" panose="020B0600070205080204" pitchFamily="34" charset="-128"/>
            </a:endParaRPr>
          </a:p>
          <a:p>
            <a:r>
              <a:rPr lang="en-US" sz="2000" b="1" dirty="0">
                <a:ea typeface="ＭＳ Ｐゴシック" panose="020B0600070205080204" pitchFamily="34" charset="-128"/>
              </a:rPr>
              <a:t>4G networks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Entirely  packet-switched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100 Mbps – 1Gbps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D0D0D"/>
                </a:solidFill>
              </a:rPr>
              <a:t>Cellular </a:t>
            </a:r>
            <a:r>
              <a:rPr lang="en-US" dirty="0" smtClean="0">
                <a:solidFill>
                  <a:srgbClr val="0D0D0D"/>
                </a:solidFill>
              </a:rPr>
              <a:t>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739BDE4-2BB0-487A-88B6-8B444CD4171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28600" y="1524000"/>
            <a:ext cx="8763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/>
              <a:t>Two major technologies</a:t>
            </a:r>
            <a:r>
              <a:rPr lang="en-US" sz="1800" dirty="0"/>
              <a:t>: Wi-Fi and Bluetooth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800" b="1" dirty="0"/>
              <a:t>Wi-Fi </a:t>
            </a:r>
            <a:r>
              <a:rPr lang="en-US" sz="1800" b="1" dirty="0" smtClean="0"/>
              <a:t>(802.11)</a:t>
            </a:r>
            <a:endParaRPr lang="en-US" sz="2000" b="1" dirty="0" smtClean="0"/>
          </a:p>
          <a:p>
            <a:pPr lvl="1">
              <a:lnSpc>
                <a:spcPct val="90000"/>
              </a:lnSpc>
            </a:pPr>
            <a:r>
              <a:rPr lang="en-US" sz="1600" b="1" dirty="0" smtClean="0"/>
              <a:t>Wireless standard for Ethernet networks with greater speed and range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(</a:t>
            </a:r>
            <a:r>
              <a:rPr lang="en-US" sz="1600" b="1" dirty="0"/>
              <a:t>Wireless Fidelity</a:t>
            </a:r>
            <a:r>
              <a:rPr lang="en-US" sz="1600" dirty="0"/>
              <a:t>, also known as 802.11b): first commercially viable standard for WLANs</a:t>
            </a:r>
          </a:p>
          <a:p>
            <a:pPr lvl="1">
              <a:lnSpc>
                <a:spcPct val="90000"/>
              </a:lnSpc>
            </a:pPr>
            <a:r>
              <a:rPr lang="en-US" sz="1600" b="1" dirty="0" smtClean="0"/>
              <a:t>wireless </a:t>
            </a:r>
            <a:r>
              <a:rPr lang="en-US" sz="1600" b="1" dirty="0"/>
              <a:t>access points connect  to Internet directly via a broadband connection and then transmit radio signals to transmitters/receivers installed in laptops or PDAs</a:t>
            </a:r>
          </a:p>
          <a:p>
            <a:pPr lvl="1">
              <a:lnSpc>
                <a:spcPct val="90000"/>
              </a:lnSpc>
            </a:pPr>
            <a:r>
              <a:rPr lang="en-US" sz="1600" b="1" dirty="0"/>
              <a:t>Offers high-bandwidth capacity, but limited range</a:t>
            </a:r>
            <a:r>
              <a:rPr lang="en-US" sz="1600" dirty="0"/>
              <a:t>; is also inexpensive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800" b="1" dirty="0" smtClean="0"/>
              <a:t>Bluetooth (802.11)</a:t>
            </a:r>
          </a:p>
          <a:p>
            <a:pPr lvl="1">
              <a:lnSpc>
                <a:spcPct val="90000"/>
              </a:lnSpc>
            </a:pPr>
            <a:r>
              <a:rPr lang="en-US" sz="1600" b="1" dirty="0" smtClean="0"/>
              <a:t>Technology standard for short-range wireless communication under 30 feet</a:t>
            </a:r>
          </a:p>
          <a:p>
            <a:pPr lvl="1">
              <a:lnSpc>
                <a:spcPct val="90000"/>
              </a:lnSpc>
            </a:pPr>
            <a:r>
              <a:rPr lang="en-US" sz="1600" b="1" dirty="0" smtClean="0"/>
              <a:t>personal </a:t>
            </a:r>
            <a:r>
              <a:rPr lang="en-US" sz="1600" b="1" dirty="0"/>
              <a:t>connectivity technology </a:t>
            </a:r>
            <a:r>
              <a:rPr lang="en-US" sz="1600" dirty="0"/>
              <a:t>that enables links between mobile computers, phones, PDAs and connectivity with Internet; has much more limited range than Wi-Fi (</a:t>
            </a:r>
            <a:r>
              <a:rPr lang="en-US" sz="1600" b="1" dirty="0"/>
              <a:t>30 feet vs. 300 </a:t>
            </a:r>
            <a:r>
              <a:rPr lang="en-US" sz="1600" b="1" dirty="0" smtClean="0"/>
              <a:t>meters, links up to 8 devices</a:t>
            </a:r>
            <a:r>
              <a:rPr lang="en-US" sz="1600" dirty="0" smtClean="0"/>
              <a:t>)</a:t>
            </a:r>
          </a:p>
          <a:p>
            <a:pPr lvl="1">
              <a:lnSpc>
                <a:spcPct val="90000"/>
              </a:lnSpc>
            </a:pPr>
            <a:endParaRPr lang="en-US" sz="1600" dirty="0" smtClean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 err="1" smtClean="0"/>
              <a:t>WiMax</a:t>
            </a:r>
            <a:r>
              <a:rPr lang="en-US" sz="2000" b="1" dirty="0" smtClean="0"/>
              <a:t> (802.16)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1600" dirty="0" smtClean="0"/>
              <a:t>Wireless access range of 31 miles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Local Area Network (WLANs)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739BDE4-2BB0-487A-88B6-8B444CD4171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4" descr="03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19600"/>
            <a:ext cx="4267200" cy="185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1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28600" y="1447800"/>
            <a:ext cx="8763000" cy="4724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b="1" dirty="0" smtClean="0">
                <a:ea typeface="ＭＳ Ｐゴシック" panose="020B0600070205080204" pitchFamily="34" charset="-128"/>
              </a:rPr>
              <a:t>Use </a:t>
            </a:r>
            <a:r>
              <a:rPr lang="en-US" sz="2000" b="1" dirty="0">
                <a:ea typeface="ＭＳ Ｐゴシック" panose="020B0600070205080204" pitchFamily="34" charset="-128"/>
              </a:rPr>
              <a:t>tiny tags with embedded microchips containing data about an item and location, and antenna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ea typeface="ＭＳ Ｐゴシック" panose="020B0600070205080204" pitchFamily="34" charset="-128"/>
              </a:rPr>
              <a:t>Tags transmit radio signals over short distances to special RFID readers, which send data over network to computer for processing</a:t>
            </a:r>
          </a:p>
          <a:p>
            <a:pPr>
              <a:spcAft>
                <a:spcPts val="1200"/>
              </a:spcAft>
            </a:pPr>
            <a:r>
              <a:rPr lang="en-US" sz="2000" b="1" dirty="0">
                <a:ea typeface="ＭＳ Ｐゴシック" panose="020B0600070205080204" pitchFamily="34" charset="-128"/>
              </a:rPr>
              <a:t>Active RFID:</a:t>
            </a:r>
            <a:r>
              <a:rPr lang="en-US" sz="2000" dirty="0">
                <a:ea typeface="ＭＳ Ｐゴシック" panose="020B0600070205080204" pitchFamily="34" charset="-128"/>
              </a:rPr>
              <a:t> Tags have batteries, data can be rewritten, </a:t>
            </a:r>
            <a:r>
              <a:rPr lang="en-US" sz="2000" b="1" dirty="0">
                <a:ea typeface="ＭＳ Ｐゴシック" panose="020B0600070205080204" pitchFamily="34" charset="-128"/>
              </a:rPr>
              <a:t>range is hundreds of feet, more expensive</a:t>
            </a:r>
          </a:p>
          <a:p>
            <a:r>
              <a:rPr lang="en-US" sz="2000" b="1" dirty="0">
                <a:ea typeface="ＭＳ Ｐゴシック" panose="020B0600070205080204" pitchFamily="34" charset="-128"/>
              </a:rPr>
              <a:t>Passive RFID</a:t>
            </a:r>
            <a:r>
              <a:rPr lang="en-US" sz="2000" dirty="0">
                <a:ea typeface="ＭＳ Ｐゴシック" panose="020B0600070205080204" pitchFamily="34" charset="-128"/>
              </a:rPr>
              <a:t>: </a:t>
            </a:r>
            <a:r>
              <a:rPr lang="en-US" sz="2000" b="1" dirty="0">
                <a:ea typeface="ＭＳ Ｐゴシック" panose="020B0600070205080204" pitchFamily="34" charset="-128"/>
              </a:rPr>
              <a:t>Range is shorter, also smaller, less expensive</a:t>
            </a:r>
            <a:r>
              <a:rPr lang="en-US" sz="2000" dirty="0">
                <a:ea typeface="ＭＳ Ｐゴシック" panose="020B0600070205080204" pitchFamily="34" charset="-128"/>
              </a:rPr>
              <a:t>, powered by radio frequency energy</a:t>
            </a:r>
          </a:p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US" sz="2000" b="1" dirty="0">
                <a:ea typeface="ＭＳ Ｐゴシック" panose="020B0600070205080204" pitchFamily="34" charset="-128"/>
              </a:rPr>
              <a:t>Common </a:t>
            </a:r>
            <a:r>
              <a:rPr lang="en-US" sz="2000" b="1" dirty="0" smtClean="0">
                <a:ea typeface="ＭＳ Ｐゴシック" panose="020B0600070205080204" pitchFamily="34" charset="-128"/>
              </a:rPr>
              <a:t>uses:</a:t>
            </a:r>
          </a:p>
          <a:p>
            <a:pPr lvl="1">
              <a:spcBef>
                <a:spcPts val="480"/>
              </a:spcBef>
              <a:spcAft>
                <a:spcPts val="0"/>
              </a:spcAft>
            </a:pPr>
            <a:r>
              <a:rPr lang="en-US" sz="1600" dirty="0" smtClean="0">
                <a:ea typeface="ＭＳ Ｐゴシック" panose="020B0600070205080204" pitchFamily="34" charset="-128"/>
              </a:rPr>
              <a:t>Automated </a:t>
            </a:r>
            <a:r>
              <a:rPr lang="en-US" sz="1600" dirty="0">
                <a:ea typeface="ＭＳ Ｐゴシック" panose="020B0600070205080204" pitchFamily="34" charset="-128"/>
              </a:rPr>
              <a:t>toll-collection </a:t>
            </a:r>
            <a:endParaRPr lang="en-US" sz="1600" dirty="0" smtClean="0">
              <a:ea typeface="ＭＳ Ｐゴシック" panose="020B0600070205080204" pitchFamily="34" charset="-128"/>
            </a:endParaRPr>
          </a:p>
          <a:p>
            <a:pPr lvl="1">
              <a:spcBef>
                <a:spcPts val="480"/>
              </a:spcBef>
              <a:spcAft>
                <a:spcPts val="0"/>
              </a:spcAft>
            </a:pPr>
            <a:r>
              <a:rPr lang="en-US" sz="1600" dirty="0" smtClean="0">
                <a:ea typeface="ＭＳ Ｐゴシック" panose="020B0600070205080204" pitchFamily="34" charset="-128"/>
              </a:rPr>
              <a:t>Tracking </a:t>
            </a:r>
            <a:r>
              <a:rPr lang="en-US" sz="1600" dirty="0">
                <a:ea typeface="ＭＳ Ｐゴシック" panose="020B0600070205080204" pitchFamily="34" charset="-128"/>
              </a:rPr>
              <a:t>goods in a supply chain</a:t>
            </a:r>
          </a:p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US" sz="2000" dirty="0">
                <a:ea typeface="ＭＳ Ｐゴシック" panose="020B0600070205080204" pitchFamily="34" charset="-128"/>
              </a:rPr>
              <a:t>Requires companies to have special hardware and software </a:t>
            </a:r>
          </a:p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US" sz="2000" dirty="0">
                <a:ea typeface="ＭＳ Ｐゴシック" panose="020B0600070205080204" pitchFamily="34" charset="-128"/>
              </a:rPr>
              <a:t>Reduction in cost of tags making RFID viable for many firms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0D0D0D"/>
                </a:solidFill>
              </a:rPr>
              <a:t>Radio frequency identification (RFID)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739BDE4-2BB0-487A-88B6-8B444CD4171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RFID Works?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739BDE4-2BB0-487A-88B6-8B444CD4171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" name="Picture Placeholder 10" descr="Fig-7-02.png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28600" y="1447800"/>
            <a:ext cx="8763000" cy="3895551"/>
          </a:xfrm>
        </p:spPr>
      </p:pic>
      <p:sp>
        <p:nvSpPr>
          <p:cNvPr id="6" name="TextBox 5"/>
          <p:cNvSpPr txBox="1"/>
          <p:nvPr/>
        </p:nvSpPr>
        <p:spPr>
          <a:xfrm>
            <a:off x="228600" y="5486400"/>
            <a:ext cx="876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ndara" panose="020E0502030303020204" pitchFamily="34" charset="0"/>
              </a:rPr>
              <a:t>RFID uses low-powered radio transmitters to read data stored in a tag at distances ranging from 1 inch to 100 feet. The reader captures the data from the tag and sends them over a network to a host computer for processing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0202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1800" b="1" dirty="0" smtClean="0">
                <a:ea typeface="ＭＳ Ｐゴシック" panose="020B0600070205080204" pitchFamily="34" charset="-128"/>
              </a:rPr>
              <a:t>Networks </a:t>
            </a:r>
            <a:r>
              <a:rPr lang="en-US" sz="1800" b="1" dirty="0">
                <a:ea typeface="ＭＳ Ｐゴシック" panose="020B0600070205080204" pitchFamily="34" charset="-128"/>
              </a:rPr>
              <a:t>of hundreds or thousands of interconnected wireless devices embedded into physical environment </a:t>
            </a:r>
            <a:r>
              <a:rPr lang="en-US" sz="1800" dirty="0">
                <a:ea typeface="ＭＳ Ｐゴシック" panose="020B0600070205080204" pitchFamily="34" charset="-128"/>
              </a:rPr>
              <a:t>to provide measurements of many points over large spaces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sz="1600" dirty="0">
                <a:ea typeface="ＭＳ Ｐゴシック" panose="020B0600070205080204" pitchFamily="34" charset="-128"/>
              </a:rPr>
              <a:t>Devices have built-in processing, storage, and radio frequency sensors and antennas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sz="1600" dirty="0">
                <a:ea typeface="ＭＳ Ｐゴシック" panose="020B0600070205080204" pitchFamily="34" charset="-128"/>
              </a:rPr>
              <a:t>Require low-power, long-lasting batteries and ability to endure in the field without maintenance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ea typeface="ＭＳ Ｐゴシック" panose="020B0600070205080204" pitchFamily="34" charset="-128"/>
              </a:rPr>
              <a:t>Used to monitor building security, detect hazardous substances in air, monitor environmental changes, traffic, or military activity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D0D0D"/>
                </a:solidFill>
              </a:rPr>
              <a:t>Wireless sensor networks (WSNs</a:t>
            </a:r>
            <a:r>
              <a:rPr lang="en-US" dirty="0" smtClean="0">
                <a:solidFill>
                  <a:srgbClr val="0D0D0D"/>
                </a:solidFill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739BDE4-2BB0-487A-88B6-8B444CD4171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Placeholder 10" descr="Fig-7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964536"/>
            <a:ext cx="3774358" cy="21757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4191000"/>
            <a:ext cx="42672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The small circles represent lower-level nodes and the larger circles represent high-end nodes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. </a:t>
            </a:r>
            <a:endParaRPr lang="en-US" sz="16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Lower 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level nodes forward data to each other or to higher-level nodes, which transmit data more rapidly and speed up network  performance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9434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62200" y="2057400"/>
            <a:ext cx="41147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ndara" pitchFamily="34" charset="0"/>
              </a:rPr>
              <a:t>Question Please</a:t>
            </a:r>
          </a:p>
          <a:p>
            <a:pPr algn="ctr"/>
            <a:r>
              <a:rPr lang="en-US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ndara" pitchFamily="34" charset="0"/>
              </a:rPr>
              <a:t>?</a:t>
            </a:r>
            <a:endParaRPr lang="en-US" sz="5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000" b="1" dirty="0"/>
              <a:t>Internet</a:t>
            </a:r>
          </a:p>
          <a:p>
            <a:pPr lvl="1"/>
            <a:r>
              <a:rPr lang="en-US" sz="1800" dirty="0"/>
              <a:t>A </a:t>
            </a:r>
            <a:r>
              <a:rPr lang="en-US" sz="1800" b="1" dirty="0"/>
              <a:t>interconnected network</a:t>
            </a:r>
            <a:r>
              <a:rPr lang="en-US" sz="1800" dirty="0"/>
              <a:t> of thousands of networks and millions of computers liking businesses, educational institutions, government agencies, and individuals. </a:t>
            </a:r>
          </a:p>
          <a:p>
            <a:pPr lvl="1"/>
            <a:r>
              <a:rPr lang="en-US" sz="1800" dirty="0"/>
              <a:t>Provides services to approximately 2.56 billion people around the world.</a:t>
            </a:r>
          </a:p>
          <a:p>
            <a:pPr marL="457200" lvl="1" indent="0">
              <a:buNone/>
            </a:pPr>
            <a:endParaRPr lang="en-US" sz="1800" dirty="0"/>
          </a:p>
          <a:p>
            <a:endParaRPr lang="en-US" sz="2400" dirty="0"/>
          </a:p>
          <a:p>
            <a:r>
              <a:rPr lang="en-US" sz="2000" b="1" dirty="0"/>
              <a:t>World Wide Web (Web) </a:t>
            </a:r>
          </a:p>
          <a:p>
            <a:pPr lvl="1"/>
            <a:r>
              <a:rPr lang="en-US" sz="1800" dirty="0"/>
              <a:t>One of the Internet’s most popular </a:t>
            </a:r>
            <a:r>
              <a:rPr lang="en-US" sz="1800" b="1" dirty="0"/>
              <a:t>services</a:t>
            </a:r>
            <a:r>
              <a:rPr lang="en-US" sz="1800" dirty="0"/>
              <a:t>, providing access to over 6 billion Web pages.</a:t>
            </a:r>
          </a:p>
          <a:p>
            <a:pPr lvl="1"/>
            <a:r>
              <a:rPr lang="en-US" sz="1800" b="1" i="1" dirty="0"/>
              <a:t>Webpages</a:t>
            </a:r>
            <a:r>
              <a:rPr lang="en-US" sz="1800" dirty="0"/>
              <a:t>, documents created in a programming language called HTML that can contain text, graphics, audio, video &amp; other objects &amp; “hyperlinks”.</a:t>
            </a:r>
          </a:p>
          <a:p>
            <a:pPr lvl="1"/>
            <a:r>
              <a:rPr lang="en-US" sz="1800" b="1" i="1" dirty="0"/>
              <a:t>Hyperlinks</a:t>
            </a:r>
            <a:r>
              <a:rPr lang="en-US" sz="1800" dirty="0"/>
              <a:t>, permit users to jump easily from one page to another. </a:t>
            </a:r>
          </a:p>
          <a:p>
            <a:pPr lvl="1"/>
            <a:r>
              <a:rPr lang="en-US" sz="1800" dirty="0"/>
              <a:t>Webpages are navigated using browser software.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smtClean="0"/>
              <a:t>the Internet?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739BDE4-2BB0-487A-88B6-8B444CD4171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739BDE4-2BB0-487A-88B6-8B444CD4171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Content Placeholder 4" descr="03_01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382000" cy="255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28600" y="4150333"/>
          <a:ext cx="8382000" cy="1945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194566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Basic ideas and technology were developed. </a:t>
                      </a:r>
                      <a:endParaRPr lang="en-US" sz="160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Ideas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are brought to life. </a:t>
                      </a:r>
                      <a:endParaRPr lang="en-US" sz="160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Once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the ideas and technologies had been proven, private companies brought the Internet to millions of people worldwide. </a:t>
                      </a:r>
                      <a:endParaRPr lang="en-US" sz="160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65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/>
              <a:t>Domain name</a:t>
            </a:r>
            <a:r>
              <a:rPr lang="en-US" sz="1800" dirty="0"/>
              <a:t>: IP address </a:t>
            </a:r>
            <a:r>
              <a:rPr lang="en-US" sz="1800" b="1" dirty="0"/>
              <a:t>expressed in </a:t>
            </a:r>
            <a:r>
              <a:rPr lang="en-US" sz="1800" b="1" dirty="0" smtClean="0"/>
              <a:t>a natural language </a:t>
            </a:r>
            <a:r>
              <a:rPr lang="en-US" sz="1800" dirty="0" smtClean="0"/>
              <a:t>convention called a domain name. 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b="1" dirty="0"/>
              <a:t>Domain name system (DNS)</a:t>
            </a:r>
            <a:r>
              <a:rPr lang="en-US" sz="1800" dirty="0"/>
              <a:t>: allows </a:t>
            </a:r>
            <a:r>
              <a:rPr lang="en-US" sz="1800" b="1" dirty="0"/>
              <a:t>numeric IP addresses to be expressed in natural language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Example: cnet.com = </a:t>
            </a:r>
            <a:r>
              <a:rPr lang="en-US" sz="1600" b="1" dirty="0" smtClean="0"/>
              <a:t>216.239.113.101</a:t>
            </a:r>
            <a:endParaRPr lang="en-US" sz="1600" b="1" dirty="0"/>
          </a:p>
          <a:p>
            <a:pPr>
              <a:lnSpc>
                <a:spcPct val="90000"/>
              </a:lnSpc>
            </a:pPr>
            <a:r>
              <a:rPr lang="en-US" sz="1800" b="1" dirty="0"/>
              <a:t>Uniform resource locator (URL)</a:t>
            </a:r>
            <a:r>
              <a:rPr lang="en-US" sz="1800" dirty="0"/>
              <a:t>: </a:t>
            </a:r>
            <a:r>
              <a:rPr lang="en-US" sz="1800" b="1" dirty="0"/>
              <a:t>addresses used by Web browsers to identify location of content on the </a:t>
            </a:r>
            <a:r>
              <a:rPr lang="en-US" sz="1800" b="1" dirty="0" smtClean="0"/>
              <a:t>Web. </a:t>
            </a:r>
            <a:endParaRPr lang="en-US" sz="1800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7924800" cy="838200"/>
          </a:xfrm>
        </p:spPr>
        <p:txBody>
          <a:bodyPr/>
          <a:lstStyle/>
          <a:p>
            <a:r>
              <a:rPr lang="en-US" sz="2800" dirty="0" smtClean="0"/>
              <a:t>Internet Address Architecture: Domain Names, DNS, URLs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739BDE4-2BB0-487A-88B6-8B444CD4171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3581400"/>
            <a:ext cx="3505200" cy="2819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0" indent="-18288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DNS is a hierarchical namespace</a:t>
            </a:r>
            <a:r>
              <a:rPr lang="en-US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. Root server at the top. </a:t>
            </a:r>
          </a:p>
          <a:p>
            <a:pPr marL="365760" indent="-18288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365760" indent="-18288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Top-level domains</a:t>
            </a:r>
            <a:r>
              <a:rPr lang="en-US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 organization type or geographic location. </a:t>
            </a:r>
          </a:p>
          <a:p>
            <a:pPr marL="365760" indent="-18288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/>
              </a:solidFill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 marL="365760" indent="-18288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Second-level Servers</a:t>
            </a:r>
            <a:r>
              <a:rPr lang="en-US" sz="1400" dirty="0" smtClean="0">
                <a:solidFill>
                  <a:schemeClr val="tx1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 organizations &amp; individuals. (e.g., nyu.edu)</a:t>
            </a:r>
          </a:p>
          <a:p>
            <a:pPr marL="365760" indent="-18288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/>
              </a:solidFill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 marL="365760" indent="-18288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Third-level servers</a:t>
            </a:r>
            <a:r>
              <a:rPr lang="en-US" sz="1400" b="1" dirty="0">
                <a:solidFill>
                  <a:schemeClr val="tx1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 a particular computer(s) of an organization. (e.g., www.finance.nyu.edu)</a:t>
            </a:r>
            <a:endParaRPr lang="en-US" sz="1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Placeholder 10" descr="Fig-7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794" y="3307943"/>
            <a:ext cx="4800599" cy="289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2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739BDE4-2BB0-487A-88B6-8B444CD417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Content Placeholder 4" descr="03_13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330" y="1524000"/>
            <a:ext cx="6666270" cy="403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676400"/>
            <a:ext cx="20967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latin typeface="Candara" panose="020E0502030303020204" pitchFamily="34" charset="0"/>
              </a:rPr>
              <a:t>The Internet backbone connects to regional networks</a:t>
            </a:r>
            <a:r>
              <a:rPr lang="en-US" sz="1400" b="1" dirty="0">
                <a:latin typeface="Candara" panose="020E0502030303020204" pitchFamily="34" charset="0"/>
              </a:rPr>
              <a:t>, </a:t>
            </a:r>
            <a:r>
              <a:rPr lang="en-US" sz="1400" dirty="0">
                <a:latin typeface="Candara" panose="020E0502030303020204" pitchFamily="34" charset="0"/>
              </a:rPr>
              <a:t>which in turn provide access to Internet service providers, large firms, and government institutions</a:t>
            </a:r>
            <a:r>
              <a:rPr lang="en-US" sz="1400" b="1" dirty="0">
                <a:latin typeface="Candara" panose="020E0502030303020204" pitchFamily="34" charset="0"/>
              </a:rPr>
              <a:t>. </a:t>
            </a:r>
            <a:endParaRPr lang="en-US" sz="1400" b="1" dirty="0" smtClean="0">
              <a:latin typeface="Candara" panose="020E0502030303020204" pitchFamily="34" charset="0"/>
            </a:endParaRPr>
          </a:p>
          <a:p>
            <a:endParaRPr lang="en-US" sz="1400" b="1" dirty="0">
              <a:latin typeface="Candara" panose="020E0502030303020204" pitchFamily="34" charset="0"/>
            </a:endParaRPr>
          </a:p>
          <a:p>
            <a:r>
              <a:rPr lang="en-US" sz="1400" b="1" dirty="0" smtClean="0">
                <a:latin typeface="Candara" panose="020E0502030303020204" pitchFamily="34" charset="0"/>
              </a:rPr>
              <a:t>Network </a:t>
            </a:r>
            <a:r>
              <a:rPr lang="en-US" sz="1400" b="1" dirty="0">
                <a:latin typeface="Candara" panose="020E0502030303020204" pitchFamily="34" charset="0"/>
              </a:rPr>
              <a:t>access points (NAPs) and  metropolitan area  exchanges (MAEs) are hubs </a:t>
            </a:r>
            <a:r>
              <a:rPr lang="en-US" sz="1400" dirty="0">
                <a:latin typeface="Candara" panose="020E0502030303020204" pitchFamily="34" charset="0"/>
              </a:rPr>
              <a:t>where the backbone intersects regional and local networks and where backbone owners connect with one another.</a:t>
            </a:r>
          </a:p>
        </p:txBody>
      </p:sp>
    </p:spTree>
    <p:extLst>
      <p:ext uri="{BB962C8B-B14F-4D97-AF65-F5344CB8AC3E}">
        <p14:creationId xmlns:p14="http://schemas.microsoft.com/office/powerpoint/2010/main" val="326766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28600" y="1447800"/>
            <a:ext cx="8763000" cy="4800600"/>
          </a:xfrm>
        </p:spPr>
        <p:txBody>
          <a:bodyPr/>
          <a:lstStyle/>
          <a:p>
            <a:r>
              <a:rPr lang="en-US" sz="1800" b="1" dirty="0" smtClean="0"/>
              <a:t>Backbone</a:t>
            </a:r>
          </a:p>
          <a:p>
            <a:pPr lvl="1"/>
            <a:r>
              <a:rPr lang="en-US" sz="1600" b="1" dirty="0" smtClean="0"/>
              <a:t>High-bandwidth fiber-optic cable that transport data across the Internet </a:t>
            </a:r>
            <a:r>
              <a:rPr lang="en-US" sz="1600" dirty="0" smtClean="0"/>
              <a:t>which is owned by ‘</a:t>
            </a:r>
            <a:r>
              <a:rPr lang="en-US" sz="1600" b="1" dirty="0" smtClean="0"/>
              <a:t>Network Service Provider (NSP</a:t>
            </a:r>
            <a:r>
              <a:rPr lang="en-US" sz="1600" dirty="0" smtClean="0"/>
              <a:t>)’.</a:t>
            </a:r>
          </a:p>
          <a:p>
            <a:pPr lvl="1"/>
            <a:endParaRPr lang="en-US" sz="1600" dirty="0" smtClean="0"/>
          </a:p>
          <a:p>
            <a:r>
              <a:rPr lang="en-US" sz="1800" b="1" dirty="0" smtClean="0"/>
              <a:t>Bandwidth</a:t>
            </a:r>
          </a:p>
          <a:p>
            <a:pPr lvl="1"/>
            <a:r>
              <a:rPr lang="en-US" sz="1600" b="1" dirty="0" smtClean="0"/>
              <a:t>Measured how much data can be transferred over a communication medium within a fixed period of time.</a:t>
            </a:r>
            <a:r>
              <a:rPr lang="en-US" sz="1600" dirty="0" smtClean="0"/>
              <a:t> </a:t>
            </a:r>
            <a:endParaRPr lang="en-US" sz="1600" dirty="0"/>
          </a:p>
          <a:p>
            <a:pPr lvl="1"/>
            <a:r>
              <a:rPr lang="en-US" sz="1600" dirty="0" smtClean="0"/>
              <a:t>Usually expressed in bps, Kbps, Mbps, </a:t>
            </a:r>
            <a:r>
              <a:rPr lang="en-US" sz="1600" dirty="0" err="1" smtClean="0"/>
              <a:t>Gbps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r>
              <a:rPr lang="en-US" sz="1800" b="1" dirty="0" smtClean="0"/>
              <a:t>Internet Exchange Points (IXPs)/ Metropolitan Access Exchanges (MAEs)</a:t>
            </a:r>
          </a:p>
          <a:p>
            <a:pPr lvl="1"/>
            <a:r>
              <a:rPr lang="en-US" sz="1600" dirty="0" smtClean="0"/>
              <a:t>Hub where the backbone intersects with local &amp; regional networks and where backbone owners connect with one another.</a:t>
            </a:r>
          </a:p>
          <a:p>
            <a:r>
              <a:rPr lang="en-US" sz="1800" b="1" dirty="0" smtClean="0"/>
              <a:t>Campus Area Network (CAN)</a:t>
            </a:r>
          </a:p>
          <a:p>
            <a:pPr lvl="1"/>
            <a:r>
              <a:rPr lang="en-US" sz="1600" b="1" dirty="0" smtClean="0"/>
              <a:t>A local area network operating within a single organization</a:t>
            </a:r>
            <a:r>
              <a:rPr lang="en-US" sz="1600" dirty="0" smtClean="0"/>
              <a:t> that leases access to the Web directly from regional &amp; national carriers. </a:t>
            </a:r>
          </a:p>
          <a:p>
            <a:pPr lvl="1"/>
            <a:r>
              <a:rPr lang="en-US" sz="1600" dirty="0" smtClean="0"/>
              <a:t>Up to 1000 meters (a mile), a college campus or corporate facility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</a:t>
            </a:r>
            <a:r>
              <a:rPr lang="en-US" dirty="0" smtClean="0"/>
              <a:t>Architecture (</a:t>
            </a:r>
            <a:r>
              <a:rPr lang="en-US" dirty="0"/>
              <a:t>cont’d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739BDE4-2BB0-487A-88B6-8B444CD4171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28600" y="1524000"/>
            <a:ext cx="8763000" cy="4724400"/>
          </a:xfrm>
        </p:spPr>
        <p:txBody>
          <a:bodyPr/>
          <a:lstStyle/>
          <a:p>
            <a:r>
              <a:rPr lang="en-US" sz="1800" b="1" dirty="0" smtClean="0"/>
              <a:t>Internet Service Provider (ISP)</a:t>
            </a:r>
          </a:p>
          <a:p>
            <a:pPr lvl="1"/>
            <a:r>
              <a:rPr lang="en-US" sz="1600" b="1" dirty="0" smtClean="0"/>
              <a:t>Firm that provides the lowest level of service</a:t>
            </a:r>
            <a:r>
              <a:rPr lang="en-US" sz="1600" dirty="0" smtClean="0"/>
              <a:t> in the multi-tiered Internet architecture by </a:t>
            </a:r>
            <a:r>
              <a:rPr lang="en-US" sz="1600" b="1" dirty="0" smtClean="0"/>
              <a:t>leasing Internet access</a:t>
            </a:r>
            <a:r>
              <a:rPr lang="en-US" sz="1600" dirty="0" smtClean="0"/>
              <a:t> to home owners, small businesses, &amp; some large institutions. </a:t>
            </a:r>
          </a:p>
          <a:p>
            <a:r>
              <a:rPr lang="en-US" sz="1800" b="1" dirty="0" smtClean="0"/>
              <a:t>Narrowband</a:t>
            </a:r>
          </a:p>
          <a:p>
            <a:pPr lvl="1"/>
            <a:r>
              <a:rPr lang="en-US" sz="1600" b="1" dirty="0" smtClean="0"/>
              <a:t>Traditional telephone modem connection, operate at 56.6 Kbps.</a:t>
            </a:r>
          </a:p>
          <a:p>
            <a:pPr lvl="1"/>
            <a:endParaRPr lang="en-US" sz="1600" dirty="0" smtClean="0"/>
          </a:p>
          <a:p>
            <a:r>
              <a:rPr lang="en-US" sz="1800" b="1" dirty="0" smtClean="0"/>
              <a:t>Broadband</a:t>
            </a:r>
          </a:p>
          <a:p>
            <a:pPr lvl="1"/>
            <a:r>
              <a:rPr lang="en-US" sz="1600" dirty="0" smtClean="0"/>
              <a:t>Any communication technology that </a:t>
            </a:r>
            <a:r>
              <a:rPr lang="en-US" sz="1600" b="1" dirty="0" smtClean="0"/>
              <a:t>permits clients to play streaming audio &amp; video </a:t>
            </a:r>
            <a:r>
              <a:rPr lang="en-US" sz="1600" dirty="0" smtClean="0"/>
              <a:t>files at acceptable speeds.</a:t>
            </a:r>
          </a:p>
          <a:p>
            <a:pPr lvl="1"/>
            <a:r>
              <a:rPr lang="en-US" sz="1600" b="1" dirty="0" smtClean="0"/>
              <a:t>Generally anything above 100 Kbps</a:t>
            </a:r>
          </a:p>
          <a:p>
            <a:pPr lvl="1"/>
            <a:endParaRPr lang="en-US" sz="1600" dirty="0" smtClean="0"/>
          </a:p>
          <a:p>
            <a:r>
              <a:rPr lang="en-US" sz="1800" b="1" dirty="0" smtClean="0"/>
              <a:t> Digital Subscriber Line (DSL)</a:t>
            </a:r>
          </a:p>
          <a:p>
            <a:pPr lvl="1"/>
            <a:r>
              <a:rPr lang="en-US" sz="1600" b="1" dirty="0" smtClean="0"/>
              <a:t>Delivers high-speed access through ordinary telephone lines </a:t>
            </a:r>
            <a:r>
              <a:rPr lang="en-US" sz="1600" dirty="0" smtClean="0"/>
              <a:t>found in homes or businesses</a:t>
            </a:r>
          </a:p>
          <a:p>
            <a:pPr lvl="1"/>
            <a:r>
              <a:rPr lang="en-US" sz="1600" dirty="0" smtClean="0"/>
              <a:t>Range from about </a:t>
            </a:r>
            <a:r>
              <a:rPr lang="en-US" sz="1600" b="1" dirty="0" smtClean="0"/>
              <a:t>768 Kbps up to 7 Mbps</a:t>
            </a:r>
          </a:p>
          <a:p>
            <a:pPr lvl="1"/>
            <a:r>
              <a:rPr lang="en-US" sz="1600" b="1" dirty="0" smtClean="0"/>
              <a:t>Requires customers live within two miles (about 4000 meters)</a:t>
            </a:r>
            <a:r>
              <a:rPr lang="en-US" sz="1600" dirty="0" smtClean="0"/>
              <a:t> of neighboring telephone switching center</a:t>
            </a:r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Architecture </a:t>
            </a:r>
            <a:r>
              <a:rPr lang="en-US" dirty="0" smtClean="0"/>
              <a:t>(cont’d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739BDE4-2BB0-487A-88B6-8B444CD4171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28600" y="1600200"/>
            <a:ext cx="8763000" cy="4648200"/>
          </a:xfrm>
        </p:spPr>
        <p:txBody>
          <a:bodyPr/>
          <a:lstStyle/>
          <a:p>
            <a:r>
              <a:rPr lang="en-US" sz="1800" b="1" dirty="0" smtClean="0"/>
              <a:t>Cable Modem</a:t>
            </a:r>
          </a:p>
          <a:p>
            <a:pPr lvl="1"/>
            <a:r>
              <a:rPr lang="en-US" sz="1600" dirty="0" smtClean="0"/>
              <a:t>A </a:t>
            </a:r>
            <a:r>
              <a:rPr lang="en-US" sz="1600" b="1" dirty="0" smtClean="0"/>
              <a:t>cable television technology that piggybacks digital access to the Internet</a:t>
            </a:r>
            <a:r>
              <a:rPr lang="en-US" sz="1600" dirty="0" smtClean="0"/>
              <a:t> using the same analog or digital video cable providing television signals to a home. </a:t>
            </a:r>
          </a:p>
          <a:p>
            <a:pPr lvl="1"/>
            <a:r>
              <a:rPr lang="en-US" sz="1600" dirty="0" smtClean="0"/>
              <a:t>A major broadband alternative to DSL service, provides faster speeds &amp; a </a:t>
            </a:r>
            <a:r>
              <a:rPr lang="en-US" sz="1600" b="1" dirty="0" smtClean="0"/>
              <a:t>“triple play</a:t>
            </a:r>
            <a:r>
              <a:rPr lang="en-US" sz="1600" dirty="0" smtClean="0"/>
              <a:t>” </a:t>
            </a:r>
            <a:r>
              <a:rPr lang="en-US" sz="1600" b="1" dirty="0" smtClean="0"/>
              <a:t>subscription</a:t>
            </a:r>
            <a:r>
              <a:rPr lang="en-US" sz="1600" dirty="0" smtClean="0"/>
              <a:t>: telephone, television &amp; Internet for a single monthly payment. </a:t>
            </a:r>
          </a:p>
          <a:p>
            <a:pPr lvl="1"/>
            <a:r>
              <a:rPr lang="en-US" sz="1600" dirty="0" smtClean="0"/>
              <a:t>Range: </a:t>
            </a:r>
            <a:r>
              <a:rPr lang="en-US" sz="1600" b="1" dirty="0" smtClean="0"/>
              <a:t>1 Mbps up to 15 Mbps.</a:t>
            </a:r>
          </a:p>
          <a:p>
            <a:r>
              <a:rPr lang="en-US" sz="1800" b="1" dirty="0" smtClean="0"/>
              <a:t>T1 and T3</a:t>
            </a:r>
          </a:p>
          <a:p>
            <a:pPr lvl="1"/>
            <a:r>
              <a:rPr lang="en-US" sz="1600" dirty="0" smtClean="0"/>
              <a:t>An international telephone standard for digital communication that offers guaranteed delivery at </a:t>
            </a:r>
          </a:p>
          <a:p>
            <a:pPr lvl="1"/>
            <a:r>
              <a:rPr lang="en-US" sz="1600" b="1" dirty="0" smtClean="0"/>
              <a:t>T1</a:t>
            </a:r>
            <a:r>
              <a:rPr lang="en-US" sz="1600" dirty="0" smtClean="0"/>
              <a:t>: 1.54 Mbps, cost: $300-$1200/month</a:t>
            </a:r>
          </a:p>
          <a:p>
            <a:pPr lvl="1"/>
            <a:r>
              <a:rPr lang="en-US" sz="1600" b="1" dirty="0" smtClean="0"/>
              <a:t>T3:</a:t>
            </a:r>
            <a:r>
              <a:rPr lang="en-US" sz="1600" dirty="0" smtClean="0"/>
              <a:t> 45 Mbps, cost: $2,500-$10,000/month</a:t>
            </a:r>
          </a:p>
          <a:p>
            <a:r>
              <a:rPr lang="en-US" sz="1800" b="1" dirty="0" smtClean="0"/>
              <a:t>Intranet</a:t>
            </a:r>
          </a:p>
          <a:p>
            <a:pPr lvl="1"/>
            <a:r>
              <a:rPr lang="en-US" sz="1600" dirty="0" smtClean="0"/>
              <a:t>TCP/IP network located within a single organization for purposes of communication &amp; information processing. </a:t>
            </a:r>
          </a:p>
          <a:p>
            <a:r>
              <a:rPr lang="en-US" sz="1800" b="1" dirty="0" smtClean="0"/>
              <a:t>Extranet</a:t>
            </a:r>
          </a:p>
          <a:p>
            <a:pPr lvl="1"/>
            <a:r>
              <a:rPr lang="en-US" sz="1600" dirty="0" smtClean="0"/>
              <a:t>Formed when firms permit outsiders to access their internal TCP/IP networks.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Backbone (cont’d)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739BDE4-2BB0-487A-88B6-8B444CD4171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14004</TotalTime>
  <Words>2095</Words>
  <Application>Microsoft Office PowerPoint</Application>
  <PresentationFormat>On-screen Show (4:3)</PresentationFormat>
  <Paragraphs>248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Calibri</vt:lpstr>
      <vt:lpstr>Candara</vt:lpstr>
      <vt:lpstr>Courier New</vt:lpstr>
      <vt:lpstr>Wingdings</vt:lpstr>
      <vt:lpstr>Office Theme</vt:lpstr>
      <vt:lpstr>MAFI 420: Management Information Systems  Exercise 3:  The Internet and Wireless Technology  by Md. Mahbubul Alam, PhD </vt:lpstr>
      <vt:lpstr>Learning Objectives</vt:lpstr>
      <vt:lpstr>What is the Internet?</vt:lpstr>
      <vt:lpstr>Evolution of the Internet</vt:lpstr>
      <vt:lpstr>Internet Address Architecture: Domain Names, DNS, URLs</vt:lpstr>
      <vt:lpstr>The Internet Architecture</vt:lpstr>
      <vt:lpstr>The Internet Architecture (cont’d)</vt:lpstr>
      <vt:lpstr>The Internet Architecture (cont’d)</vt:lpstr>
      <vt:lpstr>The Internet Backbone (cont’d)</vt:lpstr>
      <vt:lpstr>Who Governs the Internet?</vt:lpstr>
      <vt:lpstr>The Future Internet Infrastructure</vt:lpstr>
      <vt:lpstr>Internet I: Limitations</vt:lpstr>
      <vt:lpstr>Internet2® Project</vt:lpstr>
      <vt:lpstr>Areas of Focus of Internet2®</vt:lpstr>
      <vt:lpstr>Internet2®: Benefits</vt:lpstr>
      <vt:lpstr>Internet Services &amp; Communication Tools</vt:lpstr>
      <vt:lpstr>How Voice over IP (VoIP) works?</vt:lpstr>
      <vt:lpstr>Virtual Private Network (VPN)</vt:lpstr>
      <vt:lpstr>How Google Works?</vt:lpstr>
      <vt:lpstr>Web 2.0</vt:lpstr>
      <vt:lpstr>Web 3.0-the Semantic Web</vt:lpstr>
      <vt:lpstr>Cellular systems</vt:lpstr>
      <vt:lpstr>Wireless Local Area Network (WLANs)</vt:lpstr>
      <vt:lpstr>Radio frequency identification (RFID)</vt:lpstr>
      <vt:lpstr>How RFID Works?</vt:lpstr>
      <vt:lpstr>Wireless sensor networks (WSNs)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Mahbu ALAM</dc:creator>
  <cp:lastModifiedBy>mmalam</cp:lastModifiedBy>
  <cp:revision>637</cp:revision>
  <dcterms:created xsi:type="dcterms:W3CDTF">2006-08-16T00:00:00Z</dcterms:created>
  <dcterms:modified xsi:type="dcterms:W3CDTF">2015-09-15T07:54:37Z</dcterms:modified>
</cp:coreProperties>
</file>