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56" r:id="rId2"/>
    <p:sldId id="257" r:id="rId3"/>
    <p:sldId id="295" r:id="rId4"/>
    <p:sldId id="296" r:id="rId5"/>
    <p:sldId id="297" r:id="rId6"/>
    <p:sldId id="298" r:id="rId7"/>
    <p:sldId id="340" r:id="rId8"/>
    <p:sldId id="341" r:id="rId9"/>
    <p:sldId id="343" r:id="rId10"/>
    <p:sldId id="384" r:id="rId11"/>
    <p:sldId id="346" r:id="rId12"/>
    <p:sldId id="348" r:id="rId13"/>
    <p:sldId id="350" r:id="rId14"/>
    <p:sldId id="385" r:id="rId15"/>
    <p:sldId id="352" r:id="rId16"/>
    <p:sldId id="353" r:id="rId17"/>
    <p:sldId id="354" r:id="rId18"/>
    <p:sldId id="386" r:id="rId19"/>
    <p:sldId id="355" r:id="rId20"/>
    <p:sldId id="308" r:id="rId21"/>
    <p:sldId id="361" r:id="rId22"/>
    <p:sldId id="389" r:id="rId23"/>
    <p:sldId id="388" r:id="rId24"/>
    <p:sldId id="310" r:id="rId25"/>
    <p:sldId id="300" r:id="rId26"/>
    <p:sldId id="387" r:id="rId27"/>
    <p:sldId id="299" r:id="rId28"/>
    <p:sldId id="301" r:id="rId29"/>
    <p:sldId id="302" r:id="rId30"/>
    <p:sldId id="303" r:id="rId31"/>
    <p:sldId id="304" r:id="rId32"/>
    <p:sldId id="305" r:id="rId33"/>
    <p:sldId id="312" r:id="rId34"/>
    <p:sldId id="306" r:id="rId35"/>
    <p:sldId id="294"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176" autoAdjust="0"/>
  </p:normalViewPr>
  <p:slideViewPr>
    <p:cSldViewPr>
      <p:cViewPr varScale="1">
        <p:scale>
          <a:sx n="60" d="100"/>
          <a:sy n="60" d="100"/>
        </p:scale>
        <p:origin x="1560"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9A36CED-2846-416A-B6C0-17FBCC6F6CEC}" type="datetimeFigureOut">
              <a:rPr lang="en-US"/>
              <a:pPr>
                <a:defRPr/>
              </a:pPr>
              <a:t>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56E3389-DFC2-4CEA-9CF4-D328FE72215D}" type="slidenum">
              <a:rPr lang="en-US"/>
              <a:pPr>
                <a:defRPr/>
              </a:pPr>
              <a:t>‹#›</a:t>
            </a:fld>
            <a:endParaRPr lang="en-US"/>
          </a:p>
        </p:txBody>
      </p:sp>
    </p:spTree>
    <p:extLst>
      <p:ext uri="{BB962C8B-B14F-4D97-AF65-F5344CB8AC3E}">
        <p14:creationId xmlns:p14="http://schemas.microsoft.com/office/powerpoint/2010/main" val="17221181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slide discusses recent developments in networking technologies.  Ask students to give other examples of convergence. How fast is broadband today? Do all of the students have broadband? Note that in 2000, typical Internet access speeds were </a:t>
            </a:r>
            <a:r>
              <a:rPr lang="en-US" b="1" dirty="0" smtClean="0"/>
              <a:t>56 kbps over a telephone line, costing 25 cents per kilobit</a:t>
            </a:r>
            <a:r>
              <a:rPr lang="en-US" dirty="0" smtClean="0"/>
              <a:t>, while today broadband </a:t>
            </a:r>
            <a:r>
              <a:rPr lang="en-US" b="1" dirty="0" smtClean="0"/>
              <a:t>speeds are 1-15 mbps, costing less than 1 cent per kilobit</a:t>
            </a:r>
            <a:r>
              <a:rPr lang="en-US" dirty="0" smtClean="0"/>
              <a:t>.   Are students aware of how fast their Internet connections are at home, school, or work?  Ask students if they know the speed of their cell phone’s Internet connection.  The point here is to try and raise student awareness of telecommunications systems, and their capacities.</a:t>
            </a:r>
          </a:p>
          <a:p>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3</a:t>
            </a:fld>
            <a:endParaRPr lang="en-US"/>
          </a:p>
        </p:txBody>
      </p:sp>
    </p:spTree>
    <p:extLst>
      <p:ext uri="{BB962C8B-B14F-4D97-AF65-F5344CB8AC3E}">
        <p14:creationId xmlns:p14="http://schemas.microsoft.com/office/powerpoint/2010/main" val="1655223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B0AB18-7989-44C8-8571-133EAE86FF4A}" type="slidenum">
              <a:rPr lang="en-US" smtClean="0"/>
              <a:pPr/>
              <a:t>17</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b="1" i="1" smtClean="0">
                <a:cs typeface="Times New Roman" panose="02020603050405020304" pitchFamily="18" charset="0"/>
              </a:rPr>
              <a:t>Teaching tip</a:t>
            </a:r>
          </a:p>
          <a:p>
            <a:pPr eaLnBrk="1" hangingPunct="1"/>
            <a:r>
              <a:rPr lang="en-US" smtClean="0">
                <a:ea typeface="Times" panose="02020603050405020304" pitchFamily="18" charset="0"/>
                <a:cs typeface="Times" panose="02020603050405020304" pitchFamily="18" charset="0"/>
              </a:rPr>
              <a:t>Discuss how users managing their own security settings can be bad.</a:t>
            </a:r>
            <a:r>
              <a:rPr lang="en-US" smtClean="0"/>
              <a:t> </a:t>
            </a:r>
          </a:p>
        </p:txBody>
      </p:sp>
    </p:spTree>
    <p:extLst>
      <p:ext uri="{BB962C8B-B14F-4D97-AF65-F5344CB8AC3E}">
        <p14:creationId xmlns:p14="http://schemas.microsoft.com/office/powerpoint/2010/main" val="1034931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8CB48DC-ADF6-47CF-A58F-2F771C26113E}" type="slidenum">
              <a:rPr lang="en-US" smtClean="0"/>
              <a:pPr/>
              <a:t>19</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b="1" i="1" smtClean="0">
                <a:cs typeface="Times New Roman" panose="02020603050405020304" pitchFamily="18" charset="0"/>
              </a:rPr>
              <a:t>Teaching tip</a:t>
            </a:r>
          </a:p>
          <a:p>
            <a:pPr eaLnBrk="1" hangingPunct="1"/>
            <a:r>
              <a:rPr lang="en-US" smtClean="0">
                <a:ea typeface="Times" panose="02020603050405020304" pitchFamily="18" charset="0"/>
                <a:cs typeface="Times" panose="02020603050405020304" pitchFamily="18" charset="0"/>
              </a:rPr>
              <a:t>Discuss how your network topology handles collisions. If your students are technical, contrast this with an inferior topology.</a:t>
            </a:r>
            <a:r>
              <a:rPr lang="en-US" smtClean="0"/>
              <a:t> </a:t>
            </a:r>
          </a:p>
        </p:txBody>
      </p:sp>
    </p:spTree>
    <p:extLst>
      <p:ext uri="{BB962C8B-B14F-4D97-AF65-F5344CB8AC3E}">
        <p14:creationId xmlns:p14="http://schemas.microsoft.com/office/powerpoint/2010/main" val="1222391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Star typology: One malfunction node doesn’t affect the rest of the network</a:t>
            </a:r>
            <a:r>
              <a:rPr lang="en-US" baseline="0" dirty="0" smtClean="0"/>
              <a:t> (advantage). If main or central computer fails, the entire network becomes unusable (Dis-</a:t>
            </a:r>
            <a:r>
              <a:rPr lang="en-US" baseline="0" dirty="0" err="1" smtClean="0"/>
              <a:t>adv</a:t>
            </a:r>
            <a:r>
              <a:rPr lang="en-US" baseline="0" dirty="0" smtClean="0"/>
              <a:t>).</a:t>
            </a:r>
          </a:p>
          <a:p>
            <a:pPr marL="228600" indent="-228600">
              <a:buAutoNum type="arabicPeriod"/>
            </a:pPr>
            <a:r>
              <a:rPr lang="en-US" baseline="0" dirty="0" smtClean="0"/>
              <a:t>Bus: </a:t>
            </a:r>
            <a:r>
              <a:rPr lang="en-US" baseline="0" dirty="0" err="1" smtClean="0"/>
              <a:t>Adv</a:t>
            </a:r>
            <a:r>
              <a:rPr lang="en-US" baseline="0" dirty="0" smtClean="0"/>
              <a:t>: easy to connect, require less cable. Dis-</a:t>
            </a:r>
            <a:r>
              <a:rPr lang="en-US" baseline="0" dirty="0" err="1" smtClean="0"/>
              <a:t>adv</a:t>
            </a:r>
            <a:r>
              <a:rPr lang="en-US" baseline="0" dirty="0" smtClean="0"/>
              <a:t>: entire network will shut down if there is a break in the main wire and difficult to find the problem. </a:t>
            </a:r>
          </a:p>
          <a:p>
            <a:pPr marL="228600" indent="-228600">
              <a:buAutoNum type="arabicPeriod"/>
            </a:pPr>
            <a:r>
              <a:rPr lang="en-US" baseline="0" dirty="0" smtClean="0"/>
              <a:t>Ring: dis-</a:t>
            </a:r>
            <a:r>
              <a:rPr lang="en-US" baseline="0" dirty="0" err="1" smtClean="0"/>
              <a:t>adv</a:t>
            </a:r>
            <a:r>
              <a:rPr lang="en-US" baseline="0" dirty="0" smtClean="0"/>
              <a:t>: old, close loop,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20</a:t>
            </a:fld>
            <a:endParaRPr lang="en-US"/>
          </a:p>
        </p:txBody>
      </p:sp>
    </p:spTree>
    <p:extLst>
      <p:ext uri="{BB962C8B-B14F-4D97-AF65-F5344CB8AC3E}">
        <p14:creationId xmlns:p14="http://schemas.microsoft.com/office/powerpoint/2010/main" val="3912980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Microwave: High frequency radio signals.</a:t>
            </a:r>
            <a:r>
              <a:rPr lang="en-US" baseline="0" dirty="0" smtClean="0"/>
              <a:t> It follows a straight line and do not bend with the curvature of the earth. Therefore, long distance terrestrial transmission systems require that transmission stations be positioned about 37 miles apart.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23</a:t>
            </a:fld>
            <a:endParaRPr lang="en-US"/>
          </a:p>
        </p:txBody>
      </p:sp>
    </p:spTree>
    <p:extLst>
      <p:ext uri="{BB962C8B-B14F-4D97-AF65-F5344CB8AC3E}">
        <p14:creationId xmlns:p14="http://schemas.microsoft.com/office/powerpoint/2010/main" val="1915732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27</a:t>
            </a:fld>
            <a:endParaRPr lang="en-US"/>
          </a:p>
        </p:txBody>
      </p:sp>
    </p:spTree>
    <p:extLst>
      <p:ext uri="{BB962C8B-B14F-4D97-AF65-F5344CB8AC3E}">
        <p14:creationId xmlns:p14="http://schemas.microsoft.com/office/powerpoint/2010/main" val="3281511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 New client is The Mobile Platform</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28</a:t>
            </a:fld>
            <a:endParaRPr lang="en-US"/>
          </a:p>
        </p:txBody>
      </p:sp>
    </p:spTree>
    <p:extLst>
      <p:ext uri="{BB962C8B-B14F-4D97-AF65-F5344CB8AC3E}">
        <p14:creationId xmlns:p14="http://schemas.microsoft.com/office/powerpoint/2010/main" val="1283384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dirty="0" smtClean="0"/>
              <a:t>64.49.254.91</a:t>
            </a:r>
            <a:r>
              <a:rPr lang="en-US" sz="1200" baseline="0" dirty="0" smtClean="0"/>
              <a:t> </a:t>
            </a:r>
            <a:r>
              <a:rPr lang="en-US" sz="1200" baseline="0" dirty="0" smtClean="0">
                <a:sym typeface="Wingdings" panose="05000000000000000000" pitchFamily="2" charset="2"/>
              </a:rPr>
              <a:t> first three sets of numbers (64.49.254) identifies the Network (Local Area Network Identification) and last number (91) identified a specific computer.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aseline="0" dirty="0" smtClean="0">
                <a:sym typeface="Wingdings" panose="05000000000000000000" pitchFamily="2" charset="2"/>
              </a:rPr>
              <a:t>1 million = 10</a:t>
            </a:r>
            <a:r>
              <a:rPr lang="en-US" sz="1200" baseline="30000" dirty="0" smtClean="0">
                <a:sym typeface="Wingdings" panose="05000000000000000000" pitchFamily="2" charset="2"/>
              </a:rPr>
              <a:t>6</a:t>
            </a:r>
            <a:r>
              <a:rPr lang="en-US" sz="1200" baseline="0" dirty="0" smtClean="0">
                <a:sym typeface="Wingdings" panose="05000000000000000000" pitchFamily="2" charset="2"/>
              </a:rPr>
              <a:t>, 1 billion = 10</a:t>
            </a:r>
            <a:r>
              <a:rPr lang="en-US" sz="1200" baseline="30000" dirty="0" smtClean="0">
                <a:sym typeface="Wingdings" panose="05000000000000000000" pitchFamily="2" charset="2"/>
              </a:rPr>
              <a:t>9</a:t>
            </a:r>
            <a:r>
              <a:rPr lang="en-US" sz="1200" baseline="0" dirty="0" smtClean="0">
                <a:sym typeface="Wingdings" panose="05000000000000000000" pitchFamily="2" charset="2"/>
              </a:rPr>
              <a:t> , 1 Trillion = 10</a:t>
            </a:r>
            <a:r>
              <a:rPr lang="en-US" sz="1200" baseline="30000" dirty="0" smtClean="0">
                <a:sym typeface="Wingdings" panose="05000000000000000000" pitchFamily="2" charset="2"/>
              </a:rPr>
              <a:t>12</a:t>
            </a:r>
            <a:r>
              <a:rPr lang="en-US" sz="1200" baseline="0" dirty="0" smtClean="0">
                <a:sym typeface="Wingdings" panose="05000000000000000000" pitchFamily="2" charset="2"/>
              </a:rPr>
              <a:t> , 1 Quadrillion = 10</a:t>
            </a:r>
            <a:r>
              <a:rPr lang="en-US" sz="1200" baseline="30000" dirty="0" smtClean="0">
                <a:sym typeface="Wingdings" panose="05000000000000000000" pitchFamily="2" charset="2"/>
              </a:rPr>
              <a:t>15</a:t>
            </a:r>
            <a:r>
              <a:rPr lang="en-US" sz="1200" baseline="0" dirty="0" smtClean="0">
                <a:sym typeface="Wingdings" panose="05000000000000000000" pitchFamily="2" charset="2"/>
              </a:rPr>
              <a:t> </a:t>
            </a:r>
            <a:endParaRPr lang="en-US" sz="1200" dirty="0" smtClean="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32</a:t>
            </a:fld>
            <a:endParaRPr lang="en-US"/>
          </a:p>
        </p:txBody>
      </p:sp>
    </p:spTree>
    <p:extLst>
      <p:ext uri="{BB962C8B-B14F-4D97-AF65-F5344CB8AC3E}">
        <p14:creationId xmlns:p14="http://schemas.microsoft.com/office/powerpoint/2010/main" val="1612245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HTTP</a:t>
            </a:r>
            <a:r>
              <a:rPr lang="en-US" baseline="0" dirty="0" smtClean="0"/>
              <a:t> </a:t>
            </a:r>
            <a:r>
              <a:rPr lang="en-US" baseline="0" dirty="0" smtClean="0">
                <a:sym typeface="Wingdings" panose="05000000000000000000" pitchFamily="2" charset="2"/>
              </a:rPr>
              <a:t> </a:t>
            </a:r>
            <a:r>
              <a:rPr lang="en-US" baseline="0" dirty="0" err="1" smtClean="0">
                <a:sym typeface="Wingdings" panose="05000000000000000000" pitchFamily="2" charset="2"/>
              </a:rPr>
              <a:t>HyperText</a:t>
            </a:r>
            <a:r>
              <a:rPr lang="en-US" baseline="0" dirty="0" smtClean="0">
                <a:sym typeface="Wingdings" panose="05000000000000000000" pitchFamily="2" charset="2"/>
              </a:rPr>
              <a:t> Transfer Protocol. </a:t>
            </a:r>
            <a:r>
              <a:rPr lang="en-US" dirty="0" smtClean="0"/>
              <a:t>SMTP: Simple Mail Transfer Protocol,</a:t>
            </a:r>
            <a:r>
              <a:rPr lang="en-US" baseline="0" dirty="0" smtClean="0"/>
              <a:t> POP </a:t>
            </a:r>
            <a:r>
              <a:rPr lang="en-US" baseline="0" dirty="0" smtClean="0">
                <a:sym typeface="Wingdings" panose="05000000000000000000" pitchFamily="2" charset="2"/>
              </a:rPr>
              <a:t> Post Office Protocol, IMAP Internet Message Access Protocol. </a:t>
            </a:r>
            <a:r>
              <a:rPr lang="en-US" baseline="0" dirty="0" err="1" smtClean="0">
                <a:sym typeface="Wingdings" panose="05000000000000000000" pitchFamily="2" charset="2"/>
              </a:rPr>
              <a:t>FTp</a:t>
            </a:r>
            <a:r>
              <a:rPr lang="en-US" baseline="0" dirty="0" smtClean="0">
                <a:sym typeface="Wingdings" panose="05000000000000000000" pitchFamily="2" charset="2"/>
              </a:rPr>
              <a:t>  File Transfer Protocol, SSL  Secure Sockets Layer (SSL)/Transport Layer Security (TLS)</a:t>
            </a:r>
          </a:p>
          <a:p>
            <a:pPr marL="228600" indent="-228600">
              <a:buAutoNum type="arabicPeriod"/>
            </a:pPr>
            <a:r>
              <a:rPr lang="en-US" baseline="0" dirty="0" smtClean="0">
                <a:sym typeface="Wingdings" panose="05000000000000000000" pitchFamily="2" charset="2"/>
              </a:rPr>
              <a:t>Utility program: PING  Packet </a:t>
            </a:r>
            <a:r>
              <a:rPr lang="en-US" baseline="0" dirty="0" err="1" smtClean="0">
                <a:sym typeface="Wingdings" panose="05000000000000000000" pitchFamily="2" charset="2"/>
              </a:rPr>
              <a:t>InterNet</a:t>
            </a:r>
            <a:r>
              <a:rPr lang="en-US" baseline="0" smtClean="0">
                <a:sym typeface="Wingdings" panose="05000000000000000000" pitchFamily="2" charset="2"/>
              </a:rPr>
              <a:t> Groper,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33</a:t>
            </a:fld>
            <a:endParaRPr lang="en-US"/>
          </a:p>
        </p:txBody>
      </p:sp>
    </p:spTree>
    <p:extLst>
      <p:ext uri="{BB962C8B-B14F-4D97-AF65-F5344CB8AC3E}">
        <p14:creationId xmlns:p14="http://schemas.microsoft.com/office/powerpoint/2010/main" val="20539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Network</a:t>
            </a:r>
            <a:r>
              <a:rPr lang="en-US" b="1" baseline="0" dirty="0" smtClean="0"/>
              <a:t> interface card (NIC</a:t>
            </a:r>
            <a:r>
              <a:rPr lang="en-US" baseline="0" dirty="0" smtClean="0"/>
              <a:t>): Every computer on the network </a:t>
            </a:r>
            <a:r>
              <a:rPr lang="en-US" b="1" baseline="0" dirty="0" smtClean="0"/>
              <a:t>contains a Network Interface Card</a:t>
            </a:r>
            <a:r>
              <a:rPr lang="en-US" baseline="0" dirty="0" smtClean="0"/>
              <a:t>. Most personal computers today have this card built into the motherboard. </a:t>
            </a:r>
          </a:p>
          <a:p>
            <a:pPr marL="171450" indent="-171450">
              <a:buFont typeface="Arial" panose="020B0604020202020204" pitchFamily="34" charset="0"/>
              <a:buChar char="•"/>
            </a:pPr>
            <a:r>
              <a:rPr lang="en-US" b="1" baseline="0" dirty="0" smtClean="0"/>
              <a:t>Communication medium</a:t>
            </a:r>
            <a:r>
              <a:rPr lang="en-US" baseline="0" dirty="0" smtClean="0"/>
              <a:t>: telephone wire, coaxial cable, radio signal (for cell phone), Wi-Fi networks</a:t>
            </a:r>
          </a:p>
          <a:p>
            <a:pPr marL="171450" indent="-171450">
              <a:buFont typeface="Arial" panose="020B0604020202020204" pitchFamily="34" charset="0"/>
              <a:buChar char="•"/>
            </a:pPr>
            <a:r>
              <a:rPr lang="en-US" b="1" baseline="0" dirty="0" smtClean="0"/>
              <a:t>Network Operating System (NOS): routes and manages communications on the Network and coordinates network resources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5</a:t>
            </a:fld>
            <a:endParaRPr lang="en-US"/>
          </a:p>
        </p:txBody>
      </p:sp>
    </p:spTree>
    <p:extLst>
      <p:ext uri="{BB962C8B-B14F-4D97-AF65-F5344CB8AC3E}">
        <p14:creationId xmlns:p14="http://schemas.microsoft.com/office/powerpoint/2010/main" val="462029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i="0" kern="1200" dirty="0" smtClean="0">
                <a:solidFill>
                  <a:schemeClr val="tx1"/>
                </a:solidFill>
                <a:effectLst/>
                <a:latin typeface="+mn-lt"/>
                <a:ea typeface="+mn-ea"/>
                <a:cs typeface="+mn-cs"/>
              </a:rPr>
              <a:t>Back end systems</a:t>
            </a:r>
            <a:r>
              <a:rPr lang="en-US" sz="1200" b="0" i="0" kern="1200" dirty="0" smtClean="0">
                <a:solidFill>
                  <a:schemeClr val="tx1"/>
                </a:solidFill>
                <a:effectLst/>
                <a:latin typeface="+mn-lt"/>
                <a:ea typeface="+mn-ea"/>
                <a:cs typeface="+mn-cs"/>
              </a:rPr>
              <a:t> are corporate </a:t>
            </a:r>
            <a:r>
              <a:rPr lang="en-US" sz="1200" b="1" i="0" kern="1200" dirty="0" smtClean="0">
                <a:solidFill>
                  <a:schemeClr val="tx1"/>
                </a:solidFill>
                <a:effectLst/>
                <a:latin typeface="+mn-lt"/>
                <a:ea typeface="+mn-ea"/>
                <a:cs typeface="+mn-cs"/>
              </a:rPr>
              <a:t>systems</a:t>
            </a:r>
            <a:r>
              <a:rPr lang="en-US" sz="1200" b="0" i="0" kern="1200" dirty="0" smtClean="0">
                <a:solidFill>
                  <a:schemeClr val="tx1"/>
                </a:solidFill>
                <a:effectLst/>
                <a:latin typeface="+mn-lt"/>
                <a:ea typeface="+mn-ea"/>
                <a:cs typeface="+mn-cs"/>
              </a:rPr>
              <a:t> that are used to run a company such as </a:t>
            </a:r>
            <a:r>
              <a:rPr lang="en-US" sz="1200" b="1" i="0" kern="1200" dirty="0" smtClean="0">
                <a:solidFill>
                  <a:schemeClr val="tx1"/>
                </a:solidFill>
                <a:effectLst/>
                <a:latin typeface="+mn-lt"/>
                <a:ea typeface="+mn-ea"/>
                <a:cs typeface="+mn-cs"/>
              </a:rPr>
              <a:t>systems</a:t>
            </a:r>
            <a:r>
              <a:rPr lang="en-US" sz="1200" b="0" i="0" kern="1200" dirty="0" smtClean="0">
                <a:solidFill>
                  <a:schemeClr val="tx1"/>
                </a:solidFill>
                <a:effectLst/>
                <a:latin typeface="+mn-lt"/>
                <a:ea typeface="+mn-ea"/>
                <a:cs typeface="+mn-cs"/>
              </a:rPr>
              <a:t> to manage orders, inventory and supply processing. </a:t>
            </a:r>
            <a:r>
              <a:rPr lang="en-US" sz="1200" b="1" i="0" kern="1200" dirty="0" smtClean="0">
                <a:solidFill>
                  <a:schemeClr val="tx1"/>
                </a:solidFill>
                <a:effectLst/>
                <a:latin typeface="+mn-lt"/>
                <a:ea typeface="+mn-ea"/>
                <a:cs typeface="+mn-cs"/>
              </a:rPr>
              <a:t>Back end systems</a:t>
            </a:r>
            <a:r>
              <a:rPr lang="en-US" sz="1200" b="0" i="0" kern="1200" dirty="0" smtClean="0">
                <a:solidFill>
                  <a:schemeClr val="tx1"/>
                </a:solidFill>
                <a:effectLst/>
                <a:latin typeface="+mn-lt"/>
                <a:ea typeface="+mn-ea"/>
                <a:cs typeface="+mn-cs"/>
              </a:rPr>
              <a:t> support the company's </a:t>
            </a:r>
            <a:r>
              <a:rPr lang="en-US" sz="1200" b="1" i="0" kern="1200" dirty="0" smtClean="0">
                <a:solidFill>
                  <a:schemeClr val="tx1"/>
                </a:solidFill>
                <a:effectLst/>
                <a:latin typeface="+mn-lt"/>
                <a:ea typeface="+mn-ea"/>
                <a:cs typeface="+mn-cs"/>
              </a:rPr>
              <a:t>back</a:t>
            </a:r>
            <a:r>
              <a:rPr lang="en-US" sz="1200" b="0" i="0" kern="1200" dirty="0" smtClean="0">
                <a:solidFill>
                  <a:schemeClr val="tx1"/>
                </a:solidFill>
                <a:effectLst/>
                <a:latin typeface="+mn-lt"/>
                <a:ea typeface="+mn-ea"/>
                <a:cs typeface="+mn-cs"/>
              </a:rPr>
              <a:t> office. This </a:t>
            </a:r>
            <a:r>
              <a:rPr lang="en-US" sz="1200" b="1" i="0" kern="1200" dirty="0" smtClean="0">
                <a:solidFill>
                  <a:schemeClr val="tx1"/>
                </a:solidFill>
                <a:effectLst/>
                <a:latin typeface="+mn-lt"/>
                <a:ea typeface="+mn-ea"/>
                <a:cs typeface="+mn-cs"/>
              </a:rPr>
              <a:t>system</a:t>
            </a:r>
            <a:r>
              <a:rPr lang="en-US" sz="1200" b="0" i="0" kern="1200" dirty="0" smtClean="0">
                <a:solidFill>
                  <a:schemeClr val="tx1"/>
                </a:solidFill>
                <a:effectLst/>
                <a:latin typeface="+mn-lt"/>
                <a:ea typeface="+mn-ea"/>
                <a:cs typeface="+mn-cs"/>
              </a:rPr>
              <a:t> collects input from users or other </a:t>
            </a:r>
            <a:r>
              <a:rPr lang="en-US" sz="1200" b="1" i="0" kern="1200" dirty="0" smtClean="0">
                <a:solidFill>
                  <a:schemeClr val="tx1"/>
                </a:solidFill>
                <a:effectLst/>
                <a:latin typeface="+mn-lt"/>
                <a:ea typeface="+mn-ea"/>
                <a:cs typeface="+mn-cs"/>
              </a:rPr>
              <a:t>systems</a:t>
            </a:r>
            <a:r>
              <a:rPr lang="en-US" sz="1200" b="0" i="0" kern="1200" dirty="0" smtClean="0">
                <a:solidFill>
                  <a:schemeClr val="tx1"/>
                </a:solidFill>
                <a:effectLst/>
                <a:latin typeface="+mn-lt"/>
                <a:ea typeface="+mn-ea"/>
                <a:cs typeface="+mn-cs"/>
              </a:rPr>
              <a:t> for processing.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6</a:t>
            </a:fld>
            <a:endParaRPr lang="en-US"/>
          </a:p>
        </p:txBody>
      </p:sp>
    </p:spTree>
    <p:extLst>
      <p:ext uri="{BB962C8B-B14F-4D97-AF65-F5344CB8AC3E}">
        <p14:creationId xmlns:p14="http://schemas.microsoft.com/office/powerpoint/2010/main" val="516219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35FC9D-BC8C-41EC-AF15-B11BB9083C81}" type="slidenum">
              <a:rPr lang="en-US" smtClean="0"/>
              <a:pPr/>
              <a:t>7</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891167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8B8203-F3DC-4069-9FF7-955B0BD1D7C2}" type="slidenum">
              <a:rPr lang="en-US" smtClean="0"/>
              <a:pPr/>
              <a:t>8</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878717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C984EB-B0C8-40DC-9027-2DBA6E8E296A}" type="slidenum">
              <a:rPr lang="en-US" smtClean="0"/>
              <a:pPr/>
              <a:t>9</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405925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4808F1-B3EB-46C6-8E3E-4A7019F59645}" type="slidenum">
              <a:rPr lang="en-US" smtClean="0"/>
              <a:pPr/>
              <a:t>11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b="1" i="1" smtClean="0">
                <a:cs typeface="Times New Roman" panose="02020603050405020304" pitchFamily="18" charset="0"/>
              </a:rPr>
              <a:t>Teaching tip</a:t>
            </a:r>
          </a:p>
          <a:p>
            <a:pPr eaLnBrk="1" hangingPunct="1"/>
            <a:r>
              <a:rPr lang="en-US" smtClean="0">
                <a:ea typeface="Times" panose="02020603050405020304" pitchFamily="18" charset="0"/>
                <a:cs typeface="Times" panose="02020603050405020304" pitchFamily="18" charset="0"/>
              </a:rPr>
              <a:t>Use a real world example to describe an organization with interconnected LANs.</a:t>
            </a:r>
            <a:r>
              <a:rPr lang="en-US" smtClean="0"/>
              <a:t> </a:t>
            </a:r>
          </a:p>
        </p:txBody>
      </p:sp>
    </p:spTree>
    <p:extLst>
      <p:ext uri="{BB962C8B-B14F-4D97-AF65-F5344CB8AC3E}">
        <p14:creationId xmlns:p14="http://schemas.microsoft.com/office/powerpoint/2010/main" val="1102803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3E14E8-5623-46D0-AD14-1EFB39587F39}" type="slidenum">
              <a:rPr lang="en-US" smtClean="0"/>
              <a:pPr/>
              <a:t>13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009527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711F21-2BE2-4A20-BEFF-7E433E67BC0D}" type="slidenum">
              <a:rPr lang="en-US" smtClean="0"/>
              <a:pPr/>
              <a:t>15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b="1" i="1" dirty="0" smtClean="0">
                <a:cs typeface="Times New Roman" panose="02020603050405020304" pitchFamily="18" charset="0"/>
              </a:rPr>
              <a:t>Dumb terminal. Device with a monitor and keyboard but</a:t>
            </a:r>
            <a:r>
              <a:rPr lang="en-US" b="1" i="1" baseline="0" dirty="0" smtClean="0">
                <a:cs typeface="Times New Roman" panose="02020603050405020304" pitchFamily="18" charset="0"/>
              </a:rPr>
              <a:t> no central processing unit (CPU).</a:t>
            </a:r>
            <a:endParaRPr lang="en-US" dirty="0" smtClean="0"/>
          </a:p>
        </p:txBody>
      </p:sp>
    </p:spTree>
    <p:extLst>
      <p:ext uri="{BB962C8B-B14F-4D97-AF65-F5344CB8AC3E}">
        <p14:creationId xmlns:p14="http://schemas.microsoft.com/office/powerpoint/2010/main" val="1384761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400">
                <a:solidFill>
                  <a:schemeClr val="tx1">
                    <a:tint val="75000"/>
                  </a:schemeClr>
                </a:solidFill>
                <a:latin typeface="Candar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4"/>
          <p:cNvSpPr>
            <a:spLocks noGrp="1"/>
          </p:cNvSpPr>
          <p:nvPr>
            <p:ph type="sldNum" sz="quarter" idx="10"/>
          </p:nvPr>
        </p:nvSpPr>
        <p:spPr/>
        <p:txBody>
          <a:bodyPr/>
          <a:lstStyle>
            <a:lvl1pPr>
              <a:defRPr/>
            </a:lvl1pPr>
          </a:lstStyle>
          <a:p>
            <a:pPr>
              <a:defRPr/>
            </a:pPr>
            <a:fld id="{B15BC104-065F-4170-8400-9F6B3455602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228600" y="1600200"/>
            <a:ext cx="8763000" cy="45720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Slide Number Placeholder 14"/>
          <p:cNvSpPr>
            <a:spLocks noGrp="1"/>
          </p:cNvSpPr>
          <p:nvPr>
            <p:ph type="sldNum" sz="quarter" idx="13"/>
          </p:nvPr>
        </p:nvSpPr>
        <p:spPr/>
        <p:txBody>
          <a:bodyPr/>
          <a:lstStyle>
            <a:lvl1pPr>
              <a:defRPr/>
            </a:lvl1pPr>
          </a:lstStyle>
          <a:p>
            <a:pPr>
              <a:defRPr/>
            </a:pPr>
            <a:fld id="{0739BDE4-2BB0-487A-88B6-8B444CD4171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5"/>
          <p:cNvSpPr>
            <a:spLocks noGrp="1"/>
          </p:cNvSpPr>
          <p:nvPr>
            <p:ph type="pic" sz="quarter" idx="12"/>
          </p:nvPr>
        </p:nvSpPr>
        <p:spPr>
          <a:xfrm>
            <a:off x="228600" y="1600200"/>
            <a:ext cx="3962400" cy="4495800"/>
          </a:xfrm>
          <a:prstGeom prst="rect">
            <a:avLst/>
          </a:prstGeom>
        </p:spPr>
        <p:txBody>
          <a:bodyPr/>
          <a:lstStyle/>
          <a:p>
            <a:pPr lvl="0"/>
            <a:endParaRPr lang="en-US" noProof="0" dirty="0"/>
          </a:p>
        </p:txBody>
      </p:sp>
      <p:sp>
        <p:nvSpPr>
          <p:cNvPr id="8" name="Text Placeholder 7"/>
          <p:cNvSpPr>
            <a:spLocks noGrp="1"/>
          </p:cNvSpPr>
          <p:nvPr>
            <p:ph type="body" sz="quarter" idx="13"/>
          </p:nvPr>
        </p:nvSpPr>
        <p:spPr>
          <a:xfrm>
            <a:off x="4419600" y="1600200"/>
            <a:ext cx="4572000" cy="44958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4"/>
          <p:cNvSpPr>
            <a:spLocks noGrp="1"/>
          </p:cNvSpPr>
          <p:nvPr>
            <p:ph type="sldNum" sz="quarter" idx="14"/>
          </p:nvPr>
        </p:nvSpPr>
        <p:spPr/>
        <p:txBody>
          <a:bodyPr/>
          <a:lstStyle>
            <a:lvl1pPr>
              <a:defRPr/>
            </a:lvl1pPr>
          </a:lstStyle>
          <a:p>
            <a:pPr>
              <a:defRPr/>
            </a:pPr>
            <a:fld id="{9D0C25DA-4B20-42E0-9D81-DE0A0CABE5D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2"/>
          </p:nvPr>
        </p:nvSpPr>
        <p:spPr>
          <a:xfrm>
            <a:off x="228600" y="1600200"/>
            <a:ext cx="8763000" cy="45720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4"/>
          <p:cNvSpPr>
            <a:spLocks noGrp="1"/>
          </p:cNvSpPr>
          <p:nvPr>
            <p:ph type="sldNum" sz="quarter" idx="13"/>
          </p:nvPr>
        </p:nvSpPr>
        <p:spPr/>
        <p:txBody>
          <a:bodyPr/>
          <a:lstStyle>
            <a:lvl1pPr>
              <a:defRPr/>
            </a:lvl1pPr>
          </a:lstStyle>
          <a:p>
            <a:pPr>
              <a:defRPr/>
            </a:pPr>
            <a:fld id="{DDBAE502-2422-4063-8EC1-7F0C64754FE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able Placeholder 5"/>
          <p:cNvSpPr>
            <a:spLocks noGrp="1"/>
          </p:cNvSpPr>
          <p:nvPr>
            <p:ph type="tbl" sz="quarter" idx="12"/>
          </p:nvPr>
        </p:nvSpPr>
        <p:spPr>
          <a:xfrm>
            <a:off x="304800" y="1600200"/>
            <a:ext cx="8610600" cy="2514600"/>
          </a:xfrm>
          <a:prstGeom prst="rect">
            <a:avLst/>
          </a:prstGeom>
        </p:spPr>
        <p:txBody>
          <a:bodyPr/>
          <a:lstStyle/>
          <a:p>
            <a:pPr lvl="0"/>
            <a:endParaRPr lang="en-US" noProof="0"/>
          </a:p>
        </p:txBody>
      </p:sp>
      <p:sp>
        <p:nvSpPr>
          <p:cNvPr id="8" name="Text Placeholder 7"/>
          <p:cNvSpPr>
            <a:spLocks noGrp="1"/>
          </p:cNvSpPr>
          <p:nvPr>
            <p:ph type="body" sz="quarter" idx="13"/>
          </p:nvPr>
        </p:nvSpPr>
        <p:spPr>
          <a:xfrm>
            <a:off x="304800" y="4419600"/>
            <a:ext cx="8839200" cy="17526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buNone/>
              <a:defRPr>
                <a:latin typeface="Candara" pitchFamily="34" charset="0"/>
              </a:defRPr>
            </a:lvl4pPr>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smtClean="0"/>
          </a:p>
        </p:txBody>
      </p:sp>
      <p:sp>
        <p:nvSpPr>
          <p:cNvPr id="5" name="Slide Number Placeholder 14"/>
          <p:cNvSpPr>
            <a:spLocks noGrp="1"/>
          </p:cNvSpPr>
          <p:nvPr>
            <p:ph type="sldNum" sz="quarter" idx="14"/>
          </p:nvPr>
        </p:nvSpPr>
        <p:spPr/>
        <p:txBody>
          <a:bodyPr/>
          <a:lstStyle>
            <a:lvl1pPr>
              <a:defRPr/>
            </a:lvl1pPr>
          </a:lstStyle>
          <a:p>
            <a:pPr>
              <a:defRPr/>
            </a:pPr>
            <a:fld id="{730E534C-1231-4197-A4B5-7004AE22071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4"/>
          <p:cNvSpPr>
            <a:spLocks noGrp="1"/>
          </p:cNvSpPr>
          <p:nvPr>
            <p:ph type="sldNum" sz="quarter" idx="10"/>
          </p:nvPr>
        </p:nvSpPr>
        <p:spPr/>
        <p:txBody>
          <a:bodyPr/>
          <a:lstStyle>
            <a:lvl1pPr>
              <a:defRPr/>
            </a:lvl1pPr>
          </a:lstStyle>
          <a:p>
            <a:pPr>
              <a:defRPr/>
            </a:pPr>
            <a:fld id="{AD3FD750-97BF-408F-8EEB-3D1C74C0836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143000" y="1295400"/>
            <a:ext cx="7848600" cy="5410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6491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59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6324600"/>
            <a:ext cx="9144000" cy="533400"/>
          </a:xfrm>
          <a:prstGeom prst="rect">
            <a:avLst/>
          </a:prstGeom>
          <a:solidFill>
            <a:schemeClr val="tx2">
              <a:lumMod val="5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ounded Rectangle 9"/>
          <p:cNvSpPr/>
          <p:nvPr userDrawn="1"/>
        </p:nvSpPr>
        <p:spPr>
          <a:xfrm>
            <a:off x="0" y="1143000"/>
            <a:ext cx="9144000" cy="228600"/>
          </a:xfrm>
          <a:prstGeom prst="roundRect">
            <a:avLst/>
          </a:prstGeom>
          <a:solidFill>
            <a:schemeClr val="accent1">
              <a:lumMod val="5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2" name="Title Placeholder 13"/>
          <p:cNvSpPr>
            <a:spLocks noGrp="1"/>
          </p:cNvSpPr>
          <p:nvPr>
            <p:ph type="title"/>
          </p:nvPr>
        </p:nvSpPr>
        <p:spPr bwMode="auto">
          <a:xfrm>
            <a:off x="228600" y="381000"/>
            <a:ext cx="7924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 name="Slide Number Placeholder 14"/>
          <p:cNvSpPr>
            <a:spLocks noGrp="1"/>
          </p:cNvSpPr>
          <p:nvPr>
            <p:ph type="sldNum" sz="quarter" idx="4"/>
          </p:nvPr>
        </p:nvSpPr>
        <p:spPr>
          <a:xfrm>
            <a:off x="8610600" y="6400800"/>
            <a:ext cx="381000" cy="381000"/>
          </a:xfrm>
          <a:prstGeom prst="rect">
            <a:avLst/>
          </a:prstGeom>
        </p:spPr>
        <p:txBody>
          <a:bodyPr vert="horz" lIns="91440" tIns="45720" rIns="91440" bIns="45720" rtlCol="0" anchor="ctr"/>
          <a:lstStyle>
            <a:lvl1pPr algn="r" fontAlgn="auto">
              <a:spcBef>
                <a:spcPts val="0"/>
              </a:spcBef>
              <a:spcAft>
                <a:spcPts val="0"/>
              </a:spcAft>
              <a:defRPr sz="1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defRPr>
            </a:lvl1pPr>
          </a:lstStyle>
          <a:p>
            <a:pPr>
              <a:defRPr/>
            </a:pPr>
            <a:fld id="{836A597A-83D0-43BD-9ADD-97AA148F912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rtl="0" eaLnBrk="0" fontAlgn="base" hangingPunct="0">
        <a:spcBef>
          <a:spcPct val="0"/>
        </a:spcBef>
        <a:spcAft>
          <a:spcPct val="0"/>
        </a:spcAft>
        <a:defRPr sz="3200" b="1" kern="1200">
          <a:solidFill>
            <a:schemeClr val="tx1"/>
          </a:solidFill>
          <a:latin typeface="Candara" pitchFamily="34" charset="0"/>
          <a:ea typeface="+mj-ea"/>
          <a:cs typeface="+mj-cs"/>
        </a:defRPr>
      </a:lvl1pPr>
      <a:lvl2pPr algn="l" rtl="0" eaLnBrk="0" fontAlgn="base" hangingPunct="0">
        <a:spcBef>
          <a:spcPct val="0"/>
        </a:spcBef>
        <a:spcAft>
          <a:spcPct val="0"/>
        </a:spcAft>
        <a:defRPr sz="3200" b="1">
          <a:solidFill>
            <a:schemeClr val="tx1"/>
          </a:solidFill>
          <a:latin typeface="Candara" pitchFamily="34" charset="0"/>
        </a:defRPr>
      </a:lvl2pPr>
      <a:lvl3pPr algn="l" rtl="0" eaLnBrk="0" fontAlgn="base" hangingPunct="0">
        <a:spcBef>
          <a:spcPct val="0"/>
        </a:spcBef>
        <a:spcAft>
          <a:spcPct val="0"/>
        </a:spcAft>
        <a:defRPr sz="3200" b="1">
          <a:solidFill>
            <a:schemeClr val="tx1"/>
          </a:solidFill>
          <a:latin typeface="Candara" pitchFamily="34" charset="0"/>
        </a:defRPr>
      </a:lvl3pPr>
      <a:lvl4pPr algn="l" rtl="0" eaLnBrk="0" fontAlgn="base" hangingPunct="0">
        <a:spcBef>
          <a:spcPct val="0"/>
        </a:spcBef>
        <a:spcAft>
          <a:spcPct val="0"/>
        </a:spcAft>
        <a:defRPr sz="3200" b="1">
          <a:solidFill>
            <a:schemeClr val="tx1"/>
          </a:solidFill>
          <a:latin typeface="Candara" pitchFamily="34" charset="0"/>
        </a:defRPr>
      </a:lvl4pPr>
      <a:lvl5pPr algn="l" rtl="0" eaLnBrk="0" fontAlgn="base" hangingPunct="0">
        <a:spcBef>
          <a:spcPct val="0"/>
        </a:spcBef>
        <a:spcAft>
          <a:spcPct val="0"/>
        </a:spcAft>
        <a:defRPr sz="3200" b="1">
          <a:solidFill>
            <a:schemeClr val="tx1"/>
          </a:solidFill>
          <a:latin typeface="Candara" pitchFamily="34" charset="0"/>
        </a:defRPr>
      </a:lvl5pPr>
      <a:lvl6pPr marL="457200" algn="l" rtl="0" fontAlgn="base">
        <a:spcBef>
          <a:spcPct val="0"/>
        </a:spcBef>
        <a:spcAft>
          <a:spcPct val="0"/>
        </a:spcAft>
        <a:defRPr sz="3200" b="1">
          <a:solidFill>
            <a:schemeClr val="tx1"/>
          </a:solidFill>
          <a:latin typeface="Candara" pitchFamily="34" charset="0"/>
        </a:defRPr>
      </a:lvl6pPr>
      <a:lvl7pPr marL="914400" algn="l" rtl="0" fontAlgn="base">
        <a:spcBef>
          <a:spcPct val="0"/>
        </a:spcBef>
        <a:spcAft>
          <a:spcPct val="0"/>
        </a:spcAft>
        <a:defRPr sz="3200" b="1">
          <a:solidFill>
            <a:schemeClr val="tx1"/>
          </a:solidFill>
          <a:latin typeface="Candara" pitchFamily="34" charset="0"/>
        </a:defRPr>
      </a:lvl7pPr>
      <a:lvl8pPr marL="1371600" algn="l" rtl="0" fontAlgn="base">
        <a:spcBef>
          <a:spcPct val="0"/>
        </a:spcBef>
        <a:spcAft>
          <a:spcPct val="0"/>
        </a:spcAft>
        <a:defRPr sz="3200" b="1">
          <a:solidFill>
            <a:schemeClr val="tx1"/>
          </a:solidFill>
          <a:latin typeface="Candara" pitchFamily="34" charset="0"/>
        </a:defRPr>
      </a:lvl8pPr>
      <a:lvl9pPr marL="1828800" algn="l" rtl="0" fontAlgn="base">
        <a:spcBef>
          <a:spcPct val="0"/>
        </a:spcBef>
        <a:spcAft>
          <a:spcPct val="0"/>
        </a:spcAft>
        <a:defRPr sz="3200" b="1">
          <a:solidFill>
            <a:schemeClr val="tx1"/>
          </a:solidFill>
          <a:latin typeface="Candar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8001000" cy="3505199"/>
          </a:xfrm>
        </p:spPr>
        <p:txBody>
          <a:bodyPr rtlCol="0">
            <a:noAutofit/>
          </a:bodyPr>
          <a:lstStyle/>
          <a:p>
            <a:pPr algn="ctr" eaLnBrk="1" fontAlgn="auto" hangingPunct="1">
              <a:spcAft>
                <a:spcPts val="0"/>
              </a:spcAft>
              <a:defRPr/>
            </a:pPr>
            <a:r>
              <a:rPr lang="en-US" sz="2000" dirty="0" smtClean="0">
                <a:solidFill>
                  <a:schemeClr val="accent1">
                    <a:lumMod val="50000"/>
                  </a:schemeClr>
                </a:solidFill>
              </a:rPr>
              <a:t>COMB354</a:t>
            </a:r>
            <a:r>
              <a:rPr lang="en-US" sz="2000" dirty="0" smtClean="0">
                <a:solidFill>
                  <a:schemeClr val="accent1">
                    <a:lumMod val="50000"/>
                  </a:schemeClr>
                </a:solidFill>
              </a:rPr>
              <a:t>: </a:t>
            </a:r>
            <a:r>
              <a:rPr lang="en-US" sz="2000" dirty="0" smtClean="0">
                <a:solidFill>
                  <a:schemeClr val="accent1">
                    <a:lumMod val="50000"/>
                  </a:schemeClr>
                </a:solidFill>
              </a:rPr>
              <a:t>Management Information Systems</a:t>
            </a:r>
            <a:br>
              <a:rPr lang="en-US" sz="2000" dirty="0" smtClean="0">
                <a:solidFill>
                  <a:schemeClr val="accent1">
                    <a:lumMod val="50000"/>
                  </a:schemeClr>
                </a:solidFill>
              </a:rPr>
            </a:br>
            <a:r>
              <a:rPr lang="en-US" sz="2800" dirty="0" smtClean="0">
                <a:solidFill>
                  <a:schemeClr val="accent1">
                    <a:lumMod val="50000"/>
                  </a:schemeClr>
                </a:solidFill>
              </a:rPr>
              <a:t/>
            </a:r>
            <a:br>
              <a:rPr lang="en-US" sz="2800" dirty="0" smtClean="0">
                <a:solidFill>
                  <a:schemeClr val="accent1">
                    <a:lumMod val="50000"/>
                  </a:schemeClr>
                </a:solidFill>
              </a:rPr>
            </a:br>
            <a:r>
              <a:rPr lang="en-US" sz="2800" dirty="0" smtClean="0">
                <a:solidFill>
                  <a:schemeClr val="accent1">
                    <a:lumMod val="50000"/>
                  </a:schemeClr>
                </a:solidFill>
              </a:rPr>
              <a:t>Exercise 1: </a:t>
            </a:r>
            <a:br>
              <a:rPr lang="en-US" sz="2800" dirty="0" smtClean="0">
                <a:solidFill>
                  <a:schemeClr val="accent1">
                    <a:lumMod val="50000"/>
                  </a:schemeClr>
                </a:solidFill>
              </a:rPr>
            </a:br>
            <a:r>
              <a:rPr lang="en-US" sz="2800" dirty="0" smtClean="0">
                <a:solidFill>
                  <a:schemeClr val="accent1">
                    <a:lumMod val="50000"/>
                  </a:schemeClr>
                </a:solidFill>
              </a:rPr>
              <a:t>Telecommunications</a:t>
            </a:r>
            <a:r>
              <a:rPr lang="en-US" sz="2800" dirty="0">
                <a:solidFill>
                  <a:schemeClr val="accent1">
                    <a:lumMod val="50000"/>
                  </a:schemeClr>
                </a:solidFill>
              </a:rPr>
              <a:t> </a:t>
            </a:r>
            <a:r>
              <a:rPr lang="en-US" sz="2800" dirty="0" smtClean="0">
                <a:solidFill>
                  <a:schemeClr val="accent1">
                    <a:lumMod val="50000"/>
                  </a:schemeClr>
                </a:solidFill>
              </a:rPr>
              <a:t>and Network Basics</a:t>
            </a:r>
            <a:br>
              <a:rPr lang="en-US" sz="2800" dirty="0" smtClean="0">
                <a:solidFill>
                  <a:schemeClr val="accent1">
                    <a:lumMod val="50000"/>
                  </a:schemeClr>
                </a:solidFill>
              </a:rPr>
            </a:br>
            <a:r>
              <a:rPr lang="en-US" sz="2800" dirty="0">
                <a:solidFill>
                  <a:schemeClr val="accent1">
                    <a:lumMod val="50000"/>
                  </a:schemeClr>
                </a:solidFill>
              </a:rPr>
              <a:t/>
            </a:r>
            <a:br>
              <a:rPr lang="en-US" sz="2800" dirty="0">
                <a:solidFill>
                  <a:schemeClr val="accent1">
                    <a:lumMod val="50000"/>
                  </a:schemeClr>
                </a:solidFill>
              </a:rPr>
            </a:br>
            <a:r>
              <a:rPr lang="en-US" sz="2000" dirty="0" smtClean="0">
                <a:solidFill>
                  <a:schemeClr val="accent1">
                    <a:lumMod val="50000"/>
                  </a:schemeClr>
                </a:solidFill>
              </a:rPr>
              <a:t>by</a:t>
            </a:r>
            <a:br>
              <a:rPr lang="en-US" sz="2000" dirty="0" smtClean="0">
                <a:solidFill>
                  <a:schemeClr val="accent1">
                    <a:lumMod val="50000"/>
                  </a:schemeClr>
                </a:solidFill>
              </a:rPr>
            </a:br>
            <a:r>
              <a:rPr lang="en-US" sz="2000" dirty="0" smtClean="0">
                <a:solidFill>
                  <a:schemeClr val="accent1">
                    <a:lumMod val="50000"/>
                  </a:schemeClr>
                </a:solidFill>
              </a:rPr>
              <a:t>Md. </a:t>
            </a:r>
            <a:r>
              <a:rPr lang="en-US" sz="2000" dirty="0" err="1" smtClean="0">
                <a:solidFill>
                  <a:schemeClr val="accent1">
                    <a:lumMod val="50000"/>
                  </a:schemeClr>
                </a:solidFill>
              </a:rPr>
              <a:t>Mahbubul</a:t>
            </a:r>
            <a:r>
              <a:rPr lang="en-US" sz="2000" dirty="0" smtClean="0">
                <a:solidFill>
                  <a:schemeClr val="accent1">
                    <a:lumMod val="50000"/>
                  </a:schemeClr>
                </a:solidFill>
              </a:rPr>
              <a:t> </a:t>
            </a:r>
            <a:r>
              <a:rPr lang="en-US" sz="2000" dirty="0" err="1" smtClean="0">
                <a:solidFill>
                  <a:schemeClr val="accent1">
                    <a:lumMod val="50000"/>
                  </a:schemeClr>
                </a:solidFill>
              </a:rPr>
              <a:t>Alam</a:t>
            </a:r>
            <a:r>
              <a:rPr lang="en-US" sz="2000" dirty="0" smtClean="0">
                <a:solidFill>
                  <a:schemeClr val="accent1">
                    <a:lumMod val="50000"/>
                  </a:schemeClr>
                </a:solidFill>
              </a:rPr>
              <a:t>, PhD</a:t>
            </a:r>
            <a:r>
              <a:rPr lang="en-US" sz="2800" dirty="0" smtClean="0">
                <a:solidFill>
                  <a:schemeClr val="accent1">
                    <a:lumMod val="50000"/>
                  </a:schemeClr>
                </a:solidFill>
              </a:rPr>
              <a:t/>
            </a:r>
            <a:br>
              <a:rPr lang="en-US" sz="2800" dirty="0" smtClean="0">
                <a:solidFill>
                  <a:schemeClr val="accent1">
                    <a:lumMod val="50000"/>
                  </a:schemeClr>
                </a:solidFill>
              </a:rPr>
            </a:br>
            <a:endParaRPr lang="en-US" sz="28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590800"/>
            <a:ext cx="7772400" cy="1470025"/>
          </a:xfrm>
        </p:spPr>
        <p:txBody>
          <a:bodyPr/>
          <a:lstStyle/>
          <a:p>
            <a:pPr algn="ctr"/>
            <a:r>
              <a:rPr lang="en-US" sz="4400" i="1" dirty="0" smtClean="0"/>
              <a:t>Types of Networks</a:t>
            </a:r>
            <a:endParaRPr lang="en-US" sz="4400" i="1" dirty="0"/>
          </a:p>
        </p:txBody>
      </p:sp>
    </p:spTree>
    <p:extLst>
      <p:ext uri="{BB962C8B-B14F-4D97-AF65-F5344CB8AC3E}">
        <p14:creationId xmlns:p14="http://schemas.microsoft.com/office/powerpoint/2010/main" val="2727293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9401DA8-8948-4A0A-92E1-CD69E66136DC}" type="slidenum">
              <a:rPr lang="en-US" sz="1400" smtClean="0">
                <a:solidFill>
                  <a:schemeClr val="bg1"/>
                </a:solidFill>
              </a:rPr>
              <a:pPr>
                <a:spcBef>
                  <a:spcPct val="0"/>
                </a:spcBef>
                <a:buFontTx/>
                <a:buNone/>
              </a:pPr>
              <a:t>11</a:t>
            </a:fld>
            <a:endParaRPr lang="en-US" sz="1400" smtClean="0">
              <a:solidFill>
                <a:schemeClr val="bg1"/>
              </a:solidFill>
            </a:endParaRPr>
          </a:p>
        </p:txBody>
      </p:sp>
      <p:sp>
        <p:nvSpPr>
          <p:cNvPr id="26627" name="Rectangle 2"/>
          <p:cNvSpPr>
            <a:spLocks noGrp="1" noChangeArrowheads="1"/>
          </p:cNvSpPr>
          <p:nvPr>
            <p:ph type="title"/>
          </p:nvPr>
        </p:nvSpPr>
        <p:spPr/>
        <p:txBody>
          <a:bodyPr/>
          <a:lstStyle/>
          <a:p>
            <a:pPr eaLnBrk="1" hangingPunct="1"/>
            <a:r>
              <a:rPr lang="en-US" dirty="0" smtClean="0"/>
              <a:t>Common Network Types</a:t>
            </a:r>
          </a:p>
        </p:txBody>
      </p:sp>
      <p:sp>
        <p:nvSpPr>
          <p:cNvPr id="26628" name="Rectangle 3"/>
          <p:cNvSpPr>
            <a:spLocks noGrp="1" noChangeArrowheads="1"/>
          </p:cNvSpPr>
          <p:nvPr>
            <p:ph type="body" idx="1"/>
          </p:nvPr>
        </p:nvSpPr>
        <p:spPr>
          <a:xfrm>
            <a:off x="381000" y="1524000"/>
            <a:ext cx="8001000" cy="44958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Local Area Network (LAN)</a:t>
            </a:r>
          </a:p>
          <a:p>
            <a:pPr lvl="1" eaLnBrk="1" hangingPunct="1"/>
            <a:r>
              <a:rPr lang="en-US" sz="2000" b="1" dirty="0" smtClean="0">
                <a:latin typeface="Candara" panose="020E0502030303020204" pitchFamily="34" charset="0"/>
              </a:rPr>
              <a:t>Contains printers, servers and computers</a:t>
            </a:r>
          </a:p>
          <a:p>
            <a:pPr lvl="1" eaLnBrk="1" hangingPunct="1"/>
            <a:r>
              <a:rPr lang="en-US" sz="2000" dirty="0" smtClean="0">
                <a:latin typeface="Candara" panose="020E0502030303020204" pitchFamily="34" charset="0"/>
              </a:rPr>
              <a:t>Systems are close to each other</a:t>
            </a:r>
          </a:p>
          <a:p>
            <a:pPr lvl="1" eaLnBrk="1" hangingPunct="1"/>
            <a:r>
              <a:rPr lang="en-US" sz="2000" dirty="0" smtClean="0">
                <a:latin typeface="Candara" panose="020E0502030303020204" pitchFamily="34" charset="0"/>
              </a:rPr>
              <a:t>Contained in one office or building</a:t>
            </a:r>
          </a:p>
          <a:p>
            <a:pPr lvl="1" eaLnBrk="1" hangingPunct="1"/>
            <a:r>
              <a:rPr lang="en-US" sz="2000" dirty="0" smtClean="0">
                <a:latin typeface="Candara" panose="020E0502030303020204" pitchFamily="34" charset="0"/>
              </a:rPr>
              <a:t>Organizations often have several LANS</a:t>
            </a:r>
            <a:endParaRPr lang="en-US" sz="2000" dirty="0">
              <a:latin typeface="Candara" panose="020E0502030303020204" pitchFamily="34" charset="0"/>
            </a:endParaRPr>
          </a:p>
          <a:p>
            <a:pPr lvl="1" eaLnBrk="1" hangingPunct="1"/>
            <a:endParaRPr lang="en-US" sz="2000" dirty="0" smtClean="0">
              <a:latin typeface="Candara" panose="020E0502030303020204" pitchFamily="34" charset="0"/>
            </a:endParaRPr>
          </a:p>
          <a:p>
            <a:pPr eaLnBrk="1" hangingPunct="1">
              <a:buFont typeface="Wingdings" panose="05000000000000000000" pitchFamily="2" charset="2"/>
              <a:buChar char="Ø"/>
            </a:pPr>
            <a:r>
              <a:rPr lang="en-US" sz="2000" b="1" dirty="0">
                <a:latin typeface="Candara" panose="020E0502030303020204" pitchFamily="34" charset="0"/>
              </a:rPr>
              <a:t>Wide Area Networks (WAN)</a:t>
            </a:r>
          </a:p>
          <a:p>
            <a:pPr lvl="1" eaLnBrk="1" hangingPunct="1"/>
            <a:r>
              <a:rPr lang="en-US" sz="2000" b="1" dirty="0">
                <a:latin typeface="Candara" panose="020E0502030303020204" pitchFamily="34" charset="0"/>
              </a:rPr>
              <a:t>Two or more LANs connected</a:t>
            </a:r>
          </a:p>
          <a:p>
            <a:pPr lvl="1" eaLnBrk="1" hangingPunct="1"/>
            <a:r>
              <a:rPr lang="en-US" sz="2000" b="1" dirty="0">
                <a:latin typeface="Candara" panose="020E0502030303020204" pitchFamily="34" charset="0"/>
              </a:rPr>
              <a:t>Over a large geographic area</a:t>
            </a:r>
          </a:p>
          <a:p>
            <a:pPr lvl="1" eaLnBrk="1" hangingPunct="1"/>
            <a:r>
              <a:rPr lang="en-US" sz="2000" dirty="0">
                <a:latin typeface="Candara" panose="020E0502030303020204" pitchFamily="34" charset="0"/>
              </a:rPr>
              <a:t>Typically use public or leased </a:t>
            </a:r>
            <a:r>
              <a:rPr lang="en-US" sz="2000" dirty="0" smtClean="0">
                <a:latin typeface="Candara" panose="020E0502030303020204" pitchFamily="34" charset="0"/>
              </a:rPr>
              <a:t>lines, e.g., phone lines, satellite</a:t>
            </a:r>
            <a:endParaRPr lang="en-US" sz="2000" dirty="0">
              <a:latin typeface="Candara" panose="020E0502030303020204" pitchFamily="34" charset="0"/>
            </a:endParaRPr>
          </a:p>
          <a:p>
            <a:pPr lvl="1" eaLnBrk="1" hangingPunct="1"/>
            <a:r>
              <a:rPr lang="en-US" sz="2000" dirty="0" smtClean="0">
                <a:latin typeface="Candara" panose="020E0502030303020204" pitchFamily="34" charset="0"/>
              </a:rPr>
              <a:t>The </a:t>
            </a:r>
            <a:r>
              <a:rPr lang="en-US" sz="2000" dirty="0">
                <a:latin typeface="Candara" panose="020E0502030303020204" pitchFamily="34" charset="0"/>
              </a:rPr>
              <a:t>Internet is a WAN</a:t>
            </a:r>
          </a:p>
          <a:p>
            <a:pPr eaLnBrk="1" hangingPunct="1"/>
            <a:endParaRPr lang="en-US" sz="2400" dirty="0" smtClean="0">
              <a:latin typeface="Candara" panose="020E0502030303020204" pitchFamily="34" charset="0"/>
            </a:endParaRPr>
          </a:p>
        </p:txBody>
      </p:sp>
    </p:spTree>
    <p:extLst>
      <p:ext uri="{BB962C8B-B14F-4D97-AF65-F5344CB8AC3E}">
        <p14:creationId xmlns:p14="http://schemas.microsoft.com/office/powerpoint/2010/main" val="127145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C83102D-FF44-4685-B8DC-52B8A0939213}" type="slidenum">
              <a:rPr lang="en-US" sz="1400" smtClean="0">
                <a:solidFill>
                  <a:schemeClr val="bg1"/>
                </a:solidFill>
              </a:rPr>
              <a:pPr>
                <a:spcBef>
                  <a:spcPct val="0"/>
                </a:spcBef>
                <a:buFontTx/>
                <a:buNone/>
              </a:pPr>
              <a:t>12</a:t>
            </a:fld>
            <a:endParaRPr lang="en-US" sz="1400" smtClean="0">
              <a:solidFill>
                <a:schemeClr val="bg1"/>
              </a:solidFill>
            </a:endParaRPr>
          </a:p>
        </p:txBody>
      </p:sp>
      <p:sp>
        <p:nvSpPr>
          <p:cNvPr id="30723" name="Rectangle 2"/>
          <p:cNvSpPr>
            <a:spLocks noGrp="1" noChangeArrowheads="1"/>
          </p:cNvSpPr>
          <p:nvPr>
            <p:ph type="title"/>
          </p:nvPr>
        </p:nvSpPr>
        <p:spPr/>
        <p:txBody>
          <a:bodyPr/>
          <a:lstStyle/>
          <a:p>
            <a:pPr eaLnBrk="1" hangingPunct="1"/>
            <a:r>
              <a:rPr lang="en-US" dirty="0" smtClean="0"/>
              <a:t>Hybrid Network Types</a:t>
            </a:r>
          </a:p>
        </p:txBody>
      </p:sp>
      <p:sp>
        <p:nvSpPr>
          <p:cNvPr id="30724" name="Rectangle 3"/>
          <p:cNvSpPr>
            <a:spLocks noGrp="1" noChangeArrowheads="1"/>
          </p:cNvSpPr>
          <p:nvPr>
            <p:ph type="body" idx="1"/>
          </p:nvPr>
        </p:nvSpPr>
        <p:spPr>
          <a:xfrm>
            <a:off x="457200" y="1559602"/>
            <a:ext cx="8229600" cy="4460198"/>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Campus Area Networks (CAN)</a:t>
            </a:r>
          </a:p>
          <a:p>
            <a:pPr lvl="1" eaLnBrk="1" hangingPunct="1"/>
            <a:r>
              <a:rPr lang="en-US" sz="2000" b="1" dirty="0" smtClean="0">
                <a:latin typeface="Candara" panose="020E0502030303020204" pitchFamily="34" charset="0"/>
              </a:rPr>
              <a:t>A LAN in one large geographic area</a:t>
            </a:r>
          </a:p>
          <a:p>
            <a:pPr lvl="1" eaLnBrk="1" hangingPunct="1"/>
            <a:r>
              <a:rPr lang="en-US" sz="2000" dirty="0" smtClean="0">
                <a:latin typeface="Candara" panose="020E0502030303020204" pitchFamily="34" charset="0"/>
              </a:rPr>
              <a:t>Resources related to the same organization</a:t>
            </a:r>
          </a:p>
          <a:p>
            <a:pPr lvl="1" eaLnBrk="1" hangingPunct="1"/>
            <a:r>
              <a:rPr lang="en-US" sz="2000" dirty="0" smtClean="0">
                <a:latin typeface="Candara" panose="020E0502030303020204" pitchFamily="34" charset="0"/>
              </a:rPr>
              <a:t>Each department shares the LAN</a:t>
            </a:r>
          </a:p>
          <a:p>
            <a:pPr lvl="1" eaLnBrk="1" hangingPunct="1"/>
            <a:endParaRPr lang="en-US" sz="2000" dirty="0">
              <a:latin typeface="Candara" panose="020E0502030303020204" pitchFamily="34" charset="0"/>
            </a:endParaRPr>
          </a:p>
          <a:p>
            <a:pPr marL="457200" lvl="1" indent="0" eaLnBrk="1" hangingPunct="1">
              <a:buNone/>
            </a:pPr>
            <a:endParaRPr lang="en-US" sz="2000" dirty="0" smtClean="0">
              <a:latin typeface="Candara" panose="020E0502030303020204" pitchFamily="34" charset="0"/>
            </a:endParaRPr>
          </a:p>
          <a:p>
            <a:pPr eaLnBrk="1" hangingPunct="1"/>
            <a:r>
              <a:rPr lang="en-US" sz="2000" b="1" dirty="0">
                <a:latin typeface="Candara" panose="020E0502030303020204" pitchFamily="34" charset="0"/>
              </a:rPr>
              <a:t>Metropolitan Area Network (MAN)</a:t>
            </a:r>
          </a:p>
          <a:p>
            <a:pPr lvl="1" eaLnBrk="1" hangingPunct="1"/>
            <a:r>
              <a:rPr lang="en-US" sz="2000" dirty="0">
                <a:latin typeface="Candara" panose="020E0502030303020204" pitchFamily="34" charset="0"/>
              </a:rPr>
              <a:t>Large network that </a:t>
            </a:r>
            <a:r>
              <a:rPr lang="en-US" sz="2000" b="1" dirty="0">
                <a:latin typeface="Candara" panose="020E0502030303020204" pitchFamily="34" charset="0"/>
              </a:rPr>
              <a:t>connects different organizations</a:t>
            </a:r>
          </a:p>
          <a:p>
            <a:pPr lvl="1" eaLnBrk="1" hangingPunct="1"/>
            <a:r>
              <a:rPr lang="en-US" sz="2000" dirty="0">
                <a:latin typeface="Candara" panose="020E0502030303020204" pitchFamily="34" charset="0"/>
              </a:rPr>
              <a:t>Shares regional resources</a:t>
            </a:r>
          </a:p>
          <a:p>
            <a:pPr lvl="1" eaLnBrk="1" hangingPunct="1"/>
            <a:r>
              <a:rPr lang="en-US" sz="2000" dirty="0">
                <a:latin typeface="Candara" panose="020E0502030303020204" pitchFamily="34" charset="0"/>
              </a:rPr>
              <a:t>A network provider sells time</a:t>
            </a:r>
          </a:p>
          <a:p>
            <a:pPr eaLnBrk="1" hangingPunct="1"/>
            <a:endParaRPr lang="en-US" dirty="0" smtClean="0"/>
          </a:p>
        </p:txBody>
      </p:sp>
    </p:spTree>
    <p:extLst>
      <p:ext uri="{BB962C8B-B14F-4D97-AF65-F5344CB8AC3E}">
        <p14:creationId xmlns:p14="http://schemas.microsoft.com/office/powerpoint/2010/main" val="2453223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4683028-C082-44BD-89D1-F575C46C5510}" type="slidenum">
              <a:rPr lang="en-US" sz="1400" smtClean="0">
                <a:solidFill>
                  <a:schemeClr val="bg1"/>
                </a:solidFill>
              </a:rPr>
              <a:pPr>
                <a:spcBef>
                  <a:spcPct val="0"/>
                </a:spcBef>
                <a:buFontTx/>
                <a:buNone/>
              </a:pPr>
              <a:t>13</a:t>
            </a:fld>
            <a:endParaRPr lang="en-US" sz="1400" smtClean="0">
              <a:solidFill>
                <a:schemeClr val="bg1"/>
              </a:solidFill>
            </a:endParaRPr>
          </a:p>
        </p:txBody>
      </p:sp>
      <p:sp>
        <p:nvSpPr>
          <p:cNvPr id="33795" name="Rectangle 2"/>
          <p:cNvSpPr>
            <a:spLocks noGrp="1" noChangeArrowheads="1"/>
          </p:cNvSpPr>
          <p:nvPr>
            <p:ph type="title"/>
          </p:nvPr>
        </p:nvSpPr>
        <p:spPr/>
        <p:txBody>
          <a:bodyPr/>
          <a:lstStyle/>
          <a:p>
            <a:pPr eaLnBrk="1" hangingPunct="1"/>
            <a:r>
              <a:rPr lang="en-US" dirty="0" smtClean="0"/>
              <a:t>Hybrid Network Types (cont’d)</a:t>
            </a:r>
          </a:p>
        </p:txBody>
      </p:sp>
      <p:sp>
        <p:nvSpPr>
          <p:cNvPr id="33796" name="Rectangle 3"/>
          <p:cNvSpPr>
            <a:spLocks noGrp="1" noChangeArrowheads="1"/>
          </p:cNvSpPr>
          <p:nvPr>
            <p:ph type="body" idx="1"/>
          </p:nvPr>
        </p:nvSpPr>
        <p:spPr>
          <a:xfrm>
            <a:off x="380999" y="1600200"/>
            <a:ext cx="8343275" cy="44958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Home Area Network (HAN)</a:t>
            </a:r>
          </a:p>
          <a:p>
            <a:pPr lvl="1" eaLnBrk="1" hangingPunct="1"/>
            <a:r>
              <a:rPr lang="en-US" sz="2000" b="1" dirty="0" smtClean="0">
                <a:latin typeface="Candara" panose="020E0502030303020204" pitchFamily="34" charset="0"/>
              </a:rPr>
              <a:t>Small scale network</a:t>
            </a:r>
          </a:p>
          <a:p>
            <a:pPr lvl="1" eaLnBrk="1" hangingPunct="1"/>
            <a:r>
              <a:rPr lang="en-US" sz="2000" dirty="0" smtClean="0">
                <a:latin typeface="Candara" panose="020E0502030303020204" pitchFamily="34" charset="0"/>
              </a:rPr>
              <a:t>Connects computers and entertainment appliances</a:t>
            </a:r>
          </a:p>
          <a:p>
            <a:pPr lvl="1" eaLnBrk="1" hangingPunct="1"/>
            <a:r>
              <a:rPr lang="en-US" sz="2000" dirty="0" smtClean="0">
                <a:latin typeface="Candara" panose="020E0502030303020204" pitchFamily="34" charset="0"/>
              </a:rPr>
              <a:t>Found mainly in the home</a:t>
            </a:r>
          </a:p>
          <a:p>
            <a:pPr lvl="1" eaLnBrk="1" hangingPunct="1"/>
            <a:endParaRPr lang="en-US" sz="2000" dirty="0">
              <a:latin typeface="Candara" panose="020E0502030303020204" pitchFamily="34" charset="0"/>
            </a:endParaRPr>
          </a:p>
          <a:p>
            <a:pPr marL="457200" lvl="1" indent="0" eaLnBrk="1" hangingPunct="1">
              <a:buNone/>
            </a:pPr>
            <a:endParaRPr lang="en-US" sz="2000" dirty="0" smtClean="0">
              <a:latin typeface="Candara" panose="020E0502030303020204" pitchFamily="34" charset="0"/>
            </a:endParaRPr>
          </a:p>
          <a:p>
            <a:pPr eaLnBrk="1" hangingPunct="1"/>
            <a:r>
              <a:rPr lang="en-US" sz="2000" b="1" dirty="0">
                <a:latin typeface="Candara" panose="020E0502030303020204" pitchFamily="34" charset="0"/>
              </a:rPr>
              <a:t>Personal Area Network (PAN)</a:t>
            </a:r>
          </a:p>
          <a:p>
            <a:pPr lvl="1" eaLnBrk="1" hangingPunct="1"/>
            <a:r>
              <a:rPr lang="en-US" sz="2000" b="1" dirty="0">
                <a:latin typeface="Candara" panose="020E0502030303020204" pitchFamily="34" charset="0"/>
              </a:rPr>
              <a:t>Very small scale network</a:t>
            </a:r>
          </a:p>
          <a:p>
            <a:pPr lvl="1" eaLnBrk="1" hangingPunct="1"/>
            <a:r>
              <a:rPr lang="en-US" sz="2000" dirty="0">
                <a:latin typeface="Candara" panose="020E0502030303020204" pitchFamily="34" charset="0"/>
              </a:rPr>
              <a:t>Range is less than 2 meters</a:t>
            </a:r>
          </a:p>
          <a:p>
            <a:pPr lvl="1" eaLnBrk="1" hangingPunct="1"/>
            <a:r>
              <a:rPr lang="en-US" sz="2000" dirty="0">
                <a:latin typeface="Candara" panose="020E0502030303020204" pitchFamily="34" charset="0"/>
              </a:rPr>
              <a:t>Cell phones, PDAs, MP3 players	</a:t>
            </a:r>
          </a:p>
          <a:p>
            <a:pPr eaLnBrk="1" hangingPunct="1"/>
            <a:endParaRPr lang="en-US" dirty="0" smtClean="0"/>
          </a:p>
        </p:txBody>
      </p:sp>
    </p:spTree>
    <p:extLst>
      <p:ext uri="{BB962C8B-B14F-4D97-AF65-F5344CB8AC3E}">
        <p14:creationId xmlns:p14="http://schemas.microsoft.com/office/powerpoint/2010/main" val="192617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667000"/>
            <a:ext cx="7772400" cy="1470025"/>
          </a:xfrm>
        </p:spPr>
        <p:txBody>
          <a:bodyPr/>
          <a:lstStyle/>
          <a:p>
            <a:pPr algn="ctr"/>
            <a:r>
              <a:rPr lang="en-US" sz="4400" i="1" dirty="0" smtClean="0"/>
              <a:t>Network Structures</a:t>
            </a:r>
            <a:endParaRPr lang="en-US" sz="4400" i="1" dirty="0"/>
          </a:p>
        </p:txBody>
      </p:sp>
    </p:spTree>
    <p:extLst>
      <p:ext uri="{BB962C8B-B14F-4D97-AF65-F5344CB8AC3E}">
        <p14:creationId xmlns:p14="http://schemas.microsoft.com/office/powerpoint/2010/main" val="260805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6623B76-4E9F-43C0-9EB0-3F0216CBE3A0}" type="slidenum">
              <a:rPr lang="en-US" sz="1400" smtClean="0">
                <a:solidFill>
                  <a:schemeClr val="bg1"/>
                </a:solidFill>
              </a:rPr>
              <a:pPr>
                <a:spcBef>
                  <a:spcPct val="0"/>
                </a:spcBef>
                <a:buFontTx/>
                <a:buNone/>
              </a:pPr>
              <a:t>15</a:t>
            </a:fld>
            <a:endParaRPr lang="en-US" sz="1400" smtClean="0">
              <a:solidFill>
                <a:schemeClr val="bg1"/>
              </a:solidFill>
            </a:endParaRPr>
          </a:p>
        </p:txBody>
      </p:sp>
      <p:sp>
        <p:nvSpPr>
          <p:cNvPr id="37891" name="Rectangle 2"/>
          <p:cNvSpPr>
            <a:spLocks noGrp="1" noChangeArrowheads="1"/>
          </p:cNvSpPr>
          <p:nvPr>
            <p:ph type="title"/>
          </p:nvPr>
        </p:nvSpPr>
        <p:spPr/>
        <p:txBody>
          <a:bodyPr/>
          <a:lstStyle/>
          <a:p>
            <a:pPr eaLnBrk="1" hangingPunct="1"/>
            <a:r>
              <a:rPr lang="en-US" dirty="0" smtClean="0"/>
              <a:t>How Networks Are Structured?</a:t>
            </a:r>
          </a:p>
        </p:txBody>
      </p:sp>
      <p:sp>
        <p:nvSpPr>
          <p:cNvPr id="37892" name="Rectangle 3"/>
          <p:cNvSpPr>
            <a:spLocks noGrp="1" noChangeArrowheads="1"/>
          </p:cNvSpPr>
          <p:nvPr>
            <p:ph type="body" idx="1"/>
          </p:nvPr>
        </p:nvSpPr>
        <p:spPr>
          <a:xfrm>
            <a:off x="457200" y="1524000"/>
            <a:ext cx="8153400" cy="47244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Server based network</a:t>
            </a:r>
          </a:p>
          <a:p>
            <a:pPr lvl="1" eaLnBrk="1" hangingPunct="1"/>
            <a:r>
              <a:rPr lang="en-US" sz="2000" b="1" i="1" dirty="0" smtClean="0">
                <a:latin typeface="Candara" panose="020E0502030303020204" pitchFamily="34" charset="0"/>
              </a:rPr>
              <a:t>Node</a:t>
            </a:r>
            <a:r>
              <a:rPr lang="en-US" sz="2000" dirty="0" smtClean="0">
                <a:latin typeface="Candara" panose="020E0502030303020204" pitchFamily="34" charset="0"/>
              </a:rPr>
              <a:t> is any </a:t>
            </a:r>
            <a:r>
              <a:rPr lang="en-US" sz="2000" b="1" dirty="0" smtClean="0">
                <a:latin typeface="Candara" panose="020E0502030303020204" pitchFamily="34" charset="0"/>
              </a:rPr>
              <a:t>network device or a processing location</a:t>
            </a:r>
          </a:p>
          <a:p>
            <a:pPr lvl="1" eaLnBrk="1" hangingPunct="1"/>
            <a:r>
              <a:rPr lang="en-US" sz="2000" b="1" dirty="0" smtClean="0">
                <a:latin typeface="Candara" panose="020E0502030303020204" pitchFamily="34" charset="0"/>
              </a:rPr>
              <a:t>Server-based networks include many nodes</a:t>
            </a:r>
            <a:r>
              <a:rPr lang="en-US" sz="2000" dirty="0" smtClean="0">
                <a:latin typeface="Candara" panose="020E0502030303020204" pitchFamily="34" charset="0"/>
              </a:rPr>
              <a:t> and one or more servers.</a:t>
            </a:r>
          </a:p>
          <a:p>
            <a:pPr lvl="1" eaLnBrk="1" hangingPunct="1"/>
            <a:r>
              <a:rPr lang="en-US" sz="2000" b="1" dirty="0" smtClean="0">
                <a:latin typeface="Candara" panose="020E0502030303020204" pitchFamily="34" charset="0"/>
              </a:rPr>
              <a:t>The central computer is known as the file server or application server.</a:t>
            </a:r>
          </a:p>
          <a:p>
            <a:pPr lvl="1" eaLnBrk="1" hangingPunct="1"/>
            <a:r>
              <a:rPr lang="en-US" sz="2000" dirty="0" smtClean="0">
                <a:latin typeface="Candara" panose="020E0502030303020204" pitchFamily="34" charset="0"/>
              </a:rPr>
              <a:t>Files and programs used by more than one user (at different nodes) are often stored on the server. </a:t>
            </a:r>
          </a:p>
          <a:p>
            <a:pPr lvl="1" eaLnBrk="1" hangingPunct="1"/>
            <a:r>
              <a:rPr lang="en-US" sz="2000" b="1" dirty="0" smtClean="0">
                <a:latin typeface="Candara" panose="020E0502030303020204" pitchFamily="34" charset="0"/>
              </a:rPr>
              <a:t>Servers control what the node accesses</a:t>
            </a:r>
          </a:p>
          <a:p>
            <a:pPr lvl="1" eaLnBrk="1" hangingPunct="1"/>
            <a:r>
              <a:rPr lang="en-US" sz="2000" b="1" dirty="0" smtClean="0">
                <a:latin typeface="Candara" panose="020E0502030303020204" pitchFamily="34" charset="0"/>
              </a:rPr>
              <a:t>Users gain access by logging in</a:t>
            </a:r>
          </a:p>
          <a:p>
            <a:pPr lvl="1" eaLnBrk="1" hangingPunct="1"/>
            <a:r>
              <a:rPr lang="en-US" sz="2000" dirty="0" smtClean="0">
                <a:latin typeface="Candara" panose="020E0502030303020204" pitchFamily="34" charset="0"/>
              </a:rPr>
              <a:t>Server is the most important computer</a:t>
            </a:r>
          </a:p>
        </p:txBody>
      </p:sp>
      <p:sp>
        <p:nvSpPr>
          <p:cNvPr id="2" name="AutoShape 2" descr="Image result for server based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7110" name="Picture 6" descr="http://www.skullbox.net/topology/serverst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7719" y="3942433"/>
            <a:ext cx="3222625" cy="2305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503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63C6403-D7D5-4777-9840-6008116EF39A}" type="slidenum">
              <a:rPr lang="en-US" sz="1400" smtClean="0">
                <a:solidFill>
                  <a:schemeClr val="bg1"/>
                </a:solidFill>
              </a:rPr>
              <a:pPr>
                <a:spcBef>
                  <a:spcPct val="0"/>
                </a:spcBef>
                <a:buFontTx/>
                <a:buNone/>
              </a:pPr>
              <a:t>16</a:t>
            </a:fld>
            <a:endParaRPr lang="en-US" sz="1400" smtClean="0">
              <a:solidFill>
                <a:schemeClr val="bg1"/>
              </a:solidFill>
            </a:endParaRPr>
          </a:p>
        </p:txBody>
      </p:sp>
      <p:sp>
        <p:nvSpPr>
          <p:cNvPr id="39939" name="Rectangle 2"/>
          <p:cNvSpPr>
            <a:spLocks noGrp="1" noChangeArrowheads="1"/>
          </p:cNvSpPr>
          <p:nvPr>
            <p:ph type="title"/>
          </p:nvPr>
        </p:nvSpPr>
        <p:spPr/>
        <p:txBody>
          <a:bodyPr/>
          <a:lstStyle/>
          <a:p>
            <a:pPr eaLnBrk="1" hangingPunct="1"/>
            <a:r>
              <a:rPr lang="en-US" dirty="0" smtClean="0"/>
              <a:t>How Networks Are Structured? (cont’d)</a:t>
            </a:r>
          </a:p>
        </p:txBody>
      </p:sp>
      <p:sp>
        <p:nvSpPr>
          <p:cNvPr id="39940" name="Rectangle 3"/>
          <p:cNvSpPr>
            <a:spLocks noGrp="1" noChangeArrowheads="1"/>
          </p:cNvSpPr>
          <p:nvPr>
            <p:ph type="body" idx="1"/>
          </p:nvPr>
        </p:nvSpPr>
        <p:spPr>
          <a:xfrm>
            <a:off x="381000" y="1524000"/>
            <a:ext cx="8229600" cy="44196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Client/Server network</a:t>
            </a:r>
          </a:p>
          <a:p>
            <a:pPr lvl="1" eaLnBrk="1" hangingPunct="1"/>
            <a:r>
              <a:rPr lang="en-US" sz="2000" dirty="0" smtClean="0">
                <a:latin typeface="Candara" panose="020E0502030303020204" pitchFamily="34" charset="0"/>
              </a:rPr>
              <a:t>Nodes and servers share data roles</a:t>
            </a:r>
          </a:p>
          <a:p>
            <a:pPr lvl="1" eaLnBrk="1" hangingPunct="1"/>
            <a:r>
              <a:rPr lang="en-US" sz="2000" dirty="0" smtClean="0">
                <a:latin typeface="Candara" panose="020E0502030303020204" pitchFamily="34" charset="0"/>
              </a:rPr>
              <a:t>Nodes are called clients</a:t>
            </a:r>
          </a:p>
          <a:p>
            <a:pPr lvl="1" eaLnBrk="1" hangingPunct="1"/>
            <a:r>
              <a:rPr lang="en-US" sz="2000" dirty="0" smtClean="0">
                <a:latin typeface="Candara" panose="020E0502030303020204" pitchFamily="34" charset="0"/>
              </a:rPr>
              <a:t>Servers are used to control access</a:t>
            </a:r>
          </a:p>
          <a:p>
            <a:pPr lvl="1" eaLnBrk="1" hangingPunct="1"/>
            <a:r>
              <a:rPr lang="en-US" sz="2000" dirty="0" smtClean="0">
                <a:latin typeface="Candara" panose="020E0502030303020204" pitchFamily="34" charset="0"/>
              </a:rPr>
              <a:t>Database software</a:t>
            </a:r>
          </a:p>
          <a:p>
            <a:pPr lvl="2" eaLnBrk="1" hangingPunct="1"/>
            <a:r>
              <a:rPr lang="en-US" sz="2000" dirty="0" smtClean="0">
                <a:latin typeface="Candara" panose="020E0502030303020204" pitchFamily="34" charset="0"/>
              </a:rPr>
              <a:t>Access to data controlled by server</a:t>
            </a:r>
          </a:p>
          <a:p>
            <a:pPr lvl="1" eaLnBrk="1" hangingPunct="1"/>
            <a:r>
              <a:rPr lang="en-US" sz="2000" dirty="0" smtClean="0">
                <a:latin typeface="Candara" panose="020E0502030303020204" pitchFamily="34" charset="0"/>
              </a:rPr>
              <a:t>Server is the most important computer</a:t>
            </a:r>
          </a:p>
        </p:txBody>
      </p:sp>
      <p:pic>
        <p:nvPicPr>
          <p:cNvPr id="45058" name="Picture 2" descr="Image result for server based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4556" y="2209800"/>
            <a:ext cx="3587044"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073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314B9EE-35EC-4D12-B4BD-F5D33B5C796C}" type="slidenum">
              <a:rPr lang="en-US" sz="1400" smtClean="0">
                <a:solidFill>
                  <a:schemeClr val="bg1"/>
                </a:solidFill>
              </a:rPr>
              <a:pPr>
                <a:spcBef>
                  <a:spcPct val="0"/>
                </a:spcBef>
                <a:buFontTx/>
                <a:buNone/>
              </a:pPr>
              <a:t>17</a:t>
            </a:fld>
            <a:endParaRPr lang="en-US" sz="1400" smtClean="0">
              <a:solidFill>
                <a:schemeClr val="bg1"/>
              </a:solidFill>
            </a:endParaRPr>
          </a:p>
        </p:txBody>
      </p:sp>
      <p:sp>
        <p:nvSpPr>
          <p:cNvPr id="40963" name="Rectangle 2"/>
          <p:cNvSpPr>
            <a:spLocks noGrp="1" noChangeArrowheads="1"/>
          </p:cNvSpPr>
          <p:nvPr>
            <p:ph type="title"/>
          </p:nvPr>
        </p:nvSpPr>
        <p:spPr/>
        <p:txBody>
          <a:bodyPr/>
          <a:lstStyle/>
          <a:p>
            <a:pPr eaLnBrk="1" hangingPunct="1"/>
            <a:r>
              <a:rPr lang="en-US" dirty="0" smtClean="0"/>
              <a:t>How Networks Are Structured? (cont’d)</a:t>
            </a:r>
          </a:p>
        </p:txBody>
      </p:sp>
      <p:sp>
        <p:nvSpPr>
          <p:cNvPr id="40964" name="Rectangle 3"/>
          <p:cNvSpPr>
            <a:spLocks noGrp="1" noChangeArrowheads="1"/>
          </p:cNvSpPr>
          <p:nvPr>
            <p:ph type="body" idx="1"/>
          </p:nvPr>
        </p:nvSpPr>
        <p:spPr>
          <a:xfrm>
            <a:off x="342848" y="1660161"/>
            <a:ext cx="8267752" cy="4724400"/>
          </a:xfrm>
        </p:spPr>
        <p:txBody>
          <a:bodyPr/>
          <a:lstStyle/>
          <a:p>
            <a:pPr eaLnBrk="1" hangingPunct="1"/>
            <a:r>
              <a:rPr lang="en-US" sz="2000" b="1" dirty="0" smtClean="0">
                <a:latin typeface="Candara" panose="020E0502030303020204" pitchFamily="34" charset="0"/>
              </a:rPr>
              <a:t>Peer to peer networks (P2PN)</a:t>
            </a:r>
          </a:p>
          <a:p>
            <a:pPr lvl="1" eaLnBrk="1" hangingPunct="1"/>
            <a:r>
              <a:rPr lang="en-US" sz="2000" dirty="0" smtClean="0">
                <a:latin typeface="Candara" panose="020E0502030303020204" pitchFamily="34" charset="0"/>
              </a:rPr>
              <a:t>All nodes are </a:t>
            </a:r>
            <a:r>
              <a:rPr lang="en-US" sz="2000" b="1" dirty="0" smtClean="0">
                <a:latin typeface="Candara" panose="020E0502030303020204" pitchFamily="34" charset="0"/>
              </a:rPr>
              <a:t>equal</a:t>
            </a:r>
          </a:p>
          <a:p>
            <a:pPr lvl="1" eaLnBrk="1" hangingPunct="1"/>
            <a:r>
              <a:rPr lang="en-US" sz="2000" b="1" dirty="0" smtClean="0">
                <a:latin typeface="Candara" panose="020E0502030303020204" pitchFamily="34" charset="0"/>
              </a:rPr>
              <a:t>Nodes access resources on other nodes</a:t>
            </a:r>
          </a:p>
          <a:p>
            <a:pPr lvl="1" eaLnBrk="1" hangingPunct="1"/>
            <a:r>
              <a:rPr lang="en-US" sz="2000" dirty="0" smtClean="0">
                <a:latin typeface="Candara" panose="020E0502030303020204" pitchFamily="34" charset="0"/>
              </a:rPr>
              <a:t>Each node controls its own resources</a:t>
            </a:r>
          </a:p>
          <a:p>
            <a:pPr lvl="1" eaLnBrk="1" hangingPunct="1"/>
            <a:r>
              <a:rPr lang="en-US" sz="2000" dirty="0" smtClean="0">
                <a:latin typeface="Candara" panose="020E0502030303020204" pitchFamily="34" charset="0"/>
              </a:rPr>
              <a:t>Most modern OS allow P2PN</a:t>
            </a:r>
          </a:p>
          <a:p>
            <a:pPr lvl="1" eaLnBrk="1" hangingPunct="1"/>
            <a:r>
              <a:rPr lang="en-US" sz="2000" dirty="0" smtClean="0">
                <a:latin typeface="Candara" panose="020E0502030303020204" pitchFamily="34" charset="0"/>
              </a:rPr>
              <a:t>Distributing computing is a form</a:t>
            </a:r>
          </a:p>
        </p:txBody>
      </p:sp>
      <p:pic>
        <p:nvPicPr>
          <p:cNvPr id="44034" name="Picture 2" descr="http://www.codeproject.com/KB/WCF/614028/pt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124200"/>
            <a:ext cx="3429000" cy="3062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789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048000"/>
            <a:ext cx="7772400" cy="1470025"/>
          </a:xfrm>
        </p:spPr>
        <p:txBody>
          <a:bodyPr/>
          <a:lstStyle/>
          <a:p>
            <a:pPr algn="ctr"/>
            <a:r>
              <a:rPr lang="en-US" sz="4400" i="1" dirty="0" smtClean="0"/>
              <a:t>Network Typology</a:t>
            </a:r>
            <a:endParaRPr lang="en-US" sz="4400" i="1" dirty="0"/>
          </a:p>
        </p:txBody>
      </p:sp>
    </p:spTree>
    <p:extLst>
      <p:ext uri="{BB962C8B-B14F-4D97-AF65-F5344CB8AC3E}">
        <p14:creationId xmlns:p14="http://schemas.microsoft.com/office/powerpoint/2010/main" val="1655963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5BE7510-B974-4014-B6FF-237000DF85FC}" type="slidenum">
              <a:rPr lang="en-US" sz="1400" smtClean="0">
                <a:solidFill>
                  <a:schemeClr val="bg1"/>
                </a:solidFill>
              </a:rPr>
              <a:pPr>
                <a:spcBef>
                  <a:spcPct val="0"/>
                </a:spcBef>
                <a:buFontTx/>
                <a:buNone/>
              </a:pPr>
              <a:t>19</a:t>
            </a:fld>
            <a:endParaRPr lang="en-US" sz="1400" smtClean="0">
              <a:solidFill>
                <a:schemeClr val="bg1"/>
              </a:solidFill>
            </a:endParaRPr>
          </a:p>
        </p:txBody>
      </p:sp>
      <p:sp>
        <p:nvSpPr>
          <p:cNvPr id="43011" name="Rectangle 2"/>
          <p:cNvSpPr>
            <a:spLocks noGrp="1" noChangeArrowheads="1"/>
          </p:cNvSpPr>
          <p:nvPr>
            <p:ph type="title"/>
          </p:nvPr>
        </p:nvSpPr>
        <p:spPr/>
        <p:txBody>
          <a:bodyPr/>
          <a:lstStyle/>
          <a:p>
            <a:pPr eaLnBrk="1" hangingPunct="1"/>
            <a:r>
              <a:rPr lang="en-US" dirty="0" smtClean="0"/>
              <a:t>Network Topologies</a:t>
            </a:r>
          </a:p>
        </p:txBody>
      </p:sp>
      <p:sp>
        <p:nvSpPr>
          <p:cNvPr id="43012" name="Rectangle 3"/>
          <p:cNvSpPr>
            <a:spLocks noGrp="1" noChangeArrowheads="1"/>
          </p:cNvSpPr>
          <p:nvPr>
            <p:ph type="body" idx="1"/>
          </p:nvPr>
        </p:nvSpPr>
        <p:spPr>
          <a:xfrm>
            <a:off x="381000" y="1600200"/>
            <a:ext cx="8458200" cy="4343400"/>
          </a:xfrm>
        </p:spPr>
        <p:txBody>
          <a:bodyPr/>
          <a:lstStyle/>
          <a:p>
            <a:pPr eaLnBrk="1" hangingPunct="1"/>
            <a:r>
              <a:rPr lang="en-US" sz="2000" b="1" dirty="0" smtClean="0">
                <a:latin typeface="Candara" panose="020E0502030303020204" pitchFamily="34" charset="0"/>
              </a:rPr>
              <a:t>Topology</a:t>
            </a:r>
          </a:p>
          <a:p>
            <a:pPr lvl="1" eaLnBrk="1" hangingPunct="1">
              <a:buFont typeface="Wingdings" panose="05000000000000000000" pitchFamily="2" charset="2"/>
              <a:buChar char="ü"/>
            </a:pPr>
            <a:r>
              <a:rPr lang="en-US" sz="2000" b="1" dirty="0" smtClean="0">
                <a:latin typeface="Candara" panose="020E0502030303020204" pitchFamily="34" charset="0"/>
              </a:rPr>
              <a:t>Logical layout of wires and equipment</a:t>
            </a:r>
          </a:p>
          <a:p>
            <a:pPr lvl="1" eaLnBrk="1" hangingPunct="1">
              <a:buFont typeface="Wingdings" panose="05000000000000000000" pitchFamily="2" charset="2"/>
              <a:buChar char="ü"/>
            </a:pPr>
            <a:r>
              <a:rPr lang="en-US" sz="2000" dirty="0" smtClean="0">
                <a:latin typeface="Candara" panose="020E0502030303020204" pitchFamily="34" charset="0"/>
              </a:rPr>
              <a:t>Choice affects </a:t>
            </a:r>
          </a:p>
          <a:p>
            <a:pPr lvl="2" eaLnBrk="1" hangingPunct="1">
              <a:buFont typeface="Courier New" panose="02070309020205020404" pitchFamily="49" charset="0"/>
              <a:buChar char="o"/>
            </a:pPr>
            <a:r>
              <a:rPr lang="en-US" sz="2000" dirty="0" smtClean="0">
                <a:latin typeface="Candara" panose="020E0502030303020204" pitchFamily="34" charset="0"/>
              </a:rPr>
              <a:t>Network performance</a:t>
            </a:r>
          </a:p>
          <a:p>
            <a:pPr lvl="2" eaLnBrk="1" hangingPunct="1">
              <a:buFont typeface="Courier New" panose="02070309020205020404" pitchFamily="49" charset="0"/>
              <a:buChar char="o"/>
            </a:pPr>
            <a:r>
              <a:rPr lang="en-US" sz="2000" dirty="0" smtClean="0">
                <a:latin typeface="Candara" panose="020E0502030303020204" pitchFamily="34" charset="0"/>
              </a:rPr>
              <a:t>Network size</a:t>
            </a:r>
          </a:p>
          <a:p>
            <a:pPr lvl="2" eaLnBrk="1" hangingPunct="1">
              <a:buFont typeface="Courier New" panose="02070309020205020404" pitchFamily="49" charset="0"/>
              <a:buChar char="o"/>
            </a:pPr>
            <a:r>
              <a:rPr lang="en-US" sz="2000" dirty="0" smtClean="0">
                <a:latin typeface="Candara" panose="020E0502030303020204" pitchFamily="34" charset="0"/>
              </a:rPr>
              <a:t>Network collision detection</a:t>
            </a:r>
          </a:p>
          <a:p>
            <a:pPr lvl="1" eaLnBrk="1" hangingPunct="1">
              <a:buFont typeface="Wingdings" panose="05000000000000000000" pitchFamily="2" charset="2"/>
              <a:buChar char="ü"/>
            </a:pPr>
            <a:r>
              <a:rPr lang="en-US" sz="2000" dirty="0" smtClean="0">
                <a:latin typeface="Candara" panose="020E0502030303020204" pitchFamily="34" charset="0"/>
              </a:rPr>
              <a:t>Several different types</a:t>
            </a:r>
          </a:p>
        </p:txBody>
      </p:sp>
    </p:spTree>
    <p:extLst>
      <p:ext uri="{BB962C8B-B14F-4D97-AF65-F5344CB8AC3E}">
        <p14:creationId xmlns:p14="http://schemas.microsoft.com/office/powerpoint/2010/main" val="1119306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524000"/>
            <a:ext cx="8763000" cy="4724400"/>
          </a:xfrm>
        </p:spPr>
        <p:txBody>
          <a:bodyPr/>
          <a:lstStyle/>
          <a:p>
            <a:r>
              <a:rPr lang="en-US" sz="2000" dirty="0">
                <a:solidFill>
                  <a:srgbClr val="0D0D0D"/>
                </a:solidFill>
              </a:rPr>
              <a:t>What are the </a:t>
            </a:r>
            <a:r>
              <a:rPr lang="en-US" sz="2000" b="1" dirty="0">
                <a:solidFill>
                  <a:srgbClr val="0D0D0D"/>
                </a:solidFill>
              </a:rPr>
              <a:t>principal components of telecommunications networks </a:t>
            </a:r>
            <a:r>
              <a:rPr lang="en-US" sz="2000" dirty="0">
                <a:solidFill>
                  <a:srgbClr val="0D0D0D"/>
                </a:solidFill>
              </a:rPr>
              <a:t>and </a:t>
            </a:r>
            <a:r>
              <a:rPr lang="en-US" sz="2000" b="1" dirty="0">
                <a:solidFill>
                  <a:srgbClr val="0D0D0D"/>
                </a:solidFill>
              </a:rPr>
              <a:t>key networking technologies</a:t>
            </a:r>
            <a:r>
              <a:rPr lang="en-US" sz="2000" dirty="0" smtClean="0">
                <a:solidFill>
                  <a:srgbClr val="0D0D0D"/>
                </a:solidFill>
              </a:rPr>
              <a:t>?</a:t>
            </a:r>
          </a:p>
          <a:p>
            <a:r>
              <a:rPr lang="en-US" sz="2000" dirty="0" smtClean="0">
                <a:solidFill>
                  <a:srgbClr val="0D0D0D"/>
                </a:solidFill>
              </a:rPr>
              <a:t>What are the types of networks?</a:t>
            </a:r>
          </a:p>
          <a:p>
            <a:r>
              <a:rPr lang="en-US" sz="2000" dirty="0" smtClean="0">
                <a:solidFill>
                  <a:srgbClr val="0D0D0D"/>
                </a:solidFill>
              </a:rPr>
              <a:t>How networks are structured? </a:t>
            </a:r>
            <a:endParaRPr lang="en-US" sz="2000" dirty="0">
              <a:solidFill>
                <a:srgbClr val="0D0D0D"/>
              </a:solidFill>
            </a:endParaRPr>
          </a:p>
          <a:p>
            <a:r>
              <a:rPr lang="en-US" sz="2000" dirty="0">
                <a:solidFill>
                  <a:srgbClr val="0D0D0D"/>
                </a:solidFill>
              </a:rPr>
              <a:t>What are the main </a:t>
            </a:r>
            <a:r>
              <a:rPr lang="en-US" sz="2000" b="1" dirty="0">
                <a:solidFill>
                  <a:srgbClr val="0D0D0D"/>
                </a:solidFill>
              </a:rPr>
              <a:t>telecommunications transmission media and types of networks</a:t>
            </a:r>
            <a:r>
              <a:rPr lang="en-US" sz="2000" dirty="0">
                <a:solidFill>
                  <a:srgbClr val="0D0D0D"/>
                </a:solidFill>
              </a:rPr>
              <a:t>?</a:t>
            </a:r>
          </a:p>
          <a:p>
            <a:endParaRPr lang="en-US" sz="2000" dirty="0" smtClean="0">
              <a:solidFill>
                <a:srgbClr val="0D0D0D"/>
              </a:solidFill>
            </a:endParaRPr>
          </a:p>
        </p:txBody>
      </p:sp>
      <p:sp>
        <p:nvSpPr>
          <p:cNvPr id="3" name="Title 2"/>
          <p:cNvSpPr>
            <a:spLocks noGrp="1"/>
          </p:cNvSpPr>
          <p:nvPr>
            <p:ph type="title"/>
          </p:nvPr>
        </p:nvSpPr>
        <p:spPr/>
        <p:txBody>
          <a:bodyPr/>
          <a:lstStyle/>
          <a:p>
            <a:r>
              <a:rPr lang="en-US" dirty="0" smtClean="0"/>
              <a:t>Learning Objectives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LAN Typologies: Types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20</a:t>
            </a:fld>
            <a:endParaRPr lang="en-US" dirty="0"/>
          </a:p>
        </p:txBody>
      </p:sp>
      <p:pic>
        <p:nvPicPr>
          <p:cNvPr id="5" name="Picture Placeholder 10" descr="Fig-7-02.png"/>
          <p:cNvPicPr>
            <a:picLocks noGrp="1" noChangeAspect="1"/>
          </p:cNvPicPr>
          <p:nvPr>
            <p:ph sz="quarter" idx="12"/>
          </p:nvPr>
        </p:nvPicPr>
        <p:blipFill>
          <a:blip r:embed="rId3"/>
          <a:stretch>
            <a:fillRect/>
          </a:stretch>
        </p:blipFill>
        <p:spPr>
          <a:xfrm>
            <a:off x="4798730" y="1542667"/>
            <a:ext cx="4308399" cy="3901946"/>
          </a:xfrm>
        </p:spPr>
      </p:pic>
      <p:sp>
        <p:nvSpPr>
          <p:cNvPr id="6" name="TextBox 5"/>
          <p:cNvSpPr txBox="1"/>
          <p:nvPr/>
        </p:nvSpPr>
        <p:spPr>
          <a:xfrm>
            <a:off x="152400" y="1508254"/>
            <a:ext cx="4646330" cy="4832092"/>
          </a:xfrm>
          <a:prstGeom prst="rect">
            <a:avLst/>
          </a:prstGeom>
          <a:noFill/>
        </p:spPr>
        <p:txBody>
          <a:bodyPr wrap="square" rtlCol="0">
            <a:spAutoFit/>
          </a:bodyPr>
          <a:lstStyle/>
          <a:p>
            <a:pPr marL="285750" indent="-285750">
              <a:buFont typeface="Wingdings" panose="05000000000000000000" pitchFamily="2" charset="2"/>
              <a:buChar char="Ø"/>
            </a:pPr>
            <a:r>
              <a:rPr lang="en-US" sz="1400" b="1" dirty="0" smtClean="0">
                <a:latin typeface="Candara" panose="020E0502030303020204" pitchFamily="34" charset="0"/>
              </a:rPr>
              <a:t>Star topology: </a:t>
            </a:r>
          </a:p>
          <a:p>
            <a:pPr marL="274320" lvl="1" indent="-285750">
              <a:buFont typeface="Arial" panose="020B0604020202020204" pitchFamily="34" charset="0"/>
              <a:buChar char="•"/>
            </a:pPr>
            <a:r>
              <a:rPr lang="en-US" sz="1400" b="1" dirty="0">
                <a:latin typeface="Candara" panose="020E0502030303020204" pitchFamily="34" charset="0"/>
              </a:rPr>
              <a:t>A</a:t>
            </a:r>
            <a:r>
              <a:rPr lang="en-US" sz="1400" b="1" dirty="0" smtClean="0">
                <a:latin typeface="Candara" panose="020E0502030303020204" pitchFamily="34" charset="0"/>
              </a:rPr>
              <a:t>ll </a:t>
            </a:r>
            <a:r>
              <a:rPr lang="en-US" sz="1400" b="1" dirty="0">
                <a:latin typeface="Candara" panose="020E0502030303020204" pitchFamily="34" charset="0"/>
              </a:rPr>
              <a:t>devices on the network connect to a single hub </a:t>
            </a:r>
            <a:r>
              <a:rPr lang="en-US" sz="1400" dirty="0">
                <a:latin typeface="Candara" panose="020E0502030303020204" pitchFamily="34" charset="0"/>
              </a:rPr>
              <a:t>and all network traffic flows through the hub. </a:t>
            </a:r>
            <a:endParaRPr lang="en-US" sz="1400" dirty="0" smtClean="0">
              <a:latin typeface="Candara" panose="020E0502030303020204" pitchFamily="34" charset="0"/>
            </a:endParaRPr>
          </a:p>
          <a:p>
            <a:pPr marL="274320" lvl="1" indent="-285750">
              <a:buFont typeface="Arial" panose="020B0604020202020204" pitchFamily="34" charset="0"/>
              <a:buChar char="•"/>
            </a:pPr>
            <a:r>
              <a:rPr lang="en-US" sz="1400" dirty="0" smtClean="0">
                <a:latin typeface="Candara" panose="020E0502030303020204" pitchFamily="34" charset="0"/>
              </a:rPr>
              <a:t>In </a:t>
            </a:r>
            <a:r>
              <a:rPr lang="en-US" sz="1400" dirty="0">
                <a:latin typeface="Candara" panose="020E0502030303020204" pitchFamily="34" charset="0"/>
              </a:rPr>
              <a:t>an extended star network, multiple layers or hubs are organized into a hierarchy. </a:t>
            </a:r>
            <a:endParaRPr lang="en-US" sz="1400" dirty="0" smtClean="0">
              <a:latin typeface="Candara" panose="020E0502030303020204" pitchFamily="34" charset="0"/>
            </a:endParaRPr>
          </a:p>
          <a:p>
            <a:pPr marL="274320" lvl="1" indent="-285750">
              <a:buFont typeface="Arial" panose="020B0604020202020204" pitchFamily="34" charset="0"/>
              <a:buChar char="•"/>
            </a:pPr>
            <a:endParaRPr lang="en-US" sz="1400" b="1" dirty="0" smtClean="0">
              <a:latin typeface="Candara" panose="020E0502030303020204" pitchFamily="34" charset="0"/>
            </a:endParaRPr>
          </a:p>
          <a:p>
            <a:pPr marL="285750" indent="-285750">
              <a:buFont typeface="Wingdings" panose="05000000000000000000" pitchFamily="2" charset="2"/>
              <a:buChar char="Ø"/>
            </a:pPr>
            <a:r>
              <a:rPr lang="en-US" sz="1400" b="1" dirty="0" smtClean="0">
                <a:latin typeface="Candara" panose="020E0502030303020204" pitchFamily="34" charset="0"/>
              </a:rPr>
              <a:t>Bus topology:</a:t>
            </a:r>
          </a:p>
          <a:p>
            <a:pPr marL="285750" indent="-285750">
              <a:buFont typeface="Arial" panose="020B0604020202020204" pitchFamily="34" charset="0"/>
              <a:buChar char="•"/>
            </a:pPr>
            <a:r>
              <a:rPr lang="en-US" sz="1400" b="1" dirty="0" smtClean="0">
                <a:latin typeface="Candara" panose="020E0502030303020204" pitchFamily="34" charset="0"/>
              </a:rPr>
              <a:t>One </a:t>
            </a:r>
            <a:r>
              <a:rPr lang="en-US" sz="1400" b="1" dirty="0">
                <a:latin typeface="Candara" panose="020E0502030303020204" pitchFamily="34" charset="0"/>
              </a:rPr>
              <a:t>station transmits signals</a:t>
            </a:r>
            <a:r>
              <a:rPr lang="en-US" sz="1400" dirty="0">
                <a:latin typeface="Candara" panose="020E0502030303020204" pitchFamily="34" charset="0"/>
              </a:rPr>
              <a:t>, which travel in both directions along a single transmission segment. </a:t>
            </a:r>
            <a:endParaRPr lang="en-US" sz="1400" dirty="0" smtClean="0">
              <a:latin typeface="Candara" panose="020E0502030303020204" pitchFamily="34" charset="0"/>
            </a:endParaRPr>
          </a:p>
          <a:p>
            <a:pPr marL="285750" indent="-285750">
              <a:buFont typeface="Arial" panose="020B0604020202020204" pitchFamily="34" charset="0"/>
              <a:buChar char="•"/>
            </a:pPr>
            <a:r>
              <a:rPr lang="en-US" sz="1400" b="1" dirty="0" smtClean="0">
                <a:latin typeface="Candara" panose="020E0502030303020204" pitchFamily="34" charset="0"/>
              </a:rPr>
              <a:t>All </a:t>
            </a:r>
            <a:r>
              <a:rPr lang="en-US" sz="1400" b="1" dirty="0">
                <a:latin typeface="Candara" panose="020E0502030303020204" pitchFamily="34" charset="0"/>
              </a:rPr>
              <a:t>of the signals are broadcast in both directions to the entire network. </a:t>
            </a:r>
            <a:endParaRPr lang="en-US" sz="1400" b="1" dirty="0" smtClean="0">
              <a:latin typeface="Candara" panose="020E0502030303020204" pitchFamily="34" charset="0"/>
            </a:endParaRPr>
          </a:p>
          <a:p>
            <a:pPr marL="285750" indent="-285750">
              <a:buFont typeface="Arial" panose="020B0604020202020204" pitchFamily="34" charset="0"/>
              <a:buChar char="•"/>
            </a:pPr>
            <a:r>
              <a:rPr lang="en-US" sz="1400" b="1" dirty="0" smtClean="0">
                <a:latin typeface="Candara" panose="020E0502030303020204" pitchFamily="34" charset="0"/>
              </a:rPr>
              <a:t>All </a:t>
            </a:r>
            <a:r>
              <a:rPr lang="en-US" sz="1400" b="1" dirty="0">
                <a:latin typeface="Candara" panose="020E0502030303020204" pitchFamily="34" charset="0"/>
              </a:rPr>
              <a:t>machines on the network receive the same signals</a:t>
            </a:r>
            <a:r>
              <a:rPr lang="en-US" sz="1400" dirty="0">
                <a:latin typeface="Candara" panose="020E0502030303020204" pitchFamily="34" charset="0"/>
              </a:rPr>
              <a:t>, and software installed on the client’s enables each client to listen for messages addressed specifically to it. </a:t>
            </a:r>
            <a:endParaRPr lang="en-US" sz="1400" dirty="0" smtClean="0">
              <a:latin typeface="Candara" panose="020E0502030303020204" pitchFamily="34" charset="0"/>
            </a:endParaRPr>
          </a:p>
          <a:p>
            <a:pPr marL="285750" indent="-285750">
              <a:buFont typeface="Arial" panose="020B0604020202020204" pitchFamily="34" charset="0"/>
              <a:buChar char="•"/>
            </a:pPr>
            <a:endParaRPr lang="en-US" sz="1400" b="1" dirty="0" smtClean="0">
              <a:latin typeface="Candara" panose="020E0502030303020204" pitchFamily="34" charset="0"/>
            </a:endParaRPr>
          </a:p>
          <a:p>
            <a:pPr marL="285750" indent="-285750">
              <a:buFont typeface="Wingdings" panose="05000000000000000000" pitchFamily="2" charset="2"/>
              <a:buChar char="Ø"/>
            </a:pPr>
            <a:r>
              <a:rPr lang="en-US" sz="1400" b="1" dirty="0" smtClean="0">
                <a:latin typeface="Candara" panose="020E0502030303020204" pitchFamily="34" charset="0"/>
              </a:rPr>
              <a:t>Ring topology</a:t>
            </a:r>
          </a:p>
          <a:p>
            <a:pPr marL="285750" indent="-285750">
              <a:buFont typeface="Arial" panose="020B0604020202020204" pitchFamily="34" charset="0"/>
              <a:buChar char="•"/>
            </a:pPr>
            <a:r>
              <a:rPr lang="en-US" sz="1400" b="1" dirty="0" smtClean="0">
                <a:latin typeface="Candara" panose="020E0502030303020204" pitchFamily="34" charset="0"/>
              </a:rPr>
              <a:t>Connects </a:t>
            </a:r>
            <a:r>
              <a:rPr lang="en-US" sz="1400" b="1" dirty="0">
                <a:latin typeface="Candara" panose="020E0502030303020204" pitchFamily="34" charset="0"/>
              </a:rPr>
              <a:t>network components in a closed loop. </a:t>
            </a:r>
            <a:endParaRPr lang="en-US" sz="1400" b="1" dirty="0" smtClean="0">
              <a:latin typeface="Candara" panose="020E0502030303020204" pitchFamily="34" charset="0"/>
            </a:endParaRPr>
          </a:p>
          <a:p>
            <a:pPr marL="285750" indent="-285750">
              <a:buFont typeface="Arial" panose="020B0604020202020204" pitchFamily="34" charset="0"/>
              <a:buChar char="•"/>
            </a:pPr>
            <a:r>
              <a:rPr lang="en-US" sz="1400" b="1" dirty="0" smtClean="0">
                <a:latin typeface="Candara" panose="020E0502030303020204" pitchFamily="34" charset="0"/>
              </a:rPr>
              <a:t>Messages </a:t>
            </a:r>
            <a:r>
              <a:rPr lang="en-US" sz="1400" b="1" dirty="0">
                <a:latin typeface="Candara" panose="020E0502030303020204" pitchFamily="34" charset="0"/>
              </a:rPr>
              <a:t>pass </a:t>
            </a:r>
            <a:r>
              <a:rPr lang="en-US" sz="1400" dirty="0">
                <a:latin typeface="Candara" panose="020E0502030303020204" pitchFamily="34" charset="0"/>
              </a:rPr>
              <a:t>from computer to computer in </a:t>
            </a:r>
            <a:r>
              <a:rPr lang="en-US" sz="1400" b="1" dirty="0">
                <a:latin typeface="Candara" panose="020E0502030303020204" pitchFamily="34" charset="0"/>
              </a:rPr>
              <a:t>only one direction around the loop</a:t>
            </a:r>
            <a:r>
              <a:rPr lang="en-US" sz="1400" dirty="0">
                <a:latin typeface="Candara" panose="020E0502030303020204" pitchFamily="34" charset="0"/>
              </a:rPr>
              <a:t>, and only one station at a time may transmit. The ring topology is primarily found in older LANs using Token Ring networking software. </a:t>
            </a:r>
            <a:endParaRPr lang="en-US" sz="1400" dirty="0" smtClean="0">
              <a:latin typeface="Candara" panose="020E0502030303020204" pitchFamily="34" charset="0"/>
            </a:endParaRPr>
          </a:p>
          <a:p>
            <a:endParaRPr lang="en-US" sz="1400" dirty="0">
              <a:latin typeface="Candara" panose="020E0502030303020204" pitchFamily="34" charset="0"/>
            </a:endParaRPr>
          </a:p>
        </p:txBody>
      </p:sp>
    </p:spTree>
    <p:extLst>
      <p:ext uri="{BB962C8B-B14F-4D97-AF65-F5344CB8AC3E}">
        <p14:creationId xmlns:p14="http://schemas.microsoft.com/office/powerpoint/2010/main" val="218534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B741AFD-C02F-4299-8F5C-6CC77FE55B5F}" type="slidenum">
              <a:rPr lang="en-US" sz="1400" smtClean="0">
                <a:solidFill>
                  <a:schemeClr val="bg1"/>
                </a:solidFill>
              </a:rPr>
              <a:pPr>
                <a:spcBef>
                  <a:spcPct val="0"/>
                </a:spcBef>
                <a:buFontTx/>
                <a:buNone/>
              </a:pPr>
              <a:t>21</a:t>
            </a:fld>
            <a:endParaRPr lang="en-US" sz="1400" smtClean="0">
              <a:solidFill>
                <a:schemeClr val="bg1"/>
              </a:solidFill>
            </a:endParaRPr>
          </a:p>
        </p:txBody>
      </p:sp>
      <p:sp>
        <p:nvSpPr>
          <p:cNvPr id="52227" name="Rectangle 2"/>
          <p:cNvSpPr>
            <a:spLocks noGrp="1" noChangeArrowheads="1"/>
          </p:cNvSpPr>
          <p:nvPr>
            <p:ph type="title"/>
          </p:nvPr>
        </p:nvSpPr>
        <p:spPr/>
        <p:txBody>
          <a:bodyPr/>
          <a:lstStyle/>
          <a:p>
            <a:pPr eaLnBrk="1" hangingPunct="1"/>
            <a:r>
              <a:rPr lang="en-US" dirty="0" smtClean="0"/>
              <a:t>LAN Typologies: Types (cont’d)</a:t>
            </a:r>
          </a:p>
        </p:txBody>
      </p:sp>
      <p:sp>
        <p:nvSpPr>
          <p:cNvPr id="52228" name="Rectangle 3"/>
          <p:cNvSpPr>
            <a:spLocks noGrp="1" noChangeArrowheads="1"/>
          </p:cNvSpPr>
          <p:nvPr>
            <p:ph type="body" idx="1"/>
          </p:nvPr>
        </p:nvSpPr>
        <p:spPr>
          <a:xfrm>
            <a:off x="381000" y="1524000"/>
            <a:ext cx="8229600" cy="44958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Mesh topology</a:t>
            </a:r>
          </a:p>
          <a:p>
            <a:pPr lvl="1" eaLnBrk="1" hangingPunct="1">
              <a:buFont typeface="Arial" panose="020B0604020202020204" pitchFamily="34" charset="0"/>
              <a:buChar char="•"/>
            </a:pPr>
            <a:r>
              <a:rPr lang="en-US" sz="2000" dirty="0" smtClean="0">
                <a:latin typeface="Candara" panose="020E0502030303020204" pitchFamily="34" charset="0"/>
              </a:rPr>
              <a:t>All computers connected together</a:t>
            </a:r>
          </a:p>
          <a:p>
            <a:pPr lvl="1" eaLnBrk="1" hangingPunct="1">
              <a:buFont typeface="Arial" panose="020B0604020202020204" pitchFamily="34" charset="0"/>
              <a:buChar char="•"/>
            </a:pPr>
            <a:r>
              <a:rPr lang="en-US" sz="2000" dirty="0" smtClean="0">
                <a:latin typeface="Candara" panose="020E0502030303020204" pitchFamily="34" charset="0"/>
              </a:rPr>
              <a:t>Internet is a mesh network</a:t>
            </a:r>
          </a:p>
          <a:p>
            <a:pPr lvl="1" eaLnBrk="1" hangingPunct="1">
              <a:buFont typeface="Arial" panose="020B0604020202020204" pitchFamily="34" charset="0"/>
              <a:buChar char="•"/>
            </a:pPr>
            <a:r>
              <a:rPr lang="en-US" sz="2000" dirty="0" smtClean="0">
                <a:latin typeface="Candara" panose="020E0502030303020204" pitchFamily="34" charset="0"/>
              </a:rPr>
              <a:t>Advantage</a:t>
            </a:r>
          </a:p>
          <a:p>
            <a:pPr lvl="2" eaLnBrk="1" hangingPunct="1">
              <a:buFont typeface="Courier New" panose="02070309020205020404" pitchFamily="49" charset="0"/>
              <a:buChar char="o"/>
            </a:pPr>
            <a:r>
              <a:rPr lang="en-US" sz="2000" dirty="0" smtClean="0">
                <a:latin typeface="Candara" panose="020E0502030303020204" pitchFamily="34" charset="0"/>
              </a:rPr>
              <a:t>Data will always be delivered</a:t>
            </a:r>
          </a:p>
          <a:p>
            <a:pPr lvl="1" eaLnBrk="1" hangingPunct="1">
              <a:buFont typeface="Arial" panose="020B0604020202020204" pitchFamily="34" charset="0"/>
              <a:buChar char="•"/>
            </a:pPr>
            <a:r>
              <a:rPr lang="en-US" sz="2000" dirty="0" smtClean="0">
                <a:latin typeface="Candara" panose="020E0502030303020204" pitchFamily="34" charset="0"/>
              </a:rPr>
              <a:t>Disadvantages</a:t>
            </a:r>
          </a:p>
          <a:p>
            <a:pPr lvl="2" eaLnBrk="1" hangingPunct="1">
              <a:buFont typeface="Courier New" panose="02070309020205020404" pitchFamily="49" charset="0"/>
              <a:buChar char="o"/>
            </a:pPr>
            <a:r>
              <a:rPr lang="en-US" sz="2000" dirty="0" smtClean="0">
                <a:latin typeface="Candara" panose="020E0502030303020204" pitchFamily="34" charset="0"/>
              </a:rPr>
              <a:t>Lots of cable</a:t>
            </a:r>
          </a:p>
          <a:p>
            <a:pPr lvl="2" eaLnBrk="1" hangingPunct="1">
              <a:buFont typeface="Courier New" panose="02070309020205020404" pitchFamily="49" charset="0"/>
              <a:buChar char="o"/>
            </a:pPr>
            <a:r>
              <a:rPr lang="en-US" sz="2000" dirty="0" smtClean="0">
                <a:latin typeface="Candara" panose="020E0502030303020204" pitchFamily="34" charset="0"/>
              </a:rPr>
              <a:t>Hard to setup</a:t>
            </a:r>
          </a:p>
        </p:txBody>
      </p:sp>
      <p:pic>
        <p:nvPicPr>
          <p:cNvPr id="6" name="Picture 3" descr="D:\My Documents\!books\norton im\chapter 9\mesh.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104" y="3429000"/>
            <a:ext cx="41015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745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2895600"/>
            <a:ext cx="7772400" cy="1470025"/>
          </a:xfrm>
        </p:spPr>
        <p:txBody>
          <a:bodyPr/>
          <a:lstStyle/>
          <a:p>
            <a:pPr algn="ctr"/>
            <a:r>
              <a:rPr lang="en-US" sz="4400" i="1" dirty="0" smtClean="0"/>
              <a:t>Data Transmission</a:t>
            </a:r>
            <a:endParaRPr lang="en-US" sz="4400" i="1" dirty="0"/>
          </a:p>
        </p:txBody>
      </p:sp>
      <p:sp>
        <p:nvSpPr>
          <p:cNvPr id="4" name="Slide Number Placeholder 3"/>
          <p:cNvSpPr>
            <a:spLocks noGrp="1"/>
          </p:cNvSpPr>
          <p:nvPr>
            <p:ph type="sldNum" sz="quarter" idx="10"/>
          </p:nvPr>
        </p:nvSpPr>
        <p:spPr/>
        <p:txBody>
          <a:bodyPr/>
          <a:lstStyle/>
          <a:p>
            <a:pPr>
              <a:defRPr/>
            </a:pPr>
            <a:fld id="{0739BDE4-2BB0-487A-88B6-8B444CD4171A}" type="slidenum">
              <a:rPr lang="en-US" smtClean="0"/>
              <a:pPr>
                <a:defRPr/>
              </a:pPr>
              <a:t>22</a:t>
            </a:fld>
            <a:endParaRPr lang="en-US" dirty="0"/>
          </a:p>
        </p:txBody>
      </p:sp>
    </p:spTree>
    <p:extLst>
      <p:ext uri="{BB962C8B-B14F-4D97-AF65-F5344CB8AC3E}">
        <p14:creationId xmlns:p14="http://schemas.microsoft.com/office/powerpoint/2010/main" val="3124306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876800"/>
          </a:xfrm>
        </p:spPr>
        <p:txBody>
          <a:bodyPr/>
          <a:lstStyle/>
          <a:p>
            <a:pPr marL="617220" lvl="1" indent="-342900">
              <a:buFont typeface="+mj-lt"/>
              <a:buAutoNum type="arabicPeriod"/>
            </a:pPr>
            <a:r>
              <a:rPr lang="en-US" sz="1800" b="1" dirty="0">
                <a:ea typeface="ＭＳ Ｐゴシック" panose="020B0600070205080204" pitchFamily="34" charset="-128"/>
              </a:rPr>
              <a:t>Twisted </a:t>
            </a:r>
            <a:r>
              <a:rPr lang="en-US" sz="1800" b="1" dirty="0" smtClean="0">
                <a:ea typeface="ＭＳ Ｐゴシック" panose="020B0600070205080204" pitchFamily="34" charset="-128"/>
              </a:rPr>
              <a:t>wire</a:t>
            </a:r>
          </a:p>
          <a:p>
            <a:pPr marL="1017270" lvl="2" indent="-342900"/>
            <a:r>
              <a:rPr lang="en-US" sz="1600" b="1" dirty="0" smtClean="0">
                <a:ea typeface="ＭＳ Ｐゴシック" panose="020B0600070205080204" pitchFamily="34" charset="-128"/>
              </a:rPr>
              <a:t>Strands of copper wire twisted in pairs</a:t>
            </a:r>
            <a:r>
              <a:rPr lang="en-US" sz="1600" dirty="0" smtClean="0">
                <a:ea typeface="ＭＳ Ｐゴシック" panose="020B0600070205080204" pitchFamily="34" charset="-128"/>
              </a:rPr>
              <a:t>, </a:t>
            </a:r>
          </a:p>
          <a:p>
            <a:pPr marL="1017270" lvl="2" indent="-342900"/>
            <a:r>
              <a:rPr lang="en-US" sz="1600" dirty="0" smtClean="0">
                <a:ea typeface="ＭＳ Ｐゴシック" panose="020B0600070205080204" pitchFamily="34" charset="-128"/>
              </a:rPr>
              <a:t>e.g., CAT5 (up to 1 </a:t>
            </a:r>
            <a:r>
              <a:rPr lang="en-US" sz="1600" dirty="0" err="1" smtClean="0">
                <a:ea typeface="ＭＳ Ｐゴシック" panose="020B0600070205080204" pitchFamily="34" charset="-128"/>
              </a:rPr>
              <a:t>Gbps</a:t>
            </a:r>
            <a:r>
              <a:rPr lang="en-US" sz="1600" dirty="0" smtClean="0">
                <a:ea typeface="ＭＳ Ｐゴシック" panose="020B0600070205080204" pitchFamily="34" charset="-128"/>
              </a:rPr>
              <a:t>), used in today’s LANs</a:t>
            </a:r>
          </a:p>
          <a:p>
            <a:pPr marL="1017270" lvl="2" indent="-342900"/>
            <a:r>
              <a:rPr lang="en-US" sz="1600" dirty="0" smtClean="0">
                <a:ea typeface="ＭＳ Ｐゴシック" panose="020B0600070205080204" pitchFamily="34" charset="-128"/>
              </a:rPr>
              <a:t>Limited to </a:t>
            </a:r>
            <a:r>
              <a:rPr lang="en-US" sz="1600" b="1" dirty="0" smtClean="0">
                <a:ea typeface="ＭＳ Ｐゴシック" panose="020B0600070205080204" pitchFamily="34" charset="-128"/>
              </a:rPr>
              <a:t>maximum 100 meters </a:t>
            </a:r>
            <a:r>
              <a:rPr lang="en-US" sz="1600" dirty="0" smtClean="0">
                <a:ea typeface="ＭＳ Ｐゴシック" panose="020B0600070205080204" pitchFamily="34" charset="-128"/>
              </a:rPr>
              <a:t>(328 feet) </a:t>
            </a:r>
            <a:endParaRPr lang="en-US" sz="1600" dirty="0">
              <a:ea typeface="ＭＳ Ｐゴシック" panose="020B0600070205080204" pitchFamily="34" charset="-128"/>
            </a:endParaRPr>
          </a:p>
          <a:p>
            <a:pPr marL="617220" lvl="1" indent="-342900">
              <a:buFont typeface="+mj-lt"/>
              <a:buAutoNum type="arabicPeriod"/>
            </a:pPr>
            <a:r>
              <a:rPr lang="en-US" sz="1800" b="1" dirty="0">
                <a:ea typeface="ＭＳ Ｐゴシック" panose="020B0600070205080204" pitchFamily="34" charset="-128"/>
              </a:rPr>
              <a:t>Coaxial </a:t>
            </a:r>
            <a:r>
              <a:rPr lang="en-US" sz="1800" b="1" dirty="0" smtClean="0">
                <a:ea typeface="ＭＳ Ｐゴシック" panose="020B0600070205080204" pitchFamily="34" charset="-128"/>
              </a:rPr>
              <a:t>cable</a:t>
            </a:r>
          </a:p>
          <a:p>
            <a:pPr marL="1017270" lvl="2" indent="-342900"/>
            <a:r>
              <a:rPr lang="en-US" sz="1600" b="1" dirty="0" smtClean="0">
                <a:ea typeface="ＭＳ Ｐゴシック" panose="020B0600070205080204" pitchFamily="34" charset="-128"/>
              </a:rPr>
              <a:t>Similar to </a:t>
            </a:r>
            <a:r>
              <a:rPr lang="en-US" sz="1600" dirty="0" smtClean="0">
                <a:ea typeface="ＭＳ Ｐゴシック" panose="020B0600070205080204" pitchFamily="34" charset="-128"/>
              </a:rPr>
              <a:t>that used for </a:t>
            </a:r>
            <a:r>
              <a:rPr lang="en-US" sz="1600" b="1" dirty="0" smtClean="0">
                <a:ea typeface="ＭＳ Ｐゴシック" panose="020B0600070205080204" pitchFamily="34" charset="-128"/>
              </a:rPr>
              <a:t>cable television</a:t>
            </a:r>
          </a:p>
          <a:p>
            <a:pPr marL="1017270" lvl="2" indent="-342900"/>
            <a:r>
              <a:rPr lang="en-US" sz="1600" dirty="0" smtClean="0">
                <a:ea typeface="ＭＳ Ｐゴシック" panose="020B0600070205080204" pitchFamily="34" charset="-128"/>
              </a:rPr>
              <a:t>Thick insulted copper wire than can transmit a larger volume of data than twisted wire. </a:t>
            </a:r>
          </a:p>
          <a:p>
            <a:pPr marL="1017270" lvl="2" indent="-342900"/>
            <a:r>
              <a:rPr lang="en-US" sz="1600" b="1" dirty="0" smtClean="0">
                <a:ea typeface="ＭＳ Ｐゴシック" panose="020B0600070205080204" pitchFamily="34" charset="-128"/>
              </a:rPr>
              <a:t>More than 100 meters. </a:t>
            </a:r>
          </a:p>
          <a:p>
            <a:pPr marL="617220" lvl="1" indent="-342900">
              <a:buFont typeface="+mj-lt"/>
              <a:buAutoNum type="arabicPeriod"/>
            </a:pPr>
            <a:r>
              <a:rPr lang="en-US" sz="1800" b="1" dirty="0" smtClean="0">
                <a:ea typeface="ＭＳ Ｐゴシック" panose="020B0600070205080204" pitchFamily="34" charset="-128"/>
              </a:rPr>
              <a:t>Fiber optics and optical networks</a:t>
            </a:r>
          </a:p>
          <a:p>
            <a:pPr marL="1017270" lvl="3" indent="-285750">
              <a:buFont typeface="Arial" panose="020B0604020202020204" pitchFamily="34" charset="0"/>
              <a:buChar char="•"/>
            </a:pPr>
            <a:r>
              <a:rPr lang="en-US" sz="1600" dirty="0" smtClean="0">
                <a:ea typeface="ＭＳ Ｐゴシック" panose="020B0600070205080204" pitchFamily="34" charset="-128"/>
              </a:rPr>
              <a:t>Consists of bound strands of </a:t>
            </a:r>
            <a:r>
              <a:rPr lang="en-US" sz="1600" b="1" dirty="0" smtClean="0">
                <a:ea typeface="ＭＳ Ｐゴシック" panose="020B0600070205080204" pitchFamily="34" charset="-128"/>
              </a:rPr>
              <a:t>clear glass fiber</a:t>
            </a:r>
            <a:r>
              <a:rPr lang="en-US" sz="1600" dirty="0" smtClean="0">
                <a:ea typeface="ＭＳ Ｐゴシック" panose="020B0600070205080204" pitchFamily="34" charset="-128"/>
              </a:rPr>
              <a:t>, each the thickness of a human hair. </a:t>
            </a:r>
          </a:p>
          <a:p>
            <a:pPr marL="1017270" lvl="3" indent="-285750">
              <a:buFont typeface="Arial" panose="020B0604020202020204" pitchFamily="34" charset="0"/>
              <a:buChar char="•"/>
            </a:pPr>
            <a:r>
              <a:rPr lang="en-US" sz="1600" dirty="0" smtClean="0">
                <a:ea typeface="ＭＳ Ｐゴシック" panose="020B0600070205080204" pitchFamily="34" charset="-128"/>
              </a:rPr>
              <a:t>Data are transformed into pulses of light sent by a laser device.</a:t>
            </a:r>
          </a:p>
          <a:p>
            <a:pPr marL="1017270" lvl="3" indent="-285750">
              <a:buFont typeface="Arial" panose="020B0604020202020204" pitchFamily="34" charset="0"/>
              <a:buChar char="•"/>
            </a:pPr>
            <a:r>
              <a:rPr lang="en-US" sz="1600" dirty="0" smtClean="0">
                <a:ea typeface="ＭＳ Ｐゴシック" panose="020B0600070205080204" pitchFamily="34" charset="-128"/>
              </a:rPr>
              <a:t>Considerably faster, lighter, more durable.</a:t>
            </a:r>
          </a:p>
          <a:p>
            <a:pPr marL="617220" lvl="1" indent="-342900">
              <a:buFont typeface="+mj-lt"/>
              <a:buAutoNum type="arabicPeriod"/>
            </a:pPr>
            <a:r>
              <a:rPr lang="en-US" sz="1800" b="1" dirty="0" smtClean="0">
                <a:ea typeface="ＭＳ Ｐゴシック" panose="020B0600070205080204" pitchFamily="34" charset="-128"/>
              </a:rPr>
              <a:t>Wireless </a:t>
            </a:r>
            <a:r>
              <a:rPr lang="en-US" sz="1800" b="1" dirty="0">
                <a:ea typeface="ＭＳ Ｐゴシック" panose="020B0600070205080204" pitchFamily="34" charset="-128"/>
              </a:rPr>
              <a:t>transmission media and devices</a:t>
            </a:r>
          </a:p>
          <a:p>
            <a:pPr marL="1074420" lvl="3" indent="-342900">
              <a:buFont typeface="Arial" panose="020B0604020202020204" pitchFamily="34" charset="0"/>
              <a:buChar char="•"/>
            </a:pPr>
            <a:r>
              <a:rPr lang="en-US" sz="1600" dirty="0">
                <a:ea typeface="ＭＳ Ｐゴシック" panose="020B0600070205080204" pitchFamily="34" charset="-128"/>
              </a:rPr>
              <a:t>Microwave</a:t>
            </a:r>
          </a:p>
          <a:p>
            <a:pPr marL="1074420" lvl="3" indent="-342900">
              <a:buFont typeface="Arial" panose="020B0604020202020204" pitchFamily="34" charset="0"/>
              <a:buChar char="•"/>
            </a:pPr>
            <a:r>
              <a:rPr lang="en-US" sz="1600" dirty="0">
                <a:ea typeface="ＭＳ Ｐゴシック" panose="020B0600070205080204" pitchFamily="34" charset="-128"/>
              </a:rPr>
              <a:t>Satellites</a:t>
            </a:r>
          </a:p>
          <a:p>
            <a:pPr marL="1074420" lvl="3" indent="-342900">
              <a:buFont typeface="Arial" panose="020B0604020202020204" pitchFamily="34" charset="0"/>
              <a:buChar char="•"/>
            </a:pPr>
            <a:r>
              <a:rPr lang="en-US" sz="1600" dirty="0">
                <a:ea typeface="ＭＳ Ｐゴシック" panose="020B0600070205080204" pitchFamily="34" charset="-128"/>
              </a:rPr>
              <a:t>Cellular </a:t>
            </a:r>
            <a:r>
              <a:rPr lang="en-US" sz="1600" dirty="0" smtClean="0">
                <a:ea typeface="ＭＳ Ｐゴシック" panose="020B0600070205080204" pitchFamily="34" charset="-128"/>
              </a:rPr>
              <a:t>telephones</a:t>
            </a:r>
            <a:endParaRPr lang="en-US" sz="1600" dirty="0">
              <a:ea typeface="ＭＳ Ｐゴシック" panose="020B0600070205080204" pitchFamily="34" charset="-128"/>
            </a:endParaRPr>
          </a:p>
        </p:txBody>
      </p:sp>
      <p:sp>
        <p:nvSpPr>
          <p:cNvPr id="3" name="Title 2"/>
          <p:cNvSpPr>
            <a:spLocks noGrp="1"/>
          </p:cNvSpPr>
          <p:nvPr>
            <p:ph type="title"/>
          </p:nvPr>
        </p:nvSpPr>
        <p:spPr/>
        <p:txBody>
          <a:bodyPr/>
          <a:lstStyle/>
          <a:p>
            <a:r>
              <a:rPr lang="en-US" dirty="0" smtClean="0"/>
              <a:t>Physical Transmission Media</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23</a:t>
            </a:fld>
            <a:endParaRPr lang="en-US" dirty="0"/>
          </a:p>
        </p:txBody>
      </p:sp>
      <p:pic>
        <p:nvPicPr>
          <p:cNvPr id="1030" name="Picture 6" descr="http://www.cat5wiring.net/images/network-cat-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7025" y="1600200"/>
            <a:ext cx="1450975" cy="13905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files.cablewholesale.com/mailimages/coaxcab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3725" y="1605116"/>
            <a:ext cx="2124075" cy="12744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kitistate.gov.ng/wp-content/uploads/2013/09/fiber-optic-cab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2893" y="4572000"/>
            <a:ext cx="2118707" cy="1563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616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717026"/>
          </a:xfrm>
        </p:spPr>
        <p:txBody>
          <a:bodyPr/>
          <a:lstStyle/>
          <a:p>
            <a:pPr marL="457200" indent="-457200">
              <a:buFont typeface="+mj-lt"/>
              <a:buAutoNum type="arabicPeriod" startAt="5"/>
            </a:pPr>
            <a:r>
              <a:rPr lang="en-US" sz="1800" b="1" dirty="0" smtClean="0"/>
              <a:t>Transmission Speed</a:t>
            </a:r>
          </a:p>
          <a:p>
            <a:pPr marL="857250" lvl="1" indent="-400050">
              <a:buFont typeface="+mj-lt"/>
              <a:buAutoNum type="romanLcPeriod"/>
            </a:pPr>
            <a:r>
              <a:rPr lang="en-US" sz="1800" b="1" dirty="0" smtClean="0"/>
              <a:t>Hertz</a:t>
            </a:r>
          </a:p>
          <a:p>
            <a:pPr lvl="2">
              <a:buFont typeface="Arial" panose="020B0604020202020204" pitchFamily="34" charset="0"/>
              <a:buChar char="•"/>
            </a:pPr>
            <a:r>
              <a:rPr lang="en-US" sz="1600" b="1" dirty="0" smtClean="0"/>
              <a:t>The total amount of digital information </a:t>
            </a:r>
            <a:r>
              <a:rPr lang="en-US" sz="1600" dirty="0" smtClean="0"/>
              <a:t>that can be </a:t>
            </a:r>
            <a:r>
              <a:rPr lang="en-US" sz="1600" b="1" dirty="0" smtClean="0"/>
              <a:t>transmitted through any telecommunications medium</a:t>
            </a:r>
            <a:r>
              <a:rPr lang="en-US" sz="1600" dirty="0" smtClean="0"/>
              <a:t> is measured in </a:t>
            </a:r>
            <a:r>
              <a:rPr lang="en-US" sz="1600" b="1" dirty="0" smtClean="0"/>
              <a:t>bits per second (bps).</a:t>
            </a:r>
          </a:p>
          <a:p>
            <a:pPr lvl="2">
              <a:buFont typeface="Arial" panose="020B0604020202020204" pitchFamily="34" charset="0"/>
              <a:buChar char="•"/>
            </a:pPr>
            <a:r>
              <a:rPr lang="en-US" sz="1600" dirty="0" smtClean="0"/>
              <a:t>One signal change, or cycle, is required to transmit one or several bits, therefore, the </a:t>
            </a:r>
            <a:r>
              <a:rPr lang="en-US" sz="1600" b="1" dirty="0" smtClean="0"/>
              <a:t>transmission capacity </a:t>
            </a:r>
            <a:r>
              <a:rPr lang="en-US" sz="1600" dirty="0" smtClean="0"/>
              <a:t>of each type of telecommunications medium </a:t>
            </a:r>
            <a:r>
              <a:rPr lang="en-US" sz="1600" b="1" dirty="0" smtClean="0"/>
              <a:t>is a function of its frequency. </a:t>
            </a:r>
          </a:p>
          <a:p>
            <a:pPr lvl="2">
              <a:buFont typeface="Arial" panose="020B0604020202020204" pitchFamily="34" charset="0"/>
              <a:buChar char="•"/>
            </a:pPr>
            <a:r>
              <a:rPr lang="en-US" sz="1600" dirty="0" smtClean="0"/>
              <a:t>The number of </a:t>
            </a:r>
            <a:r>
              <a:rPr lang="en-US" sz="1600" b="1" dirty="0" smtClean="0"/>
              <a:t>cycles per second </a:t>
            </a:r>
            <a:r>
              <a:rPr lang="en-US" sz="1600" dirty="0" smtClean="0"/>
              <a:t>that can be sent through that medium is measured in </a:t>
            </a:r>
            <a:r>
              <a:rPr lang="en-US" sz="1600" b="1" dirty="0" smtClean="0"/>
              <a:t>hertz-</a:t>
            </a:r>
            <a:r>
              <a:rPr lang="en-US" sz="1600" dirty="0" smtClean="0"/>
              <a:t>one hertz is equal to one cycle of the medium.</a:t>
            </a:r>
          </a:p>
          <a:p>
            <a:pPr marL="857250" lvl="1" indent="-400050">
              <a:buFont typeface="+mj-lt"/>
              <a:buAutoNum type="romanLcPeriod"/>
            </a:pPr>
            <a:r>
              <a:rPr lang="en-US" sz="1800" b="1" dirty="0" smtClean="0"/>
              <a:t>Bandwidth</a:t>
            </a:r>
          </a:p>
          <a:p>
            <a:pPr lvl="2">
              <a:buFont typeface="Arial" panose="020B0604020202020204" pitchFamily="34" charset="0"/>
              <a:buChar char="•"/>
            </a:pPr>
            <a:r>
              <a:rPr lang="en-US" sz="1600" b="1" dirty="0"/>
              <a:t>Measured how much data can be transferred over a communication medium within a fixed period of time.</a:t>
            </a:r>
            <a:endParaRPr lang="en-US" sz="1600" dirty="0" smtClean="0"/>
          </a:p>
          <a:p>
            <a:pPr lvl="2">
              <a:buFont typeface="Arial" panose="020B0604020202020204" pitchFamily="34" charset="0"/>
              <a:buChar char="•"/>
            </a:pPr>
            <a:r>
              <a:rPr lang="en-US" sz="1600" dirty="0" smtClean="0"/>
              <a:t>The </a:t>
            </a:r>
            <a:r>
              <a:rPr lang="en-US" sz="1600" b="1" dirty="0" smtClean="0"/>
              <a:t>range of frequencies </a:t>
            </a:r>
            <a:r>
              <a:rPr lang="en-US" sz="1600" dirty="0" smtClean="0"/>
              <a:t>that can be accommodated on a particular telecommunications channel is called its </a:t>
            </a:r>
            <a:r>
              <a:rPr lang="en-US" sz="1600" b="1" dirty="0" smtClean="0"/>
              <a:t>bandwidth. </a:t>
            </a:r>
          </a:p>
          <a:p>
            <a:pPr lvl="2">
              <a:buFont typeface="Arial" panose="020B0604020202020204" pitchFamily="34" charset="0"/>
              <a:buChar char="•"/>
            </a:pPr>
            <a:r>
              <a:rPr lang="en-US" sz="1600" dirty="0" smtClean="0"/>
              <a:t>The bandwidth is the difference between </a:t>
            </a:r>
            <a:r>
              <a:rPr lang="en-US" sz="1600" b="1" dirty="0" smtClean="0"/>
              <a:t>the highest and lowest frequencies </a:t>
            </a:r>
            <a:r>
              <a:rPr lang="en-US" sz="1600" dirty="0" smtClean="0"/>
              <a:t>that can be accommodated on a single channel. </a:t>
            </a:r>
          </a:p>
          <a:p>
            <a:pPr lvl="2">
              <a:buFont typeface="Arial" panose="020B0604020202020204" pitchFamily="34" charset="0"/>
              <a:buChar char="•"/>
            </a:pPr>
            <a:r>
              <a:rPr lang="en-US" sz="1600" b="1" dirty="0" smtClean="0"/>
              <a:t>The greater the range of frequencies, the greater the bandwidth and the greater the channel’s transmission capacity.</a:t>
            </a:r>
            <a:endParaRPr lang="en-US" sz="1600" b="1" dirty="0"/>
          </a:p>
        </p:txBody>
      </p:sp>
      <p:sp>
        <p:nvSpPr>
          <p:cNvPr id="3" name="Title 2"/>
          <p:cNvSpPr>
            <a:spLocks noGrp="1"/>
          </p:cNvSpPr>
          <p:nvPr>
            <p:ph type="title"/>
          </p:nvPr>
        </p:nvSpPr>
        <p:spPr/>
        <p:txBody>
          <a:bodyPr/>
          <a:lstStyle/>
          <a:p>
            <a:r>
              <a:rPr lang="en-US" dirty="0"/>
              <a:t>Physical Transmission </a:t>
            </a:r>
            <a:r>
              <a:rPr lang="en-US" dirty="0" smtClean="0"/>
              <a:t>Media (cont’d)</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24</a:t>
            </a:fld>
            <a:endParaRPr lang="en-US" dirty="0"/>
          </a:p>
        </p:txBody>
      </p:sp>
    </p:spTree>
    <p:extLst>
      <p:ext uri="{BB962C8B-B14F-4D97-AF65-F5344CB8AC3E}">
        <p14:creationId xmlns:p14="http://schemas.microsoft.com/office/powerpoint/2010/main" val="1827819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724400"/>
          </a:xfrm>
        </p:spPr>
        <p:txBody>
          <a:bodyPr/>
          <a:lstStyle/>
          <a:p>
            <a:r>
              <a:rPr lang="en-US" sz="1800" b="1" dirty="0" smtClean="0"/>
              <a:t>Analog signal</a:t>
            </a:r>
          </a:p>
          <a:p>
            <a:pPr lvl="1"/>
            <a:r>
              <a:rPr lang="en-US" sz="1600" b="1" dirty="0" smtClean="0"/>
              <a:t>A continuous waveform</a:t>
            </a:r>
            <a:r>
              <a:rPr lang="en-US" sz="1600" dirty="0" smtClean="0"/>
              <a:t> that passes through a communications medium and has been </a:t>
            </a:r>
            <a:r>
              <a:rPr lang="en-US" sz="1600" b="1" dirty="0" smtClean="0"/>
              <a:t>used for voice communication.</a:t>
            </a:r>
          </a:p>
          <a:p>
            <a:pPr lvl="1"/>
            <a:r>
              <a:rPr lang="en-US" sz="1600" dirty="0" smtClean="0"/>
              <a:t>Most common analog devices, such as, telephone handset, computer speaker, iPod earphone </a:t>
            </a:r>
            <a:endParaRPr lang="en-US" sz="1200" dirty="0" smtClean="0"/>
          </a:p>
          <a:p>
            <a:r>
              <a:rPr lang="en-US" sz="1800" b="1" dirty="0" smtClean="0"/>
              <a:t>Digital signal</a:t>
            </a:r>
          </a:p>
          <a:p>
            <a:pPr lvl="1"/>
            <a:r>
              <a:rPr lang="en-US" sz="1600" b="1" dirty="0" smtClean="0"/>
              <a:t>A discrete, binary waveform </a:t>
            </a:r>
            <a:r>
              <a:rPr lang="en-US" sz="1600" dirty="0" smtClean="0"/>
              <a:t>RATHER than a continuous waveform.</a:t>
            </a:r>
          </a:p>
          <a:p>
            <a:pPr lvl="1"/>
            <a:r>
              <a:rPr lang="en-US" sz="1600" dirty="0" smtClean="0"/>
              <a:t>Communicate information as </a:t>
            </a:r>
            <a:r>
              <a:rPr lang="en-US" sz="1600" b="1" dirty="0" smtClean="0"/>
              <a:t>strings of two discrete states: one bit or zero bits (i.e., on-off electrical pulses). </a:t>
            </a:r>
          </a:p>
          <a:p>
            <a:pPr lvl="1"/>
            <a:r>
              <a:rPr lang="en-US" sz="1600" dirty="0" smtClean="0"/>
              <a:t>Computers use digital signals, and require</a:t>
            </a:r>
            <a:r>
              <a:rPr lang="en-US" sz="1600" b="1" dirty="0" smtClean="0"/>
              <a:t> a modem to convert these digital signal to analog </a:t>
            </a:r>
            <a:r>
              <a:rPr lang="en-US" sz="1600" dirty="0" smtClean="0"/>
              <a:t>signals that can be sent over (or received from) telephone lines, cable lines, or wireless media that use analog signals. </a:t>
            </a:r>
            <a:endParaRPr lang="en-US" sz="1600" dirty="0"/>
          </a:p>
        </p:txBody>
      </p:sp>
      <p:sp>
        <p:nvSpPr>
          <p:cNvPr id="3" name="Title 2"/>
          <p:cNvSpPr>
            <a:spLocks noGrp="1"/>
          </p:cNvSpPr>
          <p:nvPr>
            <p:ph type="title"/>
          </p:nvPr>
        </p:nvSpPr>
        <p:spPr/>
        <p:txBody>
          <a:bodyPr/>
          <a:lstStyle/>
          <a:p>
            <a:r>
              <a:rPr lang="en-US" dirty="0" smtClean="0"/>
              <a:t>Signals: Digital Vs. Analog</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25</a:t>
            </a:fld>
            <a:endParaRPr lang="en-US" dirty="0"/>
          </a:p>
        </p:txBody>
      </p:sp>
      <p:pic>
        <p:nvPicPr>
          <p:cNvPr id="5" name="Picture Placeholder 10" descr="Fig-7-01.png"/>
          <p:cNvPicPr>
            <a:picLocks noChangeAspect="1"/>
          </p:cNvPicPr>
          <p:nvPr/>
        </p:nvPicPr>
        <p:blipFill>
          <a:blip r:embed="rId2"/>
          <a:stretch>
            <a:fillRect/>
          </a:stretch>
        </p:blipFill>
        <p:spPr>
          <a:xfrm>
            <a:off x="1404937" y="4876800"/>
            <a:ext cx="7662863" cy="1372538"/>
          </a:xfrm>
          <a:prstGeom prst="rect">
            <a:avLst/>
          </a:prstGeom>
        </p:spPr>
      </p:pic>
    </p:spTree>
    <p:extLst>
      <p:ext uri="{BB962C8B-B14F-4D97-AF65-F5344CB8AC3E}">
        <p14:creationId xmlns:p14="http://schemas.microsoft.com/office/powerpoint/2010/main" val="3080467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2971800"/>
            <a:ext cx="7772400" cy="1470025"/>
          </a:xfrm>
        </p:spPr>
        <p:txBody>
          <a:bodyPr/>
          <a:lstStyle/>
          <a:p>
            <a:pPr algn="ctr"/>
            <a:r>
              <a:rPr lang="en-US" sz="4400" i="1" dirty="0" smtClean="0"/>
              <a:t>Key Networking Technologies</a:t>
            </a:r>
            <a:endParaRPr lang="en-US" sz="4400" i="1" dirty="0"/>
          </a:p>
        </p:txBody>
      </p:sp>
    </p:spTree>
    <p:extLst>
      <p:ext uri="{BB962C8B-B14F-4D97-AF65-F5344CB8AC3E}">
        <p14:creationId xmlns:p14="http://schemas.microsoft.com/office/powerpoint/2010/main" val="2237808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000" b="1" dirty="0" smtClean="0"/>
              <a:t>Key Technologies</a:t>
            </a:r>
            <a:r>
              <a:rPr lang="en-US" sz="2000" dirty="0" smtClean="0"/>
              <a:t>: Three</a:t>
            </a:r>
          </a:p>
          <a:p>
            <a:pPr lvl="1"/>
            <a:r>
              <a:rPr lang="en-US" sz="1800" b="1" dirty="0" smtClean="0"/>
              <a:t>Client/server computing</a:t>
            </a:r>
          </a:p>
          <a:p>
            <a:pPr lvl="1"/>
            <a:r>
              <a:rPr lang="en-US" sz="1800" b="1" dirty="0" smtClean="0"/>
              <a:t>Packet Switching</a:t>
            </a:r>
          </a:p>
          <a:p>
            <a:pPr lvl="1"/>
            <a:r>
              <a:rPr lang="en-US" sz="1800" b="1" dirty="0" smtClean="0"/>
              <a:t>Transmission Control Protocol/Internet Protocol (TCP/IP)</a:t>
            </a:r>
          </a:p>
          <a:p>
            <a:pPr lvl="2"/>
            <a:r>
              <a:rPr lang="en-US" sz="1600" dirty="0" smtClean="0"/>
              <a:t>The most important technology</a:t>
            </a:r>
          </a:p>
          <a:p>
            <a:pPr lvl="2"/>
            <a:r>
              <a:rPr lang="en-US" sz="1600" dirty="0" smtClean="0"/>
              <a:t>Linking disparate networks and computers</a:t>
            </a:r>
          </a:p>
          <a:p>
            <a:pPr lvl="2"/>
            <a:r>
              <a:rPr lang="en-US" sz="1600" dirty="0" smtClean="0"/>
              <a:t>Widely used as Internet Communication Standards</a:t>
            </a:r>
          </a:p>
        </p:txBody>
      </p:sp>
      <p:sp>
        <p:nvSpPr>
          <p:cNvPr id="3" name="Title 2"/>
          <p:cNvSpPr>
            <a:spLocks noGrp="1"/>
          </p:cNvSpPr>
          <p:nvPr>
            <p:ph type="title"/>
          </p:nvPr>
        </p:nvSpPr>
        <p:spPr/>
        <p:txBody>
          <a:bodyPr/>
          <a:lstStyle/>
          <a:p>
            <a:r>
              <a:rPr lang="en-US" dirty="0">
                <a:solidFill>
                  <a:srgbClr val="0D0D0D"/>
                </a:solidFill>
              </a:rPr>
              <a:t>Key </a:t>
            </a:r>
            <a:r>
              <a:rPr lang="en-US" dirty="0" smtClean="0">
                <a:solidFill>
                  <a:srgbClr val="0D0D0D"/>
                </a:solidFill>
              </a:rPr>
              <a:t>Networking </a:t>
            </a:r>
            <a:r>
              <a:rPr lang="en-US" dirty="0">
                <a:solidFill>
                  <a:srgbClr val="0D0D0D"/>
                </a:solidFill>
              </a:rPr>
              <a:t>T</a:t>
            </a:r>
            <a:r>
              <a:rPr lang="en-US" dirty="0" smtClean="0">
                <a:solidFill>
                  <a:srgbClr val="0D0D0D"/>
                </a:solidFill>
              </a:rPr>
              <a:t>echnologies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27</a:t>
            </a:fld>
            <a:endParaRPr lang="en-US" dirty="0"/>
          </a:p>
        </p:txBody>
      </p:sp>
    </p:spTree>
    <p:extLst>
      <p:ext uri="{BB962C8B-B14F-4D97-AF65-F5344CB8AC3E}">
        <p14:creationId xmlns:p14="http://schemas.microsoft.com/office/powerpoint/2010/main" val="1166132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724400"/>
          </a:xfrm>
        </p:spPr>
        <p:txBody>
          <a:bodyPr/>
          <a:lstStyle/>
          <a:p>
            <a:r>
              <a:rPr lang="en-US" sz="2000" b="1" dirty="0" smtClean="0"/>
              <a:t>Client/Server Computing</a:t>
            </a:r>
          </a:p>
          <a:p>
            <a:pPr lvl="1"/>
            <a:r>
              <a:rPr lang="en-US" sz="1600" b="1" dirty="0" smtClean="0"/>
              <a:t>A model </a:t>
            </a:r>
            <a:r>
              <a:rPr lang="en-US" sz="1600" b="1" dirty="0"/>
              <a:t>of computing in which very powerful personal computers (clients) are connected in a network with one or more server computers that perform common functions </a:t>
            </a:r>
            <a:r>
              <a:rPr lang="en-US" sz="1600" dirty="0"/>
              <a:t>for the clients, such as storing files, software applications, etc</a:t>
            </a:r>
            <a:r>
              <a:rPr lang="en-US" sz="1600" dirty="0" smtClean="0"/>
              <a:t>.</a:t>
            </a:r>
          </a:p>
          <a:p>
            <a:r>
              <a:rPr lang="en-US" sz="2000" b="1" dirty="0" smtClean="0"/>
              <a:t>Client</a:t>
            </a:r>
          </a:p>
          <a:p>
            <a:pPr lvl="1"/>
            <a:r>
              <a:rPr lang="en-US" sz="1600" dirty="0" smtClean="0"/>
              <a:t>A powerful </a:t>
            </a:r>
            <a:r>
              <a:rPr lang="en-US" sz="1600" b="1" dirty="0" smtClean="0"/>
              <a:t>personal computer </a:t>
            </a:r>
            <a:r>
              <a:rPr lang="en-US" sz="1600" dirty="0" smtClean="0"/>
              <a:t>that is part of a network.</a:t>
            </a:r>
          </a:p>
          <a:p>
            <a:r>
              <a:rPr lang="en-US" sz="2000" b="1" dirty="0" smtClean="0"/>
              <a:t>Server</a:t>
            </a:r>
          </a:p>
          <a:p>
            <a:pPr lvl="1"/>
            <a:r>
              <a:rPr lang="en-US" sz="1600" b="1" dirty="0" smtClean="0"/>
              <a:t>Networked computer </a:t>
            </a:r>
            <a:r>
              <a:rPr lang="en-US" sz="1600" dirty="0" smtClean="0"/>
              <a:t>dedicated to common functions that the client computers on the network need. </a:t>
            </a:r>
            <a:endParaRPr lang="en-US" sz="1600" dirty="0"/>
          </a:p>
          <a:p>
            <a:endParaRPr lang="en-US" dirty="0"/>
          </a:p>
        </p:txBody>
      </p:sp>
      <p:sp>
        <p:nvSpPr>
          <p:cNvPr id="3" name="Title 2"/>
          <p:cNvSpPr>
            <a:spLocks noGrp="1"/>
          </p:cNvSpPr>
          <p:nvPr>
            <p:ph type="title"/>
          </p:nvPr>
        </p:nvSpPr>
        <p:spPr/>
        <p:txBody>
          <a:bodyPr/>
          <a:lstStyle/>
          <a:p>
            <a:r>
              <a:rPr lang="en-US" dirty="0" smtClean="0"/>
              <a:t>Client/Server Computing</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28</a:t>
            </a:fld>
            <a:endParaRPr lang="en-US" dirty="0"/>
          </a:p>
        </p:txBody>
      </p:sp>
      <p:pic>
        <p:nvPicPr>
          <p:cNvPr id="6" name="Picture 4" descr="03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142" y="3892466"/>
            <a:ext cx="6477000" cy="2279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84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Packet Switching</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29</a:t>
            </a:fld>
            <a:endParaRPr lang="en-US" dirty="0"/>
          </a:p>
        </p:txBody>
      </p:sp>
      <p:pic>
        <p:nvPicPr>
          <p:cNvPr id="5" name="Content Placeholder 4" descr="03_04"/>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609599" y="3468882"/>
            <a:ext cx="8305799" cy="27844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6696" y="1524000"/>
            <a:ext cx="8428703" cy="1797415"/>
          </a:xfrm>
          <a:prstGeom prst="rect">
            <a:avLst/>
          </a:prstGeom>
        </p:spPr>
        <p:txBody>
          <a:bodyPr wrap="square">
            <a:spAutoFit/>
          </a:bodyPr>
          <a:lstStyle/>
          <a:p>
            <a:pPr marL="285750" lvl="2" indent="-285750">
              <a:lnSpc>
                <a:spcPct val="90000"/>
              </a:lnSpc>
              <a:spcBef>
                <a:spcPts val="600"/>
              </a:spcBef>
              <a:buFont typeface="Arial" panose="020B0604020202020204" pitchFamily="34" charset="0"/>
              <a:buChar char="•"/>
            </a:pPr>
            <a:r>
              <a:rPr lang="en-US" sz="1600" dirty="0">
                <a:latin typeface="Candara" panose="020E0502030303020204" pitchFamily="34" charset="0"/>
              </a:rPr>
              <a:t>A method of </a:t>
            </a:r>
            <a:r>
              <a:rPr lang="en-US" sz="1600" b="1" dirty="0">
                <a:latin typeface="Candara" panose="020E0502030303020204" pitchFamily="34" charset="0"/>
              </a:rPr>
              <a:t>slicing digital messages into packets</a:t>
            </a:r>
            <a:r>
              <a:rPr lang="en-US" sz="1600" dirty="0">
                <a:latin typeface="Candara" panose="020E0502030303020204" pitchFamily="34" charset="0"/>
              </a:rPr>
              <a:t>, </a:t>
            </a:r>
            <a:r>
              <a:rPr lang="en-US" sz="1600" b="1" dirty="0">
                <a:latin typeface="Candara" panose="020E0502030303020204" pitchFamily="34" charset="0"/>
              </a:rPr>
              <a:t>sending the packets </a:t>
            </a:r>
            <a:r>
              <a:rPr lang="en-US" sz="1600" dirty="0">
                <a:latin typeface="Candara" panose="020E0502030303020204" pitchFamily="34" charset="0"/>
              </a:rPr>
              <a:t>along different communication paths as they become available, and </a:t>
            </a:r>
            <a:r>
              <a:rPr lang="en-US" sz="1600" b="1" dirty="0">
                <a:latin typeface="Candara" panose="020E0502030303020204" pitchFamily="34" charset="0"/>
              </a:rPr>
              <a:t>then reassembling the packets once they arrive at their destination.</a:t>
            </a:r>
          </a:p>
          <a:p>
            <a:pPr marL="285750" lvl="2" indent="-285750">
              <a:lnSpc>
                <a:spcPct val="90000"/>
              </a:lnSpc>
              <a:spcBef>
                <a:spcPts val="600"/>
              </a:spcBef>
              <a:buFont typeface="Arial" panose="020B0604020202020204" pitchFamily="34" charset="0"/>
              <a:buChar char="•"/>
            </a:pPr>
            <a:r>
              <a:rPr lang="en-US" sz="1600" b="1" dirty="0">
                <a:latin typeface="Candara" panose="020E0502030303020204" pitchFamily="34" charset="0"/>
              </a:rPr>
              <a:t>Uses routers</a:t>
            </a:r>
            <a:r>
              <a:rPr lang="en-US" sz="1600" dirty="0">
                <a:latin typeface="Candara" panose="020E0502030303020204" pitchFamily="34" charset="0"/>
              </a:rPr>
              <a:t>: special purpose computers </a:t>
            </a:r>
            <a:r>
              <a:rPr lang="en-US" sz="1600" b="1" dirty="0">
                <a:latin typeface="Candara" panose="020E0502030303020204" pitchFamily="34" charset="0"/>
              </a:rPr>
              <a:t>that interconnect the computer networks</a:t>
            </a:r>
            <a:r>
              <a:rPr lang="en-US" sz="1600" dirty="0">
                <a:latin typeface="Candara" panose="020E0502030303020204" pitchFamily="34" charset="0"/>
              </a:rPr>
              <a:t> that make up the Internet and </a:t>
            </a:r>
            <a:r>
              <a:rPr lang="en-US" sz="1600" b="1" dirty="0">
                <a:latin typeface="Candara" panose="020E0502030303020204" pitchFamily="34" charset="0"/>
              </a:rPr>
              <a:t>route packets to their ultimate destination</a:t>
            </a:r>
            <a:r>
              <a:rPr lang="en-US" sz="1600" dirty="0">
                <a:latin typeface="Candara" panose="020E0502030303020204" pitchFamily="34" charset="0"/>
              </a:rPr>
              <a:t>.</a:t>
            </a:r>
          </a:p>
          <a:p>
            <a:pPr marL="285750" lvl="2" indent="-285750">
              <a:lnSpc>
                <a:spcPct val="90000"/>
              </a:lnSpc>
              <a:spcBef>
                <a:spcPts val="600"/>
              </a:spcBef>
              <a:buFont typeface="Arial" panose="020B0604020202020204" pitchFamily="34" charset="0"/>
              <a:buChar char="•"/>
            </a:pPr>
            <a:r>
              <a:rPr lang="en-US" sz="1600" b="1" dirty="0">
                <a:latin typeface="Candara" panose="020E0502030303020204" pitchFamily="34" charset="0"/>
              </a:rPr>
              <a:t>Routers use computer programs called routing algorithms </a:t>
            </a:r>
            <a:r>
              <a:rPr lang="en-US" sz="1600" dirty="0">
                <a:latin typeface="Candara" panose="020E0502030303020204" pitchFamily="34" charset="0"/>
              </a:rPr>
              <a:t>to ensure packets take the best available path toward their destination.</a:t>
            </a:r>
            <a:endParaRPr lang="en-US" sz="1600" b="1" dirty="0">
              <a:latin typeface="Candara" panose="020E0502030303020204" pitchFamily="34" charset="0"/>
            </a:endParaRPr>
          </a:p>
        </p:txBody>
      </p:sp>
    </p:spTree>
    <p:extLst>
      <p:ext uri="{BB962C8B-B14F-4D97-AF65-F5344CB8AC3E}">
        <p14:creationId xmlns:p14="http://schemas.microsoft.com/office/powerpoint/2010/main" val="2775647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724400"/>
          </a:xfrm>
        </p:spPr>
        <p:txBody>
          <a:bodyPr/>
          <a:lstStyle/>
          <a:p>
            <a:pPr marL="342900" lvl="1" indent="-342900">
              <a:spcAft>
                <a:spcPts val="0"/>
              </a:spcAft>
              <a:buFont typeface="Arial" panose="020B0604020202020204" pitchFamily="34" charset="0"/>
              <a:buChar char="•"/>
            </a:pPr>
            <a:r>
              <a:rPr lang="en-US" sz="2000" b="1" dirty="0" smtClean="0">
                <a:ea typeface="ＭＳ Ｐゴシック" panose="020B0600070205080204" pitchFamily="34" charset="-128"/>
              </a:rPr>
              <a:t>Convergence:</a:t>
            </a:r>
          </a:p>
          <a:p>
            <a:pPr marL="742950" lvl="2" indent="-342900">
              <a:spcAft>
                <a:spcPts val="0"/>
              </a:spcAft>
              <a:buFont typeface="Arial" panose="020B0604020202020204" pitchFamily="34" charset="0"/>
              <a:buChar char="•"/>
            </a:pPr>
            <a:r>
              <a:rPr lang="en-US" sz="1800" b="1" dirty="0" smtClean="0">
                <a:ea typeface="ＭＳ Ｐゴシック" panose="020B0600070205080204" pitchFamily="34" charset="-128"/>
              </a:rPr>
              <a:t>Telephone </a:t>
            </a:r>
            <a:r>
              <a:rPr lang="en-US" sz="1800" b="1" dirty="0">
                <a:ea typeface="ＭＳ Ｐゴシック" panose="020B0600070205080204" pitchFamily="34" charset="-128"/>
              </a:rPr>
              <a:t>networks and computer netwo</a:t>
            </a:r>
            <a:r>
              <a:rPr lang="en-US" sz="1800" dirty="0">
                <a:ea typeface="ＭＳ Ｐゴシック" panose="020B0600070205080204" pitchFamily="34" charset="-128"/>
              </a:rPr>
              <a:t>rks converging into single digital network using Internet </a:t>
            </a:r>
            <a:r>
              <a:rPr lang="en-US" sz="1800" dirty="0" smtClean="0">
                <a:ea typeface="ＭＳ Ｐゴシック" panose="020B0600070205080204" pitchFamily="34" charset="-128"/>
              </a:rPr>
              <a:t>standards</a:t>
            </a:r>
          </a:p>
          <a:p>
            <a:pPr marL="742950" lvl="2" indent="-342900">
              <a:spcAft>
                <a:spcPts val="0"/>
              </a:spcAft>
              <a:buFont typeface="Arial" panose="020B0604020202020204" pitchFamily="34" charset="0"/>
              <a:buChar char="•"/>
            </a:pPr>
            <a:r>
              <a:rPr lang="en-US" sz="1800" b="1" dirty="0" smtClean="0">
                <a:ea typeface="ＭＳ Ｐゴシック" panose="020B0600070205080204" pitchFamily="34" charset="-128"/>
              </a:rPr>
              <a:t>Telephone networks</a:t>
            </a:r>
            <a:r>
              <a:rPr lang="en-US" sz="1800" dirty="0" smtClean="0">
                <a:ea typeface="ＭＳ Ｐゴシック" panose="020B0600070205080204" pitchFamily="34" charset="-128"/>
              </a:rPr>
              <a:t>: handled voice communication</a:t>
            </a:r>
          </a:p>
          <a:p>
            <a:pPr marL="742950" lvl="2" indent="-342900">
              <a:spcAft>
                <a:spcPts val="0"/>
              </a:spcAft>
              <a:buFont typeface="Arial" panose="020B0604020202020204" pitchFamily="34" charset="0"/>
              <a:buChar char="•"/>
            </a:pPr>
            <a:r>
              <a:rPr lang="en-US" sz="1800" b="1" dirty="0" smtClean="0">
                <a:ea typeface="ＭＳ Ｐゴシック" panose="020B0600070205080204" pitchFamily="34" charset="-128"/>
              </a:rPr>
              <a:t>Computer networks</a:t>
            </a:r>
            <a:r>
              <a:rPr lang="en-US" sz="1800" dirty="0" smtClean="0">
                <a:ea typeface="ＭＳ Ｐゴシック" panose="020B0600070205080204" pitchFamily="34" charset="-128"/>
              </a:rPr>
              <a:t>: handled data traffic</a:t>
            </a:r>
          </a:p>
          <a:p>
            <a:pPr marL="400050" lvl="2" indent="0">
              <a:spcAft>
                <a:spcPts val="0"/>
              </a:spcAft>
              <a:buNone/>
            </a:pPr>
            <a:endParaRPr lang="en-US" sz="1800" dirty="0">
              <a:ea typeface="ＭＳ Ｐゴシック" panose="020B0600070205080204" pitchFamily="34" charset="-128"/>
            </a:endParaRPr>
          </a:p>
          <a:p>
            <a:pPr marL="342900" lvl="1" indent="-342900">
              <a:spcAft>
                <a:spcPts val="0"/>
              </a:spcAft>
              <a:buFont typeface="Arial" panose="020B0604020202020204" pitchFamily="34" charset="0"/>
              <a:buChar char="•"/>
            </a:pPr>
            <a:r>
              <a:rPr lang="en-US" sz="2000" b="1" dirty="0">
                <a:ea typeface="ＭＳ Ｐゴシック" panose="020B0600070205080204" pitchFamily="34" charset="-128"/>
              </a:rPr>
              <a:t>Broadband:</a:t>
            </a:r>
          </a:p>
          <a:p>
            <a:pPr marL="800100" lvl="3" indent="-342900">
              <a:spcAft>
                <a:spcPts val="0"/>
              </a:spcAft>
              <a:buFont typeface="Arial" panose="020B0604020202020204" pitchFamily="34" charset="0"/>
              <a:buChar char="•"/>
            </a:pPr>
            <a:r>
              <a:rPr lang="en-US" sz="1800" dirty="0" smtClean="0">
                <a:ea typeface="ＭＳ Ｐゴシック" panose="020B0600070205080204" pitchFamily="34" charset="-128"/>
              </a:rPr>
              <a:t>More </a:t>
            </a:r>
            <a:r>
              <a:rPr lang="en-US" sz="1800" dirty="0">
                <a:ea typeface="ＭＳ Ｐゴシック" panose="020B0600070205080204" pitchFamily="34" charset="-128"/>
              </a:rPr>
              <a:t>than 60% U.S. Internet users have broadband </a:t>
            </a:r>
            <a:r>
              <a:rPr lang="en-US" sz="1800" dirty="0" smtClean="0">
                <a:ea typeface="ＭＳ Ｐゴシック" panose="020B0600070205080204" pitchFamily="34" charset="-128"/>
              </a:rPr>
              <a:t>access</a:t>
            </a:r>
          </a:p>
          <a:p>
            <a:pPr marL="800100" lvl="3" indent="-342900">
              <a:spcAft>
                <a:spcPts val="0"/>
              </a:spcAft>
              <a:buFont typeface="Arial" panose="020B0604020202020204" pitchFamily="34" charset="0"/>
              <a:buChar char="•"/>
            </a:pPr>
            <a:endParaRPr lang="en-US" sz="1800" dirty="0">
              <a:ea typeface="ＭＳ Ｐゴシック" panose="020B0600070205080204" pitchFamily="34" charset="-128"/>
            </a:endParaRPr>
          </a:p>
          <a:p>
            <a:pPr marL="342900" lvl="1" indent="-342900">
              <a:spcAft>
                <a:spcPts val="0"/>
              </a:spcAft>
              <a:buFont typeface="Arial" panose="020B0604020202020204" pitchFamily="34" charset="0"/>
              <a:buChar char="•"/>
            </a:pPr>
            <a:r>
              <a:rPr lang="en-US" sz="2000" b="1" dirty="0">
                <a:ea typeface="ＭＳ Ｐゴシック" panose="020B0600070205080204" pitchFamily="34" charset="-128"/>
              </a:rPr>
              <a:t>Broadband wireless: </a:t>
            </a:r>
          </a:p>
          <a:p>
            <a:pPr marL="800100" lvl="3" indent="-342900">
              <a:spcAft>
                <a:spcPts val="0"/>
              </a:spcAft>
              <a:buFont typeface="Arial" panose="020B0604020202020204" pitchFamily="34" charset="0"/>
              <a:buChar char="•"/>
            </a:pPr>
            <a:r>
              <a:rPr lang="en-US" sz="1800" b="1" dirty="0">
                <a:ea typeface="ＭＳ Ｐゴシック" panose="020B0600070205080204" pitchFamily="34" charset="-128"/>
              </a:rPr>
              <a:t>Voice and data communication as well as Internet access are increasingly taking place</a:t>
            </a:r>
            <a:r>
              <a:rPr lang="en-US" sz="1800" dirty="0">
                <a:ea typeface="ＭＳ Ｐゴシック" panose="020B0600070205080204" pitchFamily="34" charset="-128"/>
              </a:rPr>
              <a:t> over broadband wireless platforms</a:t>
            </a:r>
          </a:p>
          <a:p>
            <a:pPr marL="182880" indent="457200">
              <a:spcAft>
                <a:spcPts val="0"/>
              </a:spcAft>
            </a:pPr>
            <a:endParaRPr lang="en-US" sz="2000" dirty="0"/>
          </a:p>
        </p:txBody>
      </p:sp>
      <p:sp>
        <p:nvSpPr>
          <p:cNvPr id="3" name="Title 2"/>
          <p:cNvSpPr>
            <a:spLocks noGrp="1"/>
          </p:cNvSpPr>
          <p:nvPr>
            <p:ph type="title"/>
          </p:nvPr>
        </p:nvSpPr>
        <p:spPr>
          <a:xfrm>
            <a:off x="228600" y="381000"/>
            <a:ext cx="8229600" cy="685800"/>
          </a:xfrm>
        </p:spPr>
        <p:txBody>
          <a:bodyPr/>
          <a:lstStyle/>
          <a:p>
            <a:r>
              <a:rPr lang="en-US" sz="2400" dirty="0">
                <a:solidFill>
                  <a:srgbClr val="0D0D0D"/>
                </a:solidFill>
              </a:rPr>
              <a:t>Networking and communication </a:t>
            </a:r>
            <a:r>
              <a:rPr lang="en-US" sz="2400" dirty="0" smtClean="0">
                <a:solidFill>
                  <a:srgbClr val="0D0D0D"/>
                </a:solidFill>
              </a:rPr>
              <a:t>Trends in Today’s Business</a:t>
            </a:r>
            <a:endParaRPr lang="en-US" sz="2400"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a:t>
            </a:fld>
            <a:endParaRPr lang="en-US" dirty="0"/>
          </a:p>
        </p:txBody>
      </p:sp>
    </p:spTree>
    <p:extLst>
      <p:ext uri="{BB962C8B-B14F-4D97-AF65-F5344CB8AC3E}">
        <p14:creationId xmlns:p14="http://schemas.microsoft.com/office/powerpoint/2010/main" val="37339702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800600"/>
          </a:xfrm>
        </p:spPr>
        <p:txBody>
          <a:bodyPr/>
          <a:lstStyle/>
          <a:p>
            <a:pPr marL="274320" lvl="2">
              <a:lnSpc>
                <a:spcPct val="90000"/>
              </a:lnSpc>
            </a:pPr>
            <a:r>
              <a:rPr lang="en-US" sz="1600" b="1" dirty="0" smtClean="0"/>
              <a:t>Protocol: </a:t>
            </a:r>
            <a:r>
              <a:rPr lang="en-US" sz="1600" dirty="0" smtClean="0"/>
              <a:t>A </a:t>
            </a:r>
            <a:r>
              <a:rPr lang="en-US" sz="1600" dirty="0"/>
              <a:t>set of </a:t>
            </a:r>
            <a:r>
              <a:rPr lang="en-US" sz="1600" b="1" dirty="0"/>
              <a:t>rules for formatting, ordering, compressing and error-checking messages</a:t>
            </a:r>
            <a:r>
              <a:rPr lang="en-US" sz="1600" dirty="0"/>
              <a:t>.</a:t>
            </a:r>
          </a:p>
          <a:p>
            <a:pPr marL="274320" lvl="2">
              <a:lnSpc>
                <a:spcPct val="90000"/>
              </a:lnSpc>
            </a:pPr>
            <a:r>
              <a:rPr lang="en-US" sz="1600" b="1" dirty="0"/>
              <a:t>TCP: </a:t>
            </a:r>
            <a:r>
              <a:rPr lang="en-US" sz="1600" b="1" dirty="0" smtClean="0"/>
              <a:t>Establishes </a:t>
            </a:r>
            <a:r>
              <a:rPr lang="en-US" sz="1600" b="1" dirty="0"/>
              <a:t>the connections among sending and receiving Web computers</a:t>
            </a:r>
            <a:r>
              <a:rPr lang="en-US" sz="1600" dirty="0"/>
              <a:t>, handles the </a:t>
            </a:r>
            <a:r>
              <a:rPr lang="en-US" sz="1600" b="1" dirty="0"/>
              <a:t>assembly of packets at the point of transmission, and their reassembly at the receiving end.</a:t>
            </a:r>
          </a:p>
          <a:p>
            <a:pPr marL="274320" lvl="2">
              <a:lnSpc>
                <a:spcPct val="90000"/>
              </a:lnSpc>
            </a:pPr>
            <a:r>
              <a:rPr lang="en-US" sz="1600" b="1" dirty="0"/>
              <a:t>IP</a:t>
            </a:r>
            <a:r>
              <a:rPr lang="en-US" sz="1600" dirty="0"/>
              <a:t>: Provides </a:t>
            </a:r>
            <a:r>
              <a:rPr lang="en-US" sz="1600" b="1" dirty="0"/>
              <a:t>the Internet’s addressing </a:t>
            </a:r>
            <a:r>
              <a:rPr lang="en-US" sz="1600" b="1" dirty="0" smtClean="0"/>
              <a:t>scheme</a:t>
            </a:r>
          </a:p>
          <a:p>
            <a:pPr marL="274320" lvl="2">
              <a:lnSpc>
                <a:spcPct val="90000"/>
              </a:lnSpc>
            </a:pPr>
            <a:endParaRPr lang="en-US" sz="1600" dirty="0" smtClean="0"/>
          </a:p>
          <a:p>
            <a:r>
              <a:rPr lang="en-US" sz="1600" dirty="0" smtClean="0"/>
              <a:t>TCP/IP is divided into four separate layers.</a:t>
            </a:r>
          </a:p>
          <a:p>
            <a:pPr marL="857250" lvl="1" indent="-457200">
              <a:buFont typeface="+mj-lt"/>
              <a:buAutoNum type="arabicPeriod"/>
            </a:pPr>
            <a:r>
              <a:rPr lang="en-US" sz="1600" b="1" dirty="0" smtClean="0"/>
              <a:t>Network Interface Layer</a:t>
            </a:r>
            <a:r>
              <a:rPr lang="en-US" sz="1600" dirty="0" smtClean="0"/>
              <a:t>, </a:t>
            </a:r>
          </a:p>
          <a:p>
            <a:pPr marL="1257300" lvl="2" indent="-457200">
              <a:buFont typeface="Courier New" panose="02070309020205020404" pitchFamily="49" charset="0"/>
              <a:buChar char="o"/>
            </a:pPr>
            <a:r>
              <a:rPr lang="en-US" sz="1400" b="1" dirty="0" smtClean="0"/>
              <a:t>placing </a:t>
            </a:r>
            <a:r>
              <a:rPr lang="en-US" sz="1400" b="1" dirty="0"/>
              <a:t>packets on &amp; receiving</a:t>
            </a:r>
            <a:r>
              <a:rPr lang="en-US" sz="1400" dirty="0"/>
              <a:t> them from the network medium, e.g., LAN (Ethernet), other network.</a:t>
            </a:r>
            <a:endParaRPr lang="en-US" sz="1400" dirty="0" smtClean="0"/>
          </a:p>
          <a:p>
            <a:pPr marL="857250" lvl="1" indent="-457200">
              <a:buFont typeface="+mj-lt"/>
              <a:buAutoNum type="arabicPeriod"/>
            </a:pPr>
            <a:r>
              <a:rPr lang="en-US" sz="1600" b="1" dirty="0" smtClean="0"/>
              <a:t>Internet Layer</a:t>
            </a:r>
            <a:r>
              <a:rPr lang="en-US" sz="1400" dirty="0" smtClean="0"/>
              <a:t>, </a:t>
            </a:r>
          </a:p>
          <a:p>
            <a:pPr marL="1257300" lvl="2" indent="-457200">
              <a:buFont typeface="Courier New" panose="02070309020205020404" pitchFamily="49" charset="0"/>
              <a:buChar char="o"/>
            </a:pPr>
            <a:r>
              <a:rPr lang="en-US" sz="1400" b="1" dirty="0" smtClean="0"/>
              <a:t>addressing, packaging &amp; routing messages </a:t>
            </a:r>
            <a:r>
              <a:rPr lang="en-US" sz="1400" dirty="0" smtClean="0"/>
              <a:t>on the Internet. </a:t>
            </a:r>
          </a:p>
          <a:p>
            <a:pPr marL="857250" lvl="1" indent="-457200">
              <a:buFont typeface="+mj-lt"/>
              <a:buAutoNum type="arabicPeriod"/>
            </a:pPr>
            <a:r>
              <a:rPr lang="en-US" sz="1600" b="1" dirty="0" smtClean="0"/>
              <a:t>Transport Layer</a:t>
            </a:r>
            <a:r>
              <a:rPr lang="en-US" sz="1600" dirty="0" smtClean="0"/>
              <a:t>, </a:t>
            </a:r>
          </a:p>
          <a:p>
            <a:pPr marL="1257300" lvl="2" indent="-457200">
              <a:buFont typeface="Courier New" panose="02070309020205020404" pitchFamily="49" charset="0"/>
              <a:buChar char="o"/>
            </a:pPr>
            <a:r>
              <a:rPr lang="en-US" sz="1400" b="1" dirty="0" smtClean="0"/>
              <a:t>providing communication </a:t>
            </a:r>
            <a:r>
              <a:rPr lang="en-US" sz="1400" dirty="0" smtClean="0"/>
              <a:t>with the application by acknowledging </a:t>
            </a:r>
            <a:r>
              <a:rPr lang="en-US" sz="1400" b="1" dirty="0" smtClean="0"/>
              <a:t>&amp; sequencing the packets to &amp; from </a:t>
            </a:r>
            <a:r>
              <a:rPr lang="en-US" sz="1400" dirty="0" smtClean="0"/>
              <a:t>the application.</a:t>
            </a:r>
          </a:p>
          <a:p>
            <a:pPr marL="857250" lvl="1" indent="-457200">
              <a:buFont typeface="+mj-lt"/>
              <a:buAutoNum type="arabicPeriod"/>
            </a:pPr>
            <a:r>
              <a:rPr lang="en-US" sz="1600" b="1" dirty="0" smtClean="0"/>
              <a:t>Application Layer</a:t>
            </a:r>
            <a:r>
              <a:rPr lang="en-US" sz="1600" dirty="0" smtClean="0"/>
              <a:t>, </a:t>
            </a:r>
          </a:p>
          <a:p>
            <a:pPr marL="1257300" lvl="2" indent="-457200">
              <a:buFont typeface="Courier New" panose="02070309020205020404" pitchFamily="49" charset="0"/>
              <a:buChar char="o"/>
            </a:pPr>
            <a:r>
              <a:rPr lang="en-US" sz="1400" dirty="0" smtClean="0"/>
              <a:t>provides a wide variety of </a:t>
            </a:r>
            <a:r>
              <a:rPr lang="en-US" sz="1400" b="1" dirty="0" smtClean="0"/>
              <a:t>application</a:t>
            </a:r>
            <a:r>
              <a:rPr lang="en-US" sz="1400" dirty="0" smtClean="0"/>
              <a:t> with the </a:t>
            </a:r>
            <a:r>
              <a:rPr lang="en-US" sz="1400" b="1" dirty="0" smtClean="0"/>
              <a:t>ability to access the services of the lower layers.</a:t>
            </a:r>
          </a:p>
          <a:p>
            <a:pPr marL="1257300" lvl="2" indent="-457200">
              <a:buFont typeface="Courier New" panose="02070309020205020404" pitchFamily="49" charset="0"/>
              <a:buChar char="o"/>
            </a:pPr>
            <a:r>
              <a:rPr lang="en-US" sz="1400" dirty="0" smtClean="0"/>
              <a:t>e.g., </a:t>
            </a:r>
            <a:r>
              <a:rPr lang="en-US" sz="1400" dirty="0" err="1" smtClean="0"/>
              <a:t>HyperText</a:t>
            </a:r>
            <a:r>
              <a:rPr lang="en-US" sz="1400" dirty="0" smtClean="0"/>
              <a:t> Transfer Protocol (HTTP), File Transfer Protocol (FTP), Simple Mail Transfer Protocol.</a:t>
            </a:r>
          </a:p>
        </p:txBody>
      </p:sp>
      <p:sp>
        <p:nvSpPr>
          <p:cNvPr id="3" name="Title 2"/>
          <p:cNvSpPr>
            <a:spLocks noGrp="1"/>
          </p:cNvSpPr>
          <p:nvPr>
            <p:ph type="title"/>
          </p:nvPr>
        </p:nvSpPr>
        <p:spPr>
          <a:xfrm>
            <a:off x="228600" y="381000"/>
            <a:ext cx="8534400" cy="685800"/>
          </a:xfrm>
        </p:spPr>
        <p:txBody>
          <a:bodyPr/>
          <a:lstStyle/>
          <a:p>
            <a:r>
              <a:rPr lang="en-US" sz="2400" dirty="0"/>
              <a:t>Transmission Control Protocol/Internet Protocol (TCP/IP)</a:t>
            </a:r>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30</a:t>
            </a:fld>
            <a:endParaRPr lang="en-US" dirty="0"/>
          </a:p>
        </p:txBody>
      </p:sp>
    </p:spTree>
    <p:extLst>
      <p:ext uri="{BB962C8B-B14F-4D97-AF65-F5344CB8AC3E}">
        <p14:creationId xmlns:p14="http://schemas.microsoft.com/office/powerpoint/2010/main" val="85654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TCP/IP </a:t>
            </a:r>
            <a:r>
              <a:rPr lang="en-US" dirty="0" smtClean="0"/>
              <a:t>Architecture</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31</a:t>
            </a:fld>
            <a:endParaRPr lang="en-US" dirty="0"/>
          </a:p>
        </p:txBody>
      </p:sp>
      <p:pic>
        <p:nvPicPr>
          <p:cNvPr id="5" name="Content Placeholder 4" descr="03_05"/>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07720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4535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000" dirty="0" smtClean="0"/>
              <a:t>Two versions of IP currently in use. </a:t>
            </a:r>
          </a:p>
          <a:p>
            <a:r>
              <a:rPr lang="en-US" sz="2000" dirty="0" smtClean="0"/>
              <a:t>IPv4 Internet </a:t>
            </a:r>
            <a:r>
              <a:rPr lang="en-US" sz="2000" dirty="0"/>
              <a:t>address (also called IP address): </a:t>
            </a:r>
            <a:endParaRPr lang="en-US" sz="2000" dirty="0" smtClean="0"/>
          </a:p>
          <a:p>
            <a:r>
              <a:rPr lang="en-US" sz="2000" dirty="0"/>
              <a:t>A</a:t>
            </a:r>
            <a:r>
              <a:rPr lang="en-US" sz="2000" dirty="0" smtClean="0"/>
              <a:t> </a:t>
            </a:r>
            <a:r>
              <a:rPr lang="en-US" sz="2000" dirty="0"/>
              <a:t>32-bit number expressed as a series of four separate numbers marked off by periods, such as </a:t>
            </a:r>
            <a:r>
              <a:rPr lang="en-US" sz="2000" dirty="0" smtClean="0"/>
              <a:t>64.49.254.91</a:t>
            </a:r>
          </a:p>
          <a:p>
            <a:r>
              <a:rPr lang="en-US" sz="2000" dirty="0" smtClean="0"/>
              <a:t>Each of the four numbers can range from 0-255.</a:t>
            </a:r>
            <a:endParaRPr lang="en-US" sz="2000" dirty="0"/>
          </a:p>
          <a:p>
            <a:r>
              <a:rPr lang="en-US" sz="2000" dirty="0"/>
              <a:t>IPv4 the current version of IP. Can handle up to 4 billion </a:t>
            </a:r>
            <a:r>
              <a:rPr lang="en-US" sz="2000" dirty="0" smtClean="0"/>
              <a:t>addresses</a:t>
            </a:r>
            <a:endParaRPr lang="en-US" sz="2000" dirty="0"/>
          </a:p>
          <a:p>
            <a:r>
              <a:rPr lang="en-US" sz="2000" dirty="0"/>
              <a:t>IPv6 (next generation of IP) will use 128-bit addresses and be able to handle up 1 quadrillion </a:t>
            </a:r>
            <a:r>
              <a:rPr lang="en-US" sz="2000" dirty="0" smtClean="0"/>
              <a:t>addresses.</a:t>
            </a:r>
            <a:endParaRPr lang="en-US" sz="2000" dirty="0"/>
          </a:p>
        </p:txBody>
      </p:sp>
      <p:sp>
        <p:nvSpPr>
          <p:cNvPr id="3" name="Title 2"/>
          <p:cNvSpPr>
            <a:spLocks noGrp="1"/>
          </p:cNvSpPr>
          <p:nvPr>
            <p:ph type="title"/>
          </p:nvPr>
        </p:nvSpPr>
        <p:spPr/>
        <p:txBody>
          <a:bodyPr/>
          <a:lstStyle/>
          <a:p>
            <a:r>
              <a:rPr lang="en-US" dirty="0" smtClean="0"/>
              <a:t>IP Address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32</a:t>
            </a:fld>
            <a:endParaRPr lang="en-US" dirty="0"/>
          </a:p>
        </p:txBody>
      </p:sp>
    </p:spTree>
    <p:extLst>
      <p:ext uri="{BB962C8B-B14F-4D97-AF65-F5344CB8AC3E}">
        <p14:creationId xmlns:p14="http://schemas.microsoft.com/office/powerpoint/2010/main" val="36466530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a:lnSpc>
                <a:spcPct val="90000"/>
              </a:lnSpc>
              <a:spcBef>
                <a:spcPts val="600"/>
              </a:spcBef>
              <a:spcAft>
                <a:spcPts val="600"/>
              </a:spcAft>
            </a:pPr>
            <a:r>
              <a:rPr lang="en-US" sz="1800" b="1" dirty="0" smtClean="0"/>
              <a:t>HTTP (</a:t>
            </a:r>
            <a:r>
              <a:rPr lang="en-US" sz="1800" b="1" dirty="0" err="1" smtClean="0"/>
              <a:t>HyperText</a:t>
            </a:r>
            <a:r>
              <a:rPr lang="en-US" sz="1800" b="1" dirty="0" smtClean="0"/>
              <a:t> Transfer Protocol)</a:t>
            </a:r>
            <a:r>
              <a:rPr lang="en-US" sz="1800" dirty="0" smtClean="0"/>
              <a:t>: </a:t>
            </a:r>
            <a:r>
              <a:rPr lang="en-US" sz="1800" dirty="0"/>
              <a:t>Protocol used to </a:t>
            </a:r>
            <a:r>
              <a:rPr lang="en-US" sz="1800" b="1" dirty="0"/>
              <a:t>transfer Web pages</a:t>
            </a:r>
          </a:p>
          <a:p>
            <a:pPr>
              <a:lnSpc>
                <a:spcPct val="90000"/>
              </a:lnSpc>
              <a:spcBef>
                <a:spcPts val="600"/>
              </a:spcBef>
              <a:spcAft>
                <a:spcPts val="600"/>
              </a:spcAft>
            </a:pPr>
            <a:r>
              <a:rPr lang="en-US" sz="1800" b="1" dirty="0" smtClean="0"/>
              <a:t>SMTP (Simple Mail Transfer Protocol), </a:t>
            </a:r>
            <a:r>
              <a:rPr lang="en-US" sz="1800" b="1" dirty="0"/>
              <a:t>POP </a:t>
            </a:r>
            <a:r>
              <a:rPr lang="en-US" sz="1800" b="1" dirty="0" smtClean="0"/>
              <a:t>(Post Office Protocol) and IMAP (Internet Message Access Protocol)</a:t>
            </a:r>
            <a:r>
              <a:rPr lang="en-US" sz="1800" dirty="0" smtClean="0"/>
              <a:t>: </a:t>
            </a:r>
            <a:r>
              <a:rPr lang="en-US" sz="1800" dirty="0"/>
              <a:t>Protocols used to </a:t>
            </a:r>
            <a:r>
              <a:rPr lang="en-US" sz="1800" b="1" dirty="0"/>
              <a:t>send and receive e-mail</a:t>
            </a:r>
          </a:p>
          <a:p>
            <a:pPr>
              <a:lnSpc>
                <a:spcPct val="90000"/>
              </a:lnSpc>
              <a:spcBef>
                <a:spcPts val="600"/>
              </a:spcBef>
              <a:spcAft>
                <a:spcPts val="600"/>
              </a:spcAft>
            </a:pPr>
            <a:r>
              <a:rPr lang="en-US" sz="1800" b="1" dirty="0" smtClean="0"/>
              <a:t>FTP (File Transfer Protocol)</a:t>
            </a:r>
            <a:r>
              <a:rPr lang="en-US" sz="1800" dirty="0" smtClean="0"/>
              <a:t>: </a:t>
            </a:r>
            <a:r>
              <a:rPr lang="en-US" sz="1800" dirty="0"/>
              <a:t>Protocol that permits users to </a:t>
            </a:r>
            <a:r>
              <a:rPr lang="en-US" sz="1800" b="1" dirty="0"/>
              <a:t>transfer files from server to client and vice </a:t>
            </a:r>
            <a:r>
              <a:rPr lang="en-US" sz="1800" b="1" dirty="0" smtClean="0"/>
              <a:t>versa</a:t>
            </a:r>
            <a:r>
              <a:rPr lang="en-US" sz="1800" dirty="0" smtClean="0"/>
              <a:t>. One of the </a:t>
            </a:r>
            <a:r>
              <a:rPr lang="en-US" sz="1800" b="1" dirty="0" smtClean="0"/>
              <a:t>original Internet service</a:t>
            </a:r>
            <a:r>
              <a:rPr lang="en-US" sz="1800" dirty="0" smtClean="0"/>
              <a:t>. </a:t>
            </a:r>
            <a:r>
              <a:rPr lang="en-US" sz="1800" b="1" dirty="0" smtClean="0"/>
              <a:t>Transfer file from computer to computer. </a:t>
            </a:r>
            <a:endParaRPr lang="en-US" sz="1800" b="1" dirty="0"/>
          </a:p>
          <a:p>
            <a:pPr>
              <a:lnSpc>
                <a:spcPct val="90000"/>
              </a:lnSpc>
              <a:spcBef>
                <a:spcPts val="600"/>
              </a:spcBef>
              <a:spcAft>
                <a:spcPts val="600"/>
              </a:spcAft>
            </a:pPr>
            <a:r>
              <a:rPr lang="en-US" sz="1800" b="1" dirty="0" smtClean="0"/>
              <a:t>SSL (Secure Sockets Layer/TLS (Transport Layer Security)</a:t>
            </a:r>
            <a:r>
              <a:rPr lang="en-US" sz="1800" dirty="0" smtClean="0"/>
              <a:t>: </a:t>
            </a:r>
            <a:r>
              <a:rPr lang="en-US" sz="1800" dirty="0"/>
              <a:t>Protocol that provides </a:t>
            </a:r>
            <a:r>
              <a:rPr lang="en-US" sz="1800" b="1" dirty="0"/>
              <a:t>secure communications </a:t>
            </a:r>
            <a:r>
              <a:rPr lang="en-US" sz="1800" dirty="0"/>
              <a:t>between client and server</a:t>
            </a:r>
          </a:p>
          <a:p>
            <a:pPr>
              <a:lnSpc>
                <a:spcPct val="90000"/>
              </a:lnSpc>
              <a:spcBef>
                <a:spcPts val="600"/>
              </a:spcBef>
              <a:spcAft>
                <a:spcPts val="600"/>
              </a:spcAft>
            </a:pPr>
            <a:r>
              <a:rPr lang="en-US" sz="1800" b="1" dirty="0"/>
              <a:t>Telnet</a:t>
            </a:r>
            <a:r>
              <a:rPr lang="en-US" sz="1800" dirty="0"/>
              <a:t>: </a:t>
            </a:r>
            <a:r>
              <a:rPr lang="en-US" sz="1800" dirty="0" smtClean="0"/>
              <a:t>Logging on to one computer system and doing work on another. </a:t>
            </a:r>
            <a:endParaRPr lang="en-US" sz="1800" dirty="0"/>
          </a:p>
          <a:p>
            <a:pPr>
              <a:lnSpc>
                <a:spcPct val="90000"/>
              </a:lnSpc>
              <a:spcBef>
                <a:spcPts val="600"/>
              </a:spcBef>
              <a:spcAft>
                <a:spcPts val="600"/>
              </a:spcAft>
            </a:pPr>
            <a:r>
              <a:rPr lang="en-US" sz="1800" b="1" dirty="0"/>
              <a:t>Finger</a:t>
            </a:r>
            <a:r>
              <a:rPr lang="en-US" sz="1800" dirty="0"/>
              <a:t>: Utility program that lets you </a:t>
            </a:r>
            <a:r>
              <a:rPr lang="en-US" sz="1800" b="1" dirty="0"/>
              <a:t>check who is logged on, for how long and user name</a:t>
            </a:r>
          </a:p>
          <a:p>
            <a:pPr>
              <a:lnSpc>
                <a:spcPct val="90000"/>
              </a:lnSpc>
              <a:spcBef>
                <a:spcPts val="600"/>
              </a:spcBef>
              <a:spcAft>
                <a:spcPts val="600"/>
              </a:spcAft>
            </a:pPr>
            <a:r>
              <a:rPr lang="en-US" sz="1800" b="1" dirty="0" smtClean="0"/>
              <a:t>PING</a:t>
            </a:r>
            <a:r>
              <a:rPr lang="en-US" sz="1800" dirty="0" smtClean="0"/>
              <a:t>: </a:t>
            </a:r>
            <a:r>
              <a:rPr lang="en-US" sz="1800" dirty="0"/>
              <a:t>Utility program that allows you to </a:t>
            </a:r>
            <a:r>
              <a:rPr lang="en-US" sz="1800" b="1" dirty="0"/>
              <a:t>check connection between client and server</a:t>
            </a:r>
          </a:p>
          <a:p>
            <a:pPr>
              <a:lnSpc>
                <a:spcPct val="90000"/>
              </a:lnSpc>
              <a:spcBef>
                <a:spcPts val="600"/>
              </a:spcBef>
              <a:spcAft>
                <a:spcPts val="600"/>
              </a:spcAft>
            </a:pPr>
            <a:r>
              <a:rPr lang="en-US" sz="1800" b="1" dirty="0" err="1"/>
              <a:t>Tracert</a:t>
            </a:r>
            <a:r>
              <a:rPr lang="en-US" sz="1800" dirty="0"/>
              <a:t>: Utility program that allows you </a:t>
            </a:r>
            <a:r>
              <a:rPr lang="en-US" sz="1800" b="1" dirty="0"/>
              <a:t>to follow </a:t>
            </a:r>
            <a:r>
              <a:rPr lang="en-US" sz="1800" b="1" dirty="0" smtClean="0"/>
              <a:t>path </a:t>
            </a:r>
            <a:r>
              <a:rPr lang="en-US" sz="1800" b="1" dirty="0"/>
              <a:t>of a message sent from a client to a remote computer </a:t>
            </a:r>
          </a:p>
        </p:txBody>
      </p:sp>
      <p:sp>
        <p:nvSpPr>
          <p:cNvPr id="3" name="Title 2"/>
          <p:cNvSpPr>
            <a:spLocks noGrp="1"/>
          </p:cNvSpPr>
          <p:nvPr>
            <p:ph type="title"/>
          </p:nvPr>
        </p:nvSpPr>
        <p:spPr/>
        <p:txBody>
          <a:bodyPr/>
          <a:lstStyle/>
          <a:p>
            <a:r>
              <a:rPr lang="en-US" sz="2800" dirty="0" smtClean="0"/>
              <a:t>Internet </a:t>
            </a:r>
            <a:r>
              <a:rPr lang="en-US" sz="2800" dirty="0"/>
              <a:t>Protocols and Utility Programs</a:t>
            </a:r>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33</a:t>
            </a:fld>
            <a:endParaRPr lang="en-US" dirty="0"/>
          </a:p>
        </p:txBody>
      </p:sp>
    </p:spTree>
    <p:extLst>
      <p:ext uri="{BB962C8B-B14F-4D97-AF65-F5344CB8AC3E}">
        <p14:creationId xmlns:p14="http://schemas.microsoft.com/office/powerpoint/2010/main" val="2411093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610600" cy="685800"/>
          </a:xfrm>
        </p:spPr>
        <p:txBody>
          <a:bodyPr/>
          <a:lstStyle/>
          <a:p>
            <a:r>
              <a:rPr lang="en-US" sz="2800" dirty="0" smtClean="0"/>
              <a:t>Routing Internet Messages: TCP/IP &amp; Packet Switching</a:t>
            </a:r>
            <a:endParaRPr lang="en-US" sz="2800"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34</a:t>
            </a:fld>
            <a:endParaRPr lang="en-US" dirty="0"/>
          </a:p>
        </p:txBody>
      </p:sp>
      <p:pic>
        <p:nvPicPr>
          <p:cNvPr id="5" name="Content Placeholder 4" descr="03_06"/>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763000" cy="35089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8600" y="5181600"/>
            <a:ext cx="86868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sz="1600" dirty="0" smtClean="0">
                <a:solidFill>
                  <a:schemeClr val="tx1"/>
                </a:solidFill>
                <a:latin typeface="Candara" panose="020E0502030303020204" pitchFamily="34" charset="0"/>
              </a:rPr>
              <a:t>The Internet uses packet-switched networks and the TCP/IP communications protocol to send, route &amp; assemble messages. </a:t>
            </a:r>
          </a:p>
          <a:p>
            <a:pPr marL="285750" indent="-285750" algn="ctr">
              <a:buFont typeface="Arial" panose="020B0604020202020204" pitchFamily="34" charset="0"/>
              <a:buChar char="•"/>
            </a:pPr>
            <a:r>
              <a:rPr lang="en-US" sz="1600" dirty="0" smtClean="0">
                <a:solidFill>
                  <a:schemeClr val="tx1"/>
                </a:solidFill>
                <a:latin typeface="Candara" panose="020E0502030303020204" pitchFamily="34" charset="0"/>
              </a:rPr>
              <a:t>Messages are broken into packets, and packets from the same messages can travel along different routes.</a:t>
            </a:r>
            <a:endParaRPr lang="en-US" sz="16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8933423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62200" y="2057400"/>
            <a:ext cx="4114799" cy="2585323"/>
          </a:xfrm>
          <a:prstGeom prst="rect">
            <a:avLst/>
          </a:prstGeom>
          <a:noFill/>
        </p:spPr>
        <p:txBody>
          <a:bodyPr wrap="square" lIns="91440" tIns="45720" rIns="91440" bIns="45720">
            <a:spAutoFit/>
          </a:bodyPr>
          <a:lstStyle/>
          <a:p>
            <a:pPr algn="ctr"/>
            <a:r>
              <a:rPr lang="en-US" sz="5400" b="1" i="1" cap="none"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rPr>
              <a:t>Question Please</a:t>
            </a:r>
          </a:p>
          <a:p>
            <a:pPr algn="ctr"/>
            <a:r>
              <a:rPr lang="en-US" sz="5400" b="1" i="1" cap="none"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rPr>
              <a:t>?</a:t>
            </a:r>
            <a:endParaRPr lang="en-US" sz="5400" b="1" i="1" cap="none" spc="300" dirty="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000" b="1" dirty="0" smtClean="0">
                <a:ea typeface="ＭＳ Ｐゴシック" panose="020B0600070205080204" pitchFamily="34" charset="-128"/>
              </a:rPr>
              <a:t>Set of technologies that connects computers</a:t>
            </a:r>
          </a:p>
          <a:p>
            <a:pPr lvl="1"/>
            <a:r>
              <a:rPr lang="en-US" sz="1600" dirty="0" smtClean="0">
                <a:ea typeface="ＭＳ Ｐゴシック" panose="020B0600070205080204" pitchFamily="34" charset="-128"/>
              </a:rPr>
              <a:t>Hardware, software and media</a:t>
            </a:r>
          </a:p>
          <a:p>
            <a:r>
              <a:rPr lang="en-US" sz="2000" b="1" dirty="0" smtClean="0">
                <a:ea typeface="ＭＳ Ｐゴシック" panose="020B0600070205080204" pitchFamily="34" charset="-128"/>
              </a:rPr>
              <a:t>Allows users to </a:t>
            </a:r>
          </a:p>
          <a:p>
            <a:pPr lvl="1"/>
            <a:r>
              <a:rPr lang="en-US" sz="1600" dirty="0" smtClean="0">
                <a:ea typeface="ＭＳ Ｐゴシック" panose="020B0600070205080204" pitchFamily="34" charset="-128"/>
              </a:rPr>
              <a:t>Communicate and collaborate</a:t>
            </a:r>
          </a:p>
          <a:p>
            <a:pPr lvl="1"/>
            <a:r>
              <a:rPr lang="en-US" sz="1600" dirty="0" smtClean="0">
                <a:ea typeface="ＭＳ Ｐゴシック" panose="020B0600070205080204" pitchFamily="34" charset="-128"/>
              </a:rPr>
              <a:t>Exchange information</a:t>
            </a:r>
          </a:p>
          <a:p>
            <a:pPr lvl="1"/>
            <a:r>
              <a:rPr lang="en-US" sz="1600" dirty="0" smtClean="0">
                <a:ea typeface="ＭＳ Ｐゴシック" panose="020B0600070205080204" pitchFamily="34" charset="-128"/>
              </a:rPr>
              <a:t>Shared resources in real time</a:t>
            </a:r>
            <a:endParaRPr lang="en-US" sz="2000" b="1" dirty="0" smtClean="0">
              <a:ea typeface="ＭＳ Ｐゴシック" panose="020B0600070205080204" pitchFamily="34" charset="-128"/>
            </a:endParaRPr>
          </a:p>
          <a:p>
            <a:r>
              <a:rPr lang="en-US" sz="2000" b="1" dirty="0" smtClean="0">
                <a:ea typeface="ＭＳ Ｐゴシック" panose="020B0600070205080204" pitchFamily="34" charset="-128"/>
              </a:rPr>
              <a:t>Major </a:t>
            </a:r>
            <a:r>
              <a:rPr lang="en-US" sz="2000" b="1" dirty="0">
                <a:ea typeface="ＭＳ Ｐゴシック" panose="020B0600070205080204" pitchFamily="34" charset="-128"/>
              </a:rPr>
              <a:t>components </a:t>
            </a:r>
            <a:r>
              <a:rPr lang="en-US" sz="2000" dirty="0">
                <a:ea typeface="ＭＳ Ｐゴシック" panose="020B0600070205080204" pitchFamily="34" charset="-128"/>
              </a:rPr>
              <a:t>in simple network</a:t>
            </a:r>
            <a:endParaRPr lang="en-US" dirty="0">
              <a:ea typeface="ＭＳ Ｐゴシック" panose="020B0600070205080204" pitchFamily="34" charset="-128"/>
            </a:endParaRPr>
          </a:p>
          <a:p>
            <a:pPr lvl="1"/>
            <a:r>
              <a:rPr lang="en-US" sz="1800" dirty="0">
                <a:ea typeface="ＭＳ Ｐゴシック" panose="020B0600070205080204" pitchFamily="34" charset="-128"/>
              </a:rPr>
              <a:t>Client </a:t>
            </a:r>
            <a:r>
              <a:rPr lang="en-US" sz="1800" dirty="0" smtClean="0">
                <a:ea typeface="ＭＳ Ｐゴシック" panose="020B0600070205080204" pitchFamily="34" charset="-128"/>
              </a:rPr>
              <a:t>computer </a:t>
            </a:r>
            <a:endParaRPr lang="en-US" sz="1800" dirty="0">
              <a:ea typeface="ＭＳ Ｐゴシック" panose="020B0600070205080204" pitchFamily="34" charset="-128"/>
            </a:endParaRPr>
          </a:p>
          <a:p>
            <a:pPr lvl="1"/>
            <a:r>
              <a:rPr lang="en-US" sz="1800" dirty="0">
                <a:ea typeface="ＭＳ Ｐゴシック" panose="020B0600070205080204" pitchFamily="34" charset="-128"/>
              </a:rPr>
              <a:t>Server </a:t>
            </a:r>
            <a:r>
              <a:rPr lang="en-US" sz="1800" dirty="0" smtClean="0">
                <a:ea typeface="ＭＳ Ｐゴシック" panose="020B0600070205080204" pitchFamily="34" charset="-128"/>
              </a:rPr>
              <a:t>computer</a:t>
            </a:r>
          </a:p>
          <a:p>
            <a:pPr lvl="1"/>
            <a:r>
              <a:rPr lang="en-US" sz="1800" dirty="0" smtClean="0">
                <a:ea typeface="ＭＳ Ｐゴシック" panose="020B0600070205080204" pitchFamily="34" charset="-128"/>
              </a:rPr>
              <a:t>Network </a:t>
            </a:r>
            <a:r>
              <a:rPr lang="en-US" sz="1800" dirty="0">
                <a:ea typeface="ＭＳ Ｐゴシック" panose="020B0600070205080204" pitchFamily="34" charset="-128"/>
              </a:rPr>
              <a:t>I</a:t>
            </a:r>
            <a:r>
              <a:rPr lang="en-US" sz="1800" dirty="0" smtClean="0">
                <a:ea typeface="ＭＳ Ｐゴシック" panose="020B0600070205080204" pitchFamily="34" charset="-128"/>
              </a:rPr>
              <a:t>nterface Card </a:t>
            </a:r>
            <a:r>
              <a:rPr lang="en-US" sz="1800" dirty="0">
                <a:ea typeface="ＭＳ Ｐゴシック" panose="020B0600070205080204" pitchFamily="34" charset="-128"/>
              </a:rPr>
              <a:t>(NICs)</a:t>
            </a:r>
          </a:p>
          <a:p>
            <a:pPr lvl="1"/>
            <a:r>
              <a:rPr lang="en-US" sz="1800" dirty="0">
                <a:ea typeface="ＭＳ Ｐゴシック" panose="020B0600070205080204" pitchFamily="34" charset="-128"/>
              </a:rPr>
              <a:t>Connection medium</a:t>
            </a:r>
          </a:p>
          <a:p>
            <a:pPr lvl="1"/>
            <a:r>
              <a:rPr lang="en-US" sz="1800" dirty="0">
                <a:ea typeface="ＭＳ Ｐゴシック" panose="020B0600070205080204" pitchFamily="34" charset="-128"/>
              </a:rPr>
              <a:t>Network </a:t>
            </a:r>
            <a:r>
              <a:rPr lang="en-US" sz="1800" dirty="0" smtClean="0">
                <a:ea typeface="ＭＳ Ｐゴシック" panose="020B0600070205080204" pitchFamily="34" charset="-128"/>
              </a:rPr>
              <a:t>Operating System (NOS)</a:t>
            </a:r>
            <a:endParaRPr lang="en-US" sz="1800" dirty="0">
              <a:ea typeface="ＭＳ Ｐゴシック" panose="020B0600070205080204" pitchFamily="34" charset="-128"/>
            </a:endParaRPr>
          </a:p>
          <a:p>
            <a:pPr lvl="1"/>
            <a:r>
              <a:rPr lang="en-US" sz="1800" dirty="0">
                <a:ea typeface="ＭＳ Ｐゴシック" panose="020B0600070205080204" pitchFamily="34" charset="-128"/>
              </a:rPr>
              <a:t>Hub or </a:t>
            </a:r>
            <a:r>
              <a:rPr lang="en-US" sz="1800" dirty="0" smtClean="0">
                <a:ea typeface="ＭＳ Ｐゴシック" panose="020B0600070205080204" pitchFamily="34" charset="-128"/>
              </a:rPr>
              <a:t>switch</a:t>
            </a:r>
          </a:p>
          <a:p>
            <a:pPr lvl="1"/>
            <a:r>
              <a:rPr lang="en-US" sz="1800" dirty="0" smtClean="0">
                <a:ea typeface="ＭＳ Ｐゴシック" panose="020B0600070205080204" pitchFamily="34" charset="-128"/>
              </a:rPr>
              <a:t>Routers</a:t>
            </a:r>
            <a:endParaRPr lang="en-US" sz="1800" dirty="0">
              <a:ea typeface="ＭＳ Ｐゴシック" panose="020B0600070205080204" pitchFamily="34" charset="-128"/>
            </a:endParaRPr>
          </a:p>
        </p:txBody>
      </p:sp>
      <p:sp>
        <p:nvSpPr>
          <p:cNvPr id="3" name="Title 2"/>
          <p:cNvSpPr>
            <a:spLocks noGrp="1"/>
          </p:cNvSpPr>
          <p:nvPr>
            <p:ph type="title"/>
          </p:nvPr>
        </p:nvSpPr>
        <p:spPr/>
        <p:txBody>
          <a:bodyPr/>
          <a:lstStyle/>
          <a:p>
            <a:r>
              <a:rPr lang="en-US" dirty="0" smtClean="0"/>
              <a:t>What is a Computer Network?</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4</a:t>
            </a:fld>
            <a:endParaRPr lang="en-US" dirty="0"/>
          </a:p>
        </p:txBody>
      </p:sp>
    </p:spTree>
    <p:extLst>
      <p:ext uri="{BB962C8B-B14F-4D97-AF65-F5344CB8AC3E}">
        <p14:creationId xmlns:p14="http://schemas.microsoft.com/office/powerpoint/2010/main" val="3417690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Simple Computer Network: Components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5</a:t>
            </a:fld>
            <a:endParaRPr lang="en-US" dirty="0"/>
          </a:p>
        </p:txBody>
      </p:sp>
      <p:pic>
        <p:nvPicPr>
          <p:cNvPr id="5" name="Picture Placeholder 10" descr="Fig-7-01.png"/>
          <p:cNvPicPr>
            <a:picLocks noGrp="1" noChangeAspect="1"/>
          </p:cNvPicPr>
          <p:nvPr>
            <p:ph sz="quarter" idx="12"/>
          </p:nvPr>
        </p:nvPicPr>
        <p:blipFill>
          <a:blip r:embed="rId3"/>
          <a:stretch>
            <a:fillRect/>
          </a:stretch>
        </p:blipFill>
        <p:spPr>
          <a:xfrm>
            <a:off x="228600" y="1524000"/>
            <a:ext cx="8762999" cy="4572000"/>
          </a:xfrm>
        </p:spPr>
      </p:pic>
      <p:sp>
        <p:nvSpPr>
          <p:cNvPr id="7" name="TextBox 6"/>
          <p:cNvSpPr txBox="1"/>
          <p:nvPr/>
        </p:nvSpPr>
        <p:spPr>
          <a:xfrm>
            <a:off x="3352800" y="4343400"/>
            <a:ext cx="2057400" cy="1384995"/>
          </a:xfrm>
          <a:prstGeom prst="rect">
            <a:avLst/>
          </a:prstGeom>
          <a:noFill/>
        </p:spPr>
        <p:txBody>
          <a:bodyPr wrap="square" rtlCol="0">
            <a:spAutoFit/>
          </a:bodyPr>
          <a:lstStyle/>
          <a:p>
            <a:r>
              <a:rPr lang="en-US" sz="1400" b="1" dirty="0" smtClean="0">
                <a:latin typeface="Candara" panose="020E0502030303020204" pitchFamily="34" charset="0"/>
              </a:rPr>
              <a:t>Hub/Switch:</a:t>
            </a:r>
          </a:p>
          <a:p>
            <a:pPr marL="285750" indent="-285750">
              <a:buFont typeface="Arial" panose="020B0604020202020204" pitchFamily="34" charset="0"/>
              <a:buChar char="•"/>
            </a:pPr>
            <a:r>
              <a:rPr lang="en-US" sz="1400" b="1" dirty="0" smtClean="0">
                <a:latin typeface="Candara" panose="020E0502030303020204" pitchFamily="34" charset="0"/>
              </a:rPr>
              <a:t>Filter </a:t>
            </a:r>
            <a:r>
              <a:rPr lang="en-US" sz="1400" b="1" dirty="0">
                <a:latin typeface="Candara" panose="020E0502030303020204" pitchFamily="34" charset="0"/>
              </a:rPr>
              <a:t>&amp; forward data to a specified </a:t>
            </a:r>
            <a:r>
              <a:rPr lang="en-US" sz="1400" b="1" dirty="0" smtClean="0">
                <a:latin typeface="Candara" panose="020E0502030303020204" pitchFamily="34" charset="0"/>
              </a:rPr>
              <a:t>destination</a:t>
            </a:r>
          </a:p>
          <a:p>
            <a:pPr marL="285750" indent="-285750">
              <a:buFont typeface="Arial" panose="020B0604020202020204" pitchFamily="34" charset="0"/>
              <a:buChar char="•"/>
            </a:pPr>
            <a:r>
              <a:rPr lang="en-US" sz="1400" dirty="0" smtClean="0">
                <a:latin typeface="Candara" panose="020E0502030303020204" pitchFamily="34" charset="0"/>
              </a:rPr>
              <a:t>More intelligence than a hub</a:t>
            </a:r>
            <a:endParaRPr lang="en-US" sz="1400" dirty="0">
              <a:latin typeface="Candara" panose="020E0502030303020204" pitchFamily="34" charset="0"/>
            </a:endParaRPr>
          </a:p>
        </p:txBody>
      </p:sp>
      <p:sp>
        <p:nvSpPr>
          <p:cNvPr id="8" name="TextBox 7"/>
          <p:cNvSpPr txBox="1"/>
          <p:nvPr/>
        </p:nvSpPr>
        <p:spPr>
          <a:xfrm>
            <a:off x="4896465" y="1524000"/>
            <a:ext cx="3333135" cy="1384995"/>
          </a:xfrm>
          <a:prstGeom prst="rect">
            <a:avLst/>
          </a:prstGeom>
          <a:noFill/>
        </p:spPr>
        <p:txBody>
          <a:bodyPr wrap="square" rtlCol="0">
            <a:spAutoFit/>
          </a:bodyPr>
          <a:lstStyle/>
          <a:p>
            <a:r>
              <a:rPr lang="en-US" sz="1400" b="1" dirty="0" smtClean="0">
                <a:latin typeface="Candara" panose="020E0502030303020204" pitchFamily="34" charset="0"/>
              </a:rPr>
              <a:t>Router:</a:t>
            </a:r>
          </a:p>
          <a:p>
            <a:pPr marL="285750" indent="-285750">
              <a:buFont typeface="Arial" panose="020B0604020202020204" pitchFamily="34" charset="0"/>
              <a:buChar char="•"/>
            </a:pPr>
            <a:r>
              <a:rPr lang="en-US" sz="1400" dirty="0" smtClean="0">
                <a:latin typeface="Candara" panose="020E0502030303020204" pitchFamily="34" charset="0"/>
              </a:rPr>
              <a:t>A communication processor that used to </a:t>
            </a:r>
            <a:r>
              <a:rPr lang="en-US" sz="1400" b="1" dirty="0" smtClean="0">
                <a:latin typeface="Candara" panose="020E0502030303020204" pitchFamily="34" charset="0"/>
              </a:rPr>
              <a:t>route packets of data through different networks</a:t>
            </a:r>
            <a:r>
              <a:rPr lang="en-US" sz="1400" dirty="0" smtClean="0">
                <a:latin typeface="Candara" panose="020E0502030303020204" pitchFamily="34" charset="0"/>
              </a:rPr>
              <a:t>.</a:t>
            </a:r>
          </a:p>
          <a:p>
            <a:pPr marL="285750" indent="-285750">
              <a:buFont typeface="Arial" panose="020B0604020202020204" pitchFamily="34" charset="0"/>
              <a:buChar char="•"/>
            </a:pPr>
            <a:r>
              <a:rPr lang="en-US" sz="1400" dirty="0" smtClean="0">
                <a:latin typeface="Candara" panose="020E0502030303020204" pitchFamily="34" charset="0"/>
              </a:rPr>
              <a:t>Ensure that the data sent gets to the correct address. </a:t>
            </a:r>
            <a:endParaRPr lang="en-US" dirty="0">
              <a:latin typeface="Candara" panose="020E0502030303020204" pitchFamily="34" charset="0"/>
            </a:endParaRPr>
          </a:p>
        </p:txBody>
      </p:sp>
      <p:sp>
        <p:nvSpPr>
          <p:cNvPr id="11" name="TextBox 10"/>
          <p:cNvSpPr txBox="1"/>
          <p:nvPr/>
        </p:nvSpPr>
        <p:spPr>
          <a:xfrm>
            <a:off x="228600" y="1524000"/>
            <a:ext cx="3333135" cy="1384995"/>
          </a:xfrm>
          <a:prstGeom prst="rect">
            <a:avLst/>
          </a:prstGeom>
          <a:noFill/>
        </p:spPr>
        <p:txBody>
          <a:bodyPr wrap="square" rtlCol="0">
            <a:spAutoFit/>
          </a:bodyPr>
          <a:lstStyle/>
          <a:p>
            <a:r>
              <a:rPr lang="en-US" sz="1400" b="1" dirty="0" smtClean="0">
                <a:latin typeface="Candara" panose="020E0502030303020204" pitchFamily="34" charset="0"/>
              </a:rPr>
              <a:t>Server Computer:</a:t>
            </a:r>
          </a:p>
          <a:p>
            <a:pPr marL="285750" indent="-285750">
              <a:buFont typeface="Arial" panose="020B0604020202020204" pitchFamily="34" charset="0"/>
              <a:buChar char="•"/>
            </a:pPr>
            <a:r>
              <a:rPr lang="en-US" sz="1400" dirty="0" smtClean="0">
                <a:latin typeface="Candara" panose="020E0502030303020204" pitchFamily="34" charset="0"/>
                <a:ea typeface="ＭＳ Ｐゴシック" panose="020B0600070205080204" pitchFamily="34" charset="-128"/>
              </a:rPr>
              <a:t>A </a:t>
            </a:r>
            <a:r>
              <a:rPr lang="en-US" sz="1400" dirty="0">
                <a:latin typeface="Candara" panose="020E0502030303020204" pitchFamily="34" charset="0"/>
                <a:ea typeface="ＭＳ Ｐゴシック" panose="020B0600070205080204" pitchFamily="34" charset="-128"/>
              </a:rPr>
              <a:t>computer on a network that </a:t>
            </a:r>
            <a:r>
              <a:rPr lang="en-US" sz="1400" b="1" dirty="0">
                <a:latin typeface="Candara" panose="020E0502030303020204" pitchFamily="34" charset="0"/>
                <a:ea typeface="ＭＳ Ｐゴシック" panose="020B0600070205080204" pitchFamily="34" charset="-128"/>
              </a:rPr>
              <a:t>performs important network functions for client computers</a:t>
            </a:r>
            <a:r>
              <a:rPr lang="en-US" sz="1400" dirty="0">
                <a:latin typeface="Candara" panose="020E0502030303020204" pitchFamily="34" charset="0"/>
                <a:ea typeface="ＭＳ Ｐゴシック" panose="020B0600070205080204" pitchFamily="34" charset="-128"/>
              </a:rPr>
              <a:t>, such as, serving up Web pages or storing </a:t>
            </a:r>
            <a:r>
              <a:rPr lang="en-US" sz="1400" dirty="0" smtClean="0">
                <a:latin typeface="Candara" panose="020E0502030303020204" pitchFamily="34" charset="0"/>
                <a:ea typeface="ＭＳ Ｐゴシック" panose="020B0600070205080204" pitchFamily="34" charset="-128"/>
              </a:rPr>
              <a:t>data</a:t>
            </a:r>
            <a:r>
              <a:rPr lang="en-US" sz="1400" dirty="0" smtClean="0">
                <a:latin typeface="Candara" panose="020E0502030303020204" pitchFamily="34" charset="0"/>
              </a:rPr>
              <a:t>. </a:t>
            </a:r>
            <a:endParaRPr lang="en-US" sz="1400" dirty="0">
              <a:latin typeface="Candara" panose="020E0502030303020204" pitchFamily="34" charset="0"/>
            </a:endParaRPr>
          </a:p>
        </p:txBody>
      </p:sp>
      <p:sp>
        <p:nvSpPr>
          <p:cNvPr id="13" name="TextBox 12"/>
          <p:cNvSpPr txBox="1"/>
          <p:nvPr/>
        </p:nvSpPr>
        <p:spPr>
          <a:xfrm>
            <a:off x="5343832" y="4520972"/>
            <a:ext cx="3333135" cy="954107"/>
          </a:xfrm>
          <a:prstGeom prst="rect">
            <a:avLst/>
          </a:prstGeom>
          <a:noFill/>
        </p:spPr>
        <p:txBody>
          <a:bodyPr wrap="square" rtlCol="0">
            <a:spAutoFit/>
          </a:bodyPr>
          <a:lstStyle/>
          <a:p>
            <a:r>
              <a:rPr lang="en-US" sz="1400" b="1" dirty="0" smtClean="0">
                <a:latin typeface="Candara" panose="020E0502030303020204" pitchFamily="34" charset="0"/>
              </a:rPr>
              <a:t>Other elements:</a:t>
            </a:r>
          </a:p>
          <a:p>
            <a:pPr marL="285750" indent="-285750">
              <a:buFont typeface="Arial" panose="020B0604020202020204" pitchFamily="34" charset="0"/>
              <a:buChar char="•"/>
            </a:pPr>
            <a:r>
              <a:rPr lang="en-US" sz="1400" b="1" dirty="0" smtClean="0">
                <a:latin typeface="Candara" panose="020E0502030303020204" pitchFamily="34" charset="0"/>
              </a:rPr>
              <a:t>Network Interface Card (NIC):</a:t>
            </a:r>
          </a:p>
          <a:p>
            <a:pPr marL="285750" indent="-285750">
              <a:buFont typeface="Arial" panose="020B0604020202020204" pitchFamily="34" charset="0"/>
              <a:buChar char="•"/>
            </a:pPr>
            <a:r>
              <a:rPr lang="en-US" sz="1400" b="1" dirty="0" smtClean="0">
                <a:latin typeface="Candara" panose="020E0502030303020204" pitchFamily="34" charset="0"/>
              </a:rPr>
              <a:t>Network Operating System (NOS):</a:t>
            </a:r>
          </a:p>
          <a:p>
            <a:pPr marL="285750" indent="-285750">
              <a:buFont typeface="Arial" panose="020B0604020202020204" pitchFamily="34" charset="0"/>
              <a:buChar char="•"/>
            </a:pPr>
            <a:r>
              <a:rPr lang="en-US" sz="1400" b="1" dirty="0" smtClean="0">
                <a:latin typeface="Candara" panose="020E0502030303020204" pitchFamily="34" charset="0"/>
              </a:rPr>
              <a:t>Communication Medium</a:t>
            </a:r>
          </a:p>
        </p:txBody>
      </p:sp>
    </p:spTree>
    <p:extLst>
      <p:ext uri="{BB962C8B-B14F-4D97-AF65-F5344CB8AC3E}">
        <p14:creationId xmlns:p14="http://schemas.microsoft.com/office/powerpoint/2010/main" val="403100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Networks in Large Companies: Components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6</a:t>
            </a:fld>
            <a:endParaRPr lang="en-US" dirty="0"/>
          </a:p>
        </p:txBody>
      </p:sp>
      <p:pic>
        <p:nvPicPr>
          <p:cNvPr id="5" name="Picture Placeholder 10" descr="Fig-7-02.png"/>
          <p:cNvPicPr>
            <a:picLocks noGrp="1" noChangeAspect="1"/>
          </p:cNvPicPr>
          <p:nvPr>
            <p:ph sz="quarter" idx="12"/>
          </p:nvPr>
        </p:nvPicPr>
        <p:blipFill>
          <a:blip r:embed="rId3"/>
          <a:stretch>
            <a:fillRect/>
          </a:stretch>
        </p:blipFill>
        <p:spPr>
          <a:xfrm>
            <a:off x="3801508" y="1447800"/>
            <a:ext cx="5190092" cy="4572000"/>
          </a:xfrm>
        </p:spPr>
      </p:pic>
      <p:sp>
        <p:nvSpPr>
          <p:cNvPr id="6" name="TextBox 5"/>
          <p:cNvSpPr txBox="1"/>
          <p:nvPr/>
        </p:nvSpPr>
        <p:spPr>
          <a:xfrm>
            <a:off x="228600" y="1524000"/>
            <a:ext cx="3572908" cy="3539430"/>
          </a:xfrm>
          <a:prstGeom prst="rect">
            <a:avLst/>
          </a:prstGeom>
          <a:noFill/>
        </p:spPr>
        <p:txBody>
          <a:bodyPr wrap="square" rtlCol="0">
            <a:spAutoFit/>
          </a:bodyPr>
          <a:lstStyle/>
          <a:p>
            <a:pPr marL="274320" lvl="1" indent="-285750">
              <a:buFont typeface="Arial" panose="020B0604020202020204" pitchFamily="34" charset="0"/>
              <a:buChar char="•"/>
            </a:pPr>
            <a:r>
              <a:rPr lang="en-US" sz="1600" b="1" dirty="0">
                <a:latin typeface="Candara" panose="020E0502030303020204" pitchFamily="34" charset="0"/>
                <a:ea typeface="ＭＳ Ｐゴシック" panose="020B0600070205080204" pitchFamily="34" charset="-128"/>
              </a:rPr>
              <a:t>Hundreds of local area networks (LANs)</a:t>
            </a:r>
            <a:r>
              <a:rPr lang="en-US" sz="1600" dirty="0">
                <a:latin typeface="Candara" panose="020E0502030303020204" pitchFamily="34" charset="0"/>
                <a:ea typeface="ＭＳ Ｐゴシック" panose="020B0600070205080204" pitchFamily="34" charset="-128"/>
              </a:rPr>
              <a:t> linked to </a:t>
            </a:r>
            <a:r>
              <a:rPr lang="en-US" sz="1600" dirty="0" smtClean="0">
                <a:latin typeface="Candara" panose="020E0502030303020204" pitchFamily="34" charset="0"/>
                <a:ea typeface="ＭＳ Ｐゴシック" panose="020B0600070205080204" pitchFamily="34" charset="-128"/>
              </a:rPr>
              <a:t>firm wide </a:t>
            </a:r>
            <a:r>
              <a:rPr lang="en-US" sz="1600" dirty="0">
                <a:latin typeface="Candara" panose="020E0502030303020204" pitchFamily="34" charset="0"/>
                <a:ea typeface="ＭＳ Ｐゴシック" panose="020B0600070205080204" pitchFamily="34" charset="-128"/>
              </a:rPr>
              <a:t>corporate </a:t>
            </a:r>
            <a:r>
              <a:rPr lang="en-US" sz="1600" dirty="0" smtClean="0">
                <a:latin typeface="Candara" panose="020E0502030303020204" pitchFamily="34" charset="0"/>
                <a:ea typeface="ＭＳ Ｐゴシック" panose="020B0600070205080204" pitchFamily="34" charset="-128"/>
              </a:rPr>
              <a:t>network</a:t>
            </a:r>
          </a:p>
          <a:p>
            <a:pPr marL="274320" lvl="1" indent="-285750">
              <a:buFont typeface="Arial" panose="020B0604020202020204" pitchFamily="34" charset="0"/>
              <a:buChar char="•"/>
            </a:pPr>
            <a:endParaRPr lang="en-US" sz="1600" dirty="0">
              <a:latin typeface="Candara" panose="020E0502030303020204" pitchFamily="34" charset="0"/>
              <a:ea typeface="ＭＳ Ｐゴシック" panose="020B0600070205080204" pitchFamily="34" charset="-128"/>
            </a:endParaRPr>
          </a:p>
          <a:p>
            <a:pPr marL="274320" lvl="1" indent="-285750">
              <a:buFont typeface="Arial" panose="020B0604020202020204" pitchFamily="34" charset="0"/>
              <a:buChar char="•"/>
            </a:pPr>
            <a:r>
              <a:rPr lang="en-US" sz="1600" dirty="0">
                <a:latin typeface="Candara" panose="020E0502030303020204" pitchFamily="34" charset="0"/>
                <a:ea typeface="ＭＳ Ｐゴシック" panose="020B0600070205080204" pitchFamily="34" charset="-128"/>
              </a:rPr>
              <a:t>Various </a:t>
            </a:r>
            <a:r>
              <a:rPr lang="en-US" sz="1600" b="1" dirty="0">
                <a:latin typeface="Candara" panose="020E0502030303020204" pitchFamily="34" charset="0"/>
                <a:ea typeface="ＭＳ Ｐゴシック" panose="020B0600070205080204" pitchFamily="34" charset="-128"/>
              </a:rPr>
              <a:t>powerful servers</a:t>
            </a:r>
          </a:p>
          <a:p>
            <a:pPr marL="731520" lvl="3" indent="-285750">
              <a:buFont typeface="Arial" panose="020B0604020202020204" pitchFamily="34" charset="0"/>
              <a:buChar char="•"/>
            </a:pPr>
            <a:r>
              <a:rPr lang="en-US" sz="1600" dirty="0">
                <a:latin typeface="Candara" panose="020E0502030303020204" pitchFamily="34" charset="0"/>
                <a:ea typeface="ＭＳ Ｐゴシック" panose="020B0600070205080204" pitchFamily="34" charset="-128"/>
              </a:rPr>
              <a:t>Web site</a:t>
            </a:r>
          </a:p>
          <a:p>
            <a:pPr marL="731520" lvl="3" indent="-285750">
              <a:buFont typeface="Arial" panose="020B0604020202020204" pitchFamily="34" charset="0"/>
              <a:buChar char="•"/>
            </a:pPr>
            <a:r>
              <a:rPr lang="en-US" sz="1600" dirty="0">
                <a:latin typeface="Candara" panose="020E0502030303020204" pitchFamily="34" charset="0"/>
                <a:ea typeface="ＭＳ Ｐゴシック" panose="020B0600070205080204" pitchFamily="34" charset="-128"/>
              </a:rPr>
              <a:t>Corporate intranet, extranet</a:t>
            </a:r>
          </a:p>
          <a:p>
            <a:pPr marL="731520" lvl="3" indent="-285750">
              <a:buFont typeface="Arial" panose="020B0604020202020204" pitchFamily="34" charset="0"/>
              <a:buChar char="•"/>
            </a:pPr>
            <a:r>
              <a:rPr lang="en-US" sz="1600" dirty="0" smtClean="0">
                <a:latin typeface="Candara" panose="020E0502030303020204" pitchFamily="34" charset="0"/>
                <a:ea typeface="ＭＳ Ｐゴシック" panose="020B0600070205080204" pitchFamily="34" charset="-128"/>
              </a:rPr>
              <a:t>Back-end systems</a:t>
            </a:r>
          </a:p>
          <a:p>
            <a:pPr marL="731520" lvl="3" indent="-285750">
              <a:buFont typeface="Arial" panose="020B0604020202020204" pitchFamily="34" charset="0"/>
              <a:buChar char="•"/>
            </a:pPr>
            <a:endParaRPr lang="en-US" sz="1600" dirty="0">
              <a:latin typeface="Candara" panose="020E0502030303020204" pitchFamily="34" charset="0"/>
              <a:ea typeface="ＭＳ Ｐゴシック" panose="020B0600070205080204" pitchFamily="34" charset="-128"/>
            </a:endParaRPr>
          </a:p>
          <a:p>
            <a:pPr marL="274320" lvl="1" indent="-285750">
              <a:buFont typeface="Arial" panose="020B0604020202020204" pitchFamily="34" charset="0"/>
              <a:buChar char="•"/>
            </a:pPr>
            <a:r>
              <a:rPr lang="en-US" sz="1600" dirty="0">
                <a:latin typeface="Candara" panose="020E0502030303020204" pitchFamily="34" charset="0"/>
                <a:ea typeface="ＭＳ Ｐゴシック" panose="020B0600070205080204" pitchFamily="34" charset="-128"/>
              </a:rPr>
              <a:t>Mobile wireless LANs (Wi-Fi networks)</a:t>
            </a:r>
          </a:p>
          <a:p>
            <a:pPr marL="274320" lvl="1" indent="-285750">
              <a:buFont typeface="Arial" panose="020B0604020202020204" pitchFamily="34" charset="0"/>
              <a:buChar char="•"/>
            </a:pPr>
            <a:r>
              <a:rPr lang="en-US" sz="1600" dirty="0">
                <a:latin typeface="Candara" panose="020E0502030303020204" pitchFamily="34" charset="0"/>
                <a:ea typeface="ＭＳ Ｐゴシック" panose="020B0600070205080204" pitchFamily="34" charset="-128"/>
              </a:rPr>
              <a:t>Videoconferencing system</a:t>
            </a:r>
          </a:p>
          <a:p>
            <a:pPr marL="274320" lvl="1" indent="-285750">
              <a:buFont typeface="Arial" panose="020B0604020202020204" pitchFamily="34" charset="0"/>
              <a:buChar char="•"/>
            </a:pPr>
            <a:r>
              <a:rPr lang="en-US" sz="1600" dirty="0">
                <a:latin typeface="Candara" panose="020E0502030303020204" pitchFamily="34" charset="0"/>
                <a:ea typeface="ＭＳ Ｐゴシック" panose="020B0600070205080204" pitchFamily="34" charset="-128"/>
              </a:rPr>
              <a:t>Telephone network</a:t>
            </a:r>
          </a:p>
          <a:p>
            <a:pPr marL="274320" lvl="1" indent="-285750">
              <a:buFont typeface="Arial" panose="020B0604020202020204" pitchFamily="34" charset="0"/>
              <a:buChar char="•"/>
            </a:pPr>
            <a:r>
              <a:rPr lang="en-US" sz="1600" dirty="0">
                <a:latin typeface="Candara" panose="020E0502030303020204" pitchFamily="34" charset="0"/>
                <a:ea typeface="ＭＳ Ｐゴシック" panose="020B0600070205080204" pitchFamily="34" charset="-128"/>
              </a:rPr>
              <a:t>Wireless cell phones</a:t>
            </a:r>
          </a:p>
        </p:txBody>
      </p:sp>
    </p:spTree>
    <p:extLst>
      <p:ext uri="{BB962C8B-B14F-4D97-AF65-F5344CB8AC3E}">
        <p14:creationId xmlns:p14="http://schemas.microsoft.com/office/powerpoint/2010/main" val="310806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671BC04-210D-4CE0-B531-348D1307AFC2}" type="slidenum">
              <a:rPr lang="en-US" sz="1400" smtClean="0">
                <a:solidFill>
                  <a:schemeClr val="bg1"/>
                </a:solidFill>
              </a:rPr>
              <a:pPr>
                <a:spcBef>
                  <a:spcPct val="0"/>
                </a:spcBef>
                <a:buFontTx/>
                <a:buNone/>
              </a:pPr>
              <a:t>7</a:t>
            </a:fld>
            <a:endParaRPr lang="en-US" sz="1400" smtClean="0">
              <a:solidFill>
                <a:schemeClr val="bg1"/>
              </a:solidFill>
            </a:endParaRPr>
          </a:p>
        </p:txBody>
      </p:sp>
      <p:sp>
        <p:nvSpPr>
          <p:cNvPr id="16387" name="Rectangle 2"/>
          <p:cNvSpPr>
            <a:spLocks noGrp="1" noChangeArrowheads="1"/>
          </p:cNvSpPr>
          <p:nvPr>
            <p:ph type="title"/>
          </p:nvPr>
        </p:nvSpPr>
        <p:spPr/>
        <p:txBody>
          <a:bodyPr/>
          <a:lstStyle/>
          <a:p>
            <a:pPr eaLnBrk="1" hangingPunct="1"/>
            <a:r>
              <a:rPr lang="en-US" dirty="0" smtClean="0"/>
              <a:t>The Uses of a Network</a:t>
            </a:r>
          </a:p>
        </p:txBody>
      </p:sp>
      <p:sp>
        <p:nvSpPr>
          <p:cNvPr id="16388" name="Rectangle 3"/>
          <p:cNvSpPr>
            <a:spLocks noGrp="1" noChangeArrowheads="1"/>
          </p:cNvSpPr>
          <p:nvPr>
            <p:ph type="body" idx="1"/>
          </p:nvPr>
        </p:nvSpPr>
        <p:spPr>
          <a:xfrm>
            <a:off x="609600" y="1524000"/>
            <a:ext cx="8001000" cy="44958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Simultaneous access to data</a:t>
            </a:r>
          </a:p>
          <a:p>
            <a:pPr lvl="1" eaLnBrk="1" hangingPunct="1"/>
            <a:r>
              <a:rPr lang="en-US" sz="2000" b="1" dirty="0" smtClean="0">
                <a:latin typeface="Candara" panose="020E0502030303020204" pitchFamily="34" charset="0"/>
              </a:rPr>
              <a:t>Data files are shared</a:t>
            </a:r>
          </a:p>
          <a:p>
            <a:pPr lvl="2" eaLnBrk="1" hangingPunct="1"/>
            <a:r>
              <a:rPr lang="en-US" sz="2000" dirty="0" smtClean="0">
                <a:latin typeface="Candara" panose="020E0502030303020204" pitchFamily="34" charset="0"/>
              </a:rPr>
              <a:t>Need to </a:t>
            </a:r>
            <a:r>
              <a:rPr lang="en-US" sz="2000" u="sng" dirty="0" smtClean="0">
                <a:latin typeface="Candara" panose="020E0502030303020204" pitchFamily="34" charset="0"/>
              </a:rPr>
              <a:t>installing the programs on physical device is reduced</a:t>
            </a:r>
            <a:r>
              <a:rPr lang="en-US" sz="2000" dirty="0" smtClean="0">
                <a:latin typeface="Candara" panose="020E0502030303020204" pitchFamily="34" charset="0"/>
              </a:rPr>
              <a:t>. </a:t>
            </a:r>
          </a:p>
          <a:p>
            <a:pPr lvl="2" eaLnBrk="1" hangingPunct="1"/>
            <a:r>
              <a:rPr lang="en-US" sz="2000" dirty="0" smtClean="0">
                <a:latin typeface="Candara" panose="020E0502030303020204" pitchFamily="34" charset="0"/>
              </a:rPr>
              <a:t>Provide </a:t>
            </a:r>
            <a:r>
              <a:rPr lang="en-US" sz="2000" u="sng" dirty="0" smtClean="0">
                <a:latin typeface="Candara" panose="020E0502030303020204" pitchFamily="34" charset="0"/>
              </a:rPr>
              <a:t>new ways of communication </a:t>
            </a:r>
            <a:r>
              <a:rPr lang="en-US" sz="2000" dirty="0" smtClean="0">
                <a:latin typeface="Candara" panose="020E0502030303020204" pitchFamily="34" charset="0"/>
              </a:rPr>
              <a:t>like e-mail, IM.</a:t>
            </a:r>
          </a:p>
          <a:p>
            <a:pPr lvl="1" eaLnBrk="1" hangingPunct="1"/>
            <a:r>
              <a:rPr lang="en-US" sz="2000" dirty="0" smtClean="0">
                <a:latin typeface="Candara" panose="020E0502030303020204" pitchFamily="34" charset="0"/>
              </a:rPr>
              <a:t>Shared files stored on a server</a:t>
            </a:r>
          </a:p>
          <a:p>
            <a:pPr lvl="1" eaLnBrk="1" hangingPunct="1"/>
            <a:r>
              <a:rPr lang="en-US" sz="2000" dirty="0" smtClean="0">
                <a:latin typeface="Candara" panose="020E0502030303020204" pitchFamily="34" charset="0"/>
              </a:rPr>
              <a:t>Software can be shared</a:t>
            </a:r>
          </a:p>
          <a:p>
            <a:pPr lvl="2" eaLnBrk="1" hangingPunct="1"/>
            <a:r>
              <a:rPr lang="en-US" sz="2000" dirty="0" smtClean="0">
                <a:latin typeface="Candara" panose="020E0502030303020204" pitchFamily="34" charset="0"/>
              </a:rPr>
              <a:t>Site licenses</a:t>
            </a:r>
          </a:p>
          <a:p>
            <a:pPr lvl="2" eaLnBrk="1" hangingPunct="1"/>
            <a:r>
              <a:rPr lang="en-US" sz="2000" dirty="0" smtClean="0">
                <a:latin typeface="Candara" panose="020E0502030303020204" pitchFamily="34" charset="0"/>
              </a:rPr>
              <a:t>Network versions</a:t>
            </a:r>
          </a:p>
          <a:p>
            <a:pPr lvl="2" eaLnBrk="1" hangingPunct="1"/>
            <a:r>
              <a:rPr lang="en-US" sz="2000" dirty="0" smtClean="0">
                <a:latin typeface="Candara" panose="020E0502030303020204" pitchFamily="34" charset="0"/>
              </a:rPr>
              <a:t>Application servers</a:t>
            </a:r>
          </a:p>
        </p:txBody>
      </p:sp>
    </p:spTree>
    <p:extLst>
      <p:ext uri="{BB962C8B-B14F-4D97-AF65-F5344CB8AC3E}">
        <p14:creationId xmlns:p14="http://schemas.microsoft.com/office/powerpoint/2010/main" val="2409646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81D1307-13BD-41EB-9717-5125DE046402}" type="slidenum">
              <a:rPr lang="en-US" sz="1400" smtClean="0">
                <a:solidFill>
                  <a:schemeClr val="bg1"/>
                </a:solidFill>
              </a:rPr>
              <a:pPr>
                <a:spcBef>
                  <a:spcPct val="0"/>
                </a:spcBef>
                <a:buFontTx/>
                <a:buNone/>
              </a:pPr>
              <a:t>8</a:t>
            </a:fld>
            <a:endParaRPr lang="en-US" sz="1400" smtClean="0">
              <a:solidFill>
                <a:schemeClr val="bg1"/>
              </a:solidFill>
            </a:endParaRPr>
          </a:p>
        </p:txBody>
      </p:sp>
      <p:sp>
        <p:nvSpPr>
          <p:cNvPr id="18435" name="Rectangle 2"/>
          <p:cNvSpPr>
            <a:spLocks noGrp="1" noChangeArrowheads="1"/>
          </p:cNvSpPr>
          <p:nvPr>
            <p:ph type="title"/>
          </p:nvPr>
        </p:nvSpPr>
        <p:spPr/>
        <p:txBody>
          <a:bodyPr/>
          <a:lstStyle/>
          <a:p>
            <a:pPr eaLnBrk="1" hangingPunct="1"/>
            <a:r>
              <a:rPr lang="en-US" dirty="0" smtClean="0"/>
              <a:t>The Uses of a Network (c0nt’d)</a:t>
            </a:r>
          </a:p>
        </p:txBody>
      </p:sp>
      <p:sp>
        <p:nvSpPr>
          <p:cNvPr id="18436" name="Rectangle 3"/>
          <p:cNvSpPr>
            <a:spLocks noGrp="1" noChangeArrowheads="1"/>
          </p:cNvSpPr>
          <p:nvPr>
            <p:ph type="body" idx="1"/>
          </p:nvPr>
        </p:nvSpPr>
        <p:spPr>
          <a:xfrm>
            <a:off x="457200" y="1600200"/>
            <a:ext cx="8229600" cy="45720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Shared peripheral device</a:t>
            </a:r>
          </a:p>
          <a:p>
            <a:pPr lvl="1" eaLnBrk="1" hangingPunct="1"/>
            <a:r>
              <a:rPr lang="en-US" sz="2000" dirty="0" smtClean="0">
                <a:latin typeface="Candara" panose="020E0502030303020204" pitchFamily="34" charset="0"/>
              </a:rPr>
              <a:t>Printers and faxes are common shares</a:t>
            </a:r>
          </a:p>
          <a:p>
            <a:pPr lvl="1" eaLnBrk="1" hangingPunct="1"/>
            <a:r>
              <a:rPr lang="en-US" sz="2000" dirty="0" smtClean="0">
                <a:latin typeface="Candara" panose="020E0502030303020204" pitchFamily="34" charset="0"/>
              </a:rPr>
              <a:t>Reduces the cost per user</a:t>
            </a:r>
          </a:p>
          <a:p>
            <a:pPr lvl="1" eaLnBrk="1" hangingPunct="1"/>
            <a:r>
              <a:rPr lang="en-US" sz="2000" dirty="0" smtClean="0">
                <a:latin typeface="Candara" panose="020E0502030303020204" pitchFamily="34" charset="0"/>
              </a:rPr>
              <a:t>Devices can be connected to the network</a:t>
            </a:r>
          </a:p>
          <a:p>
            <a:pPr lvl="1" eaLnBrk="1" hangingPunct="1"/>
            <a:r>
              <a:rPr lang="en-US" sz="2000" dirty="0" smtClean="0">
                <a:latin typeface="Candara" panose="020E0502030303020204" pitchFamily="34" charset="0"/>
              </a:rPr>
              <a:t>Print servers control network printing</a:t>
            </a:r>
          </a:p>
          <a:p>
            <a:pPr lvl="2" eaLnBrk="1" hangingPunct="1"/>
            <a:r>
              <a:rPr lang="en-US" sz="2000" dirty="0" smtClean="0">
                <a:latin typeface="Candara" panose="020E0502030303020204" pitchFamily="34" charset="0"/>
              </a:rPr>
              <a:t>Manage the print queue</a:t>
            </a:r>
          </a:p>
        </p:txBody>
      </p:sp>
      <p:pic>
        <p:nvPicPr>
          <p:cNvPr id="5" name="Picture 4" descr="D:\My Documents\!books\norton im\chapter 9\fileSharing.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811249"/>
            <a:ext cx="4572000" cy="225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317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6A2F79-9352-407D-A722-CA019F0DDDD6}" type="slidenum">
              <a:rPr lang="en-US" sz="1400" smtClean="0">
                <a:solidFill>
                  <a:schemeClr val="bg1"/>
                </a:solidFill>
              </a:rPr>
              <a:pPr>
                <a:spcBef>
                  <a:spcPct val="0"/>
                </a:spcBef>
                <a:buFontTx/>
                <a:buNone/>
              </a:pPr>
              <a:t>9</a:t>
            </a:fld>
            <a:endParaRPr lang="en-US" sz="1400" smtClean="0">
              <a:solidFill>
                <a:schemeClr val="bg1"/>
              </a:solidFill>
            </a:endParaRPr>
          </a:p>
        </p:txBody>
      </p:sp>
      <p:sp>
        <p:nvSpPr>
          <p:cNvPr id="21507" name="Rectangle 2"/>
          <p:cNvSpPr>
            <a:spLocks noGrp="1" noChangeArrowheads="1"/>
          </p:cNvSpPr>
          <p:nvPr>
            <p:ph type="title"/>
          </p:nvPr>
        </p:nvSpPr>
        <p:spPr/>
        <p:txBody>
          <a:bodyPr/>
          <a:lstStyle/>
          <a:p>
            <a:pPr eaLnBrk="1" hangingPunct="1"/>
            <a:r>
              <a:rPr lang="en-US" dirty="0" smtClean="0"/>
              <a:t>The Uses of a Network (c0nt’d)</a:t>
            </a:r>
          </a:p>
        </p:txBody>
      </p:sp>
      <p:sp>
        <p:nvSpPr>
          <p:cNvPr id="21508" name="Rectangle 3"/>
          <p:cNvSpPr>
            <a:spLocks noGrp="1" noChangeArrowheads="1"/>
          </p:cNvSpPr>
          <p:nvPr>
            <p:ph type="body" idx="1"/>
          </p:nvPr>
        </p:nvSpPr>
        <p:spPr>
          <a:xfrm>
            <a:off x="457200" y="1524000"/>
            <a:ext cx="8305800" cy="47244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Personal communication</a:t>
            </a:r>
          </a:p>
          <a:p>
            <a:pPr lvl="1" eaLnBrk="1" hangingPunct="1"/>
            <a:r>
              <a:rPr lang="en-US" sz="2000" dirty="0" smtClean="0">
                <a:latin typeface="Candara" panose="020E0502030303020204" pitchFamily="34" charset="0"/>
              </a:rPr>
              <a:t>Email</a:t>
            </a:r>
          </a:p>
          <a:p>
            <a:pPr lvl="2" eaLnBrk="1" hangingPunct="1"/>
            <a:r>
              <a:rPr lang="en-US" sz="2000" dirty="0" smtClean="0">
                <a:latin typeface="Candara" panose="020E0502030303020204" pitchFamily="34" charset="0"/>
              </a:rPr>
              <a:t>Instantaneous communication</a:t>
            </a:r>
          </a:p>
          <a:p>
            <a:pPr lvl="1" eaLnBrk="1" hangingPunct="1"/>
            <a:r>
              <a:rPr lang="en-US" sz="2000" dirty="0" smtClean="0">
                <a:latin typeface="Candara" panose="020E0502030303020204" pitchFamily="34" charset="0"/>
              </a:rPr>
              <a:t>Conferencing</a:t>
            </a:r>
          </a:p>
          <a:p>
            <a:pPr lvl="2" eaLnBrk="1" hangingPunct="1"/>
            <a:r>
              <a:rPr lang="en-US" sz="2000" dirty="0" smtClean="0">
                <a:latin typeface="Candara" panose="020E0502030303020204" pitchFamily="34" charset="0"/>
              </a:rPr>
              <a:t>Tele conferencing</a:t>
            </a:r>
          </a:p>
          <a:p>
            <a:pPr lvl="2" eaLnBrk="1" hangingPunct="1"/>
            <a:r>
              <a:rPr lang="en-US" sz="2000" dirty="0" smtClean="0">
                <a:latin typeface="Candara" panose="020E0502030303020204" pitchFamily="34" charset="0"/>
              </a:rPr>
              <a:t>Videoconferencing</a:t>
            </a:r>
          </a:p>
          <a:p>
            <a:pPr lvl="2" eaLnBrk="1" hangingPunct="1"/>
            <a:r>
              <a:rPr lang="en-US" sz="2000" dirty="0" smtClean="0">
                <a:latin typeface="Candara" panose="020E0502030303020204" pitchFamily="34" charset="0"/>
              </a:rPr>
              <a:t>Audio-conferencing</a:t>
            </a:r>
          </a:p>
          <a:p>
            <a:pPr lvl="2" eaLnBrk="1" hangingPunct="1"/>
            <a:r>
              <a:rPr lang="en-US" sz="2000" dirty="0" smtClean="0">
                <a:latin typeface="Candara" panose="020E0502030303020204" pitchFamily="34" charset="0"/>
              </a:rPr>
              <a:t>Data-conferencing</a:t>
            </a:r>
          </a:p>
          <a:p>
            <a:pPr lvl="1" eaLnBrk="1" hangingPunct="1"/>
            <a:r>
              <a:rPr lang="en-US" sz="2000" dirty="0" smtClean="0">
                <a:latin typeface="Candara" panose="020E0502030303020204" pitchFamily="34" charset="0"/>
              </a:rPr>
              <a:t>Voice over IP</a:t>
            </a:r>
          </a:p>
          <a:p>
            <a:pPr lvl="2" eaLnBrk="1" hangingPunct="1"/>
            <a:r>
              <a:rPr lang="en-US" sz="2000" dirty="0" smtClean="0">
                <a:latin typeface="Candara" panose="020E0502030303020204" pitchFamily="34" charset="0"/>
              </a:rPr>
              <a:t>Phone communication over network wires</a:t>
            </a:r>
          </a:p>
          <a:p>
            <a:pPr eaLnBrk="1" hangingPunct="1">
              <a:buFont typeface="Wingdings" panose="05000000000000000000" pitchFamily="2" charset="2"/>
              <a:buChar char="Ø"/>
            </a:pPr>
            <a:r>
              <a:rPr lang="en-US" sz="2000" b="1" dirty="0">
                <a:latin typeface="Candara" panose="020E0502030303020204" pitchFamily="34" charset="0"/>
              </a:rPr>
              <a:t>Easier data backup</a:t>
            </a:r>
          </a:p>
          <a:p>
            <a:pPr lvl="1" eaLnBrk="1" hangingPunct="1"/>
            <a:r>
              <a:rPr lang="en-US" sz="2000" dirty="0">
                <a:latin typeface="Candara" panose="020E0502030303020204" pitchFamily="34" charset="0"/>
              </a:rPr>
              <a:t>Backup copies data to removable media</a:t>
            </a:r>
          </a:p>
          <a:p>
            <a:pPr lvl="1" eaLnBrk="1" hangingPunct="1"/>
            <a:r>
              <a:rPr lang="en-US" sz="2000" dirty="0">
                <a:latin typeface="Candara" panose="020E0502030303020204" pitchFamily="34" charset="0"/>
              </a:rPr>
              <a:t>Server data backed up in one step</a:t>
            </a:r>
          </a:p>
          <a:p>
            <a:pPr eaLnBrk="1" hangingPunct="1"/>
            <a:endParaRPr lang="en-US" dirty="0" smtClean="0">
              <a:latin typeface="Candara" panose="020E0502030303020204" pitchFamily="34" charset="0"/>
            </a:endParaRPr>
          </a:p>
        </p:txBody>
      </p:sp>
    </p:spTree>
    <p:extLst>
      <p:ext uri="{BB962C8B-B14F-4D97-AF65-F5344CB8AC3E}">
        <p14:creationId xmlns:p14="http://schemas.microsoft.com/office/powerpoint/2010/main" val="4261375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14164</TotalTime>
  <Words>2562</Words>
  <Application>Microsoft Office PowerPoint</Application>
  <PresentationFormat>On-screen Show (4:3)</PresentationFormat>
  <Paragraphs>340</Paragraphs>
  <Slides>35</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ＭＳ Ｐゴシック</vt:lpstr>
      <vt:lpstr>Arial</vt:lpstr>
      <vt:lpstr>Calibri</vt:lpstr>
      <vt:lpstr>Candara</vt:lpstr>
      <vt:lpstr>Courier New</vt:lpstr>
      <vt:lpstr>Times</vt:lpstr>
      <vt:lpstr>Times New Roman</vt:lpstr>
      <vt:lpstr>Wingdings</vt:lpstr>
      <vt:lpstr>Office Theme</vt:lpstr>
      <vt:lpstr>COMB354: Management Information Systems  Exercise 1:  Telecommunications and Network Basics  by Md. Mahbubul Alam, PhD </vt:lpstr>
      <vt:lpstr>Learning Objectives</vt:lpstr>
      <vt:lpstr>Networking and communication Trends in Today’s Business</vt:lpstr>
      <vt:lpstr>What is a Computer Network?</vt:lpstr>
      <vt:lpstr>A Simple Computer Network: Components</vt:lpstr>
      <vt:lpstr>Networks in Large Companies: Components</vt:lpstr>
      <vt:lpstr>The Uses of a Network</vt:lpstr>
      <vt:lpstr>The Uses of a Network (c0nt’d)</vt:lpstr>
      <vt:lpstr>The Uses of a Network (c0nt’d)</vt:lpstr>
      <vt:lpstr>Types of Networks</vt:lpstr>
      <vt:lpstr>Common Network Types</vt:lpstr>
      <vt:lpstr>Hybrid Network Types</vt:lpstr>
      <vt:lpstr>Hybrid Network Types (cont’d)</vt:lpstr>
      <vt:lpstr>Network Structures</vt:lpstr>
      <vt:lpstr>How Networks Are Structured?</vt:lpstr>
      <vt:lpstr>How Networks Are Structured? (cont’d)</vt:lpstr>
      <vt:lpstr>How Networks Are Structured? (cont’d)</vt:lpstr>
      <vt:lpstr>Network Typology</vt:lpstr>
      <vt:lpstr>Network Topologies</vt:lpstr>
      <vt:lpstr>LAN Typologies: Types</vt:lpstr>
      <vt:lpstr>LAN Typologies: Types (cont’d)</vt:lpstr>
      <vt:lpstr>Data Transmission</vt:lpstr>
      <vt:lpstr>Physical Transmission Media</vt:lpstr>
      <vt:lpstr>Physical Transmission Media (cont’d)</vt:lpstr>
      <vt:lpstr>Signals: Digital Vs. Analog</vt:lpstr>
      <vt:lpstr>Key Networking Technologies</vt:lpstr>
      <vt:lpstr>Key Networking Technologies</vt:lpstr>
      <vt:lpstr>Client/Server Computing</vt:lpstr>
      <vt:lpstr>Packet Switching</vt:lpstr>
      <vt:lpstr>Transmission Control Protocol/Internet Protocol (TCP/IP)</vt:lpstr>
      <vt:lpstr>TCP/IP Architecture</vt:lpstr>
      <vt:lpstr>IP Address</vt:lpstr>
      <vt:lpstr>Internet Protocols and Utility Programs</vt:lpstr>
      <vt:lpstr>Routing Internet Messages: TCP/IP &amp; Packet Switching</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Mahbu ALAM</dc:creator>
  <cp:lastModifiedBy>mahbub</cp:lastModifiedBy>
  <cp:revision>653</cp:revision>
  <dcterms:created xsi:type="dcterms:W3CDTF">2006-08-16T00:00:00Z</dcterms:created>
  <dcterms:modified xsi:type="dcterms:W3CDTF">2020-01-08T04:08:31Z</dcterms:modified>
</cp:coreProperties>
</file>