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7"/>
  </p:notesMasterIdLst>
  <p:sldIdLst>
    <p:sldId id="256" r:id="rId2"/>
    <p:sldId id="270" r:id="rId3"/>
    <p:sldId id="271" r:id="rId4"/>
    <p:sldId id="346" r:id="rId5"/>
    <p:sldId id="347" r:id="rId6"/>
    <p:sldId id="279" r:id="rId7"/>
    <p:sldId id="280" r:id="rId8"/>
    <p:sldId id="281" r:id="rId9"/>
    <p:sldId id="282" r:id="rId10"/>
    <p:sldId id="283" r:id="rId11"/>
    <p:sldId id="285" r:id="rId12"/>
    <p:sldId id="286" r:id="rId13"/>
    <p:sldId id="289" r:id="rId14"/>
    <p:sldId id="287" r:id="rId15"/>
    <p:sldId id="293" r:id="rId16"/>
    <p:sldId id="292" r:id="rId17"/>
    <p:sldId id="291" r:id="rId18"/>
    <p:sldId id="344" r:id="rId19"/>
    <p:sldId id="345" r:id="rId20"/>
    <p:sldId id="290" r:id="rId21"/>
    <p:sldId id="301" r:id="rId22"/>
    <p:sldId id="294" r:id="rId23"/>
    <p:sldId id="295" r:id="rId24"/>
    <p:sldId id="343" r:id="rId25"/>
    <p:sldId id="296" r:id="rId26"/>
    <p:sldId id="298" r:id="rId27"/>
    <p:sldId id="297" r:id="rId28"/>
    <p:sldId id="303" r:id="rId29"/>
    <p:sldId id="299" r:id="rId30"/>
    <p:sldId id="305" r:id="rId31"/>
    <p:sldId id="306" r:id="rId32"/>
    <p:sldId id="342" r:id="rId33"/>
    <p:sldId id="307" r:id="rId34"/>
    <p:sldId id="308" r:id="rId35"/>
    <p:sldId id="309" r:id="rId36"/>
    <p:sldId id="310" r:id="rId37"/>
    <p:sldId id="311" r:id="rId38"/>
    <p:sldId id="313" r:id="rId39"/>
    <p:sldId id="312" r:id="rId40"/>
    <p:sldId id="314" r:id="rId41"/>
    <p:sldId id="315" r:id="rId42"/>
    <p:sldId id="317" r:id="rId43"/>
    <p:sldId id="318" r:id="rId44"/>
    <p:sldId id="319" r:id="rId45"/>
    <p:sldId id="321" r:id="rId46"/>
    <p:sldId id="322" r:id="rId47"/>
    <p:sldId id="323" r:id="rId48"/>
    <p:sldId id="324" r:id="rId49"/>
    <p:sldId id="325" r:id="rId50"/>
    <p:sldId id="326" r:id="rId51"/>
    <p:sldId id="327" r:id="rId52"/>
    <p:sldId id="328" r:id="rId53"/>
    <p:sldId id="330" r:id="rId54"/>
    <p:sldId id="329" r:id="rId55"/>
    <p:sldId id="331" r:id="rId56"/>
    <p:sldId id="332" r:id="rId57"/>
    <p:sldId id="333" r:id="rId58"/>
    <p:sldId id="334" r:id="rId59"/>
    <p:sldId id="336" r:id="rId60"/>
    <p:sldId id="335" r:id="rId61"/>
    <p:sldId id="339" r:id="rId62"/>
    <p:sldId id="340" r:id="rId63"/>
    <p:sldId id="341" r:id="rId64"/>
    <p:sldId id="338" r:id="rId65"/>
    <p:sldId id="284"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B82"/>
    <a:srgbClr val="1A9E2A"/>
    <a:srgbClr val="FF0066"/>
    <a:srgbClr val="494F6F"/>
    <a:srgbClr val="A50021"/>
    <a:srgbClr val="CC00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8" autoAdjust="0"/>
    <p:restoredTop sz="94107" autoAdjust="0"/>
  </p:normalViewPr>
  <p:slideViewPr>
    <p:cSldViewPr snapToGrid="0">
      <p:cViewPr varScale="1">
        <p:scale>
          <a:sx n="64" d="100"/>
          <a:sy n="64" d="100"/>
        </p:scale>
        <p:origin x="96" y="1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C8252-F722-42BB-A904-D1419CBCDE48}" type="doc">
      <dgm:prSet loTypeId="urn:microsoft.com/office/officeart/2005/8/layout/chevron2" loCatId="list" qsTypeId="urn:microsoft.com/office/officeart/2005/8/quickstyle/3d3" qsCatId="3D" csTypeId="urn:microsoft.com/office/officeart/2005/8/colors/accent6_2" csCatId="accent6" phldr="1"/>
      <dgm:spPr/>
      <dgm:t>
        <a:bodyPr/>
        <a:lstStyle/>
        <a:p>
          <a:endParaRPr lang="en-US"/>
        </a:p>
      </dgm:t>
    </dgm:pt>
    <dgm:pt modelId="{C0E6939D-C0D3-485E-9DED-96CF3D3DDCFF}">
      <dgm:prSet phldrT="[Text]" custT="1"/>
      <dgm:spPr/>
      <dgm:t>
        <a:bodyPr/>
        <a:lstStyle/>
        <a:p>
          <a:r>
            <a:rPr lang="en-US" sz="2000" b="1" dirty="0">
              <a:latin typeface="Candara" panose="020E0502030303020204" pitchFamily="34" charset="0"/>
            </a:rPr>
            <a:t>1900</a:t>
          </a:r>
        </a:p>
      </dgm:t>
    </dgm:pt>
    <dgm:pt modelId="{E708E9D1-7556-412F-BCE7-CDA517AB14BE}" type="parTrans" cxnId="{9CFB40FD-59EB-4715-802C-8534B3D8D9F6}">
      <dgm:prSet/>
      <dgm:spPr/>
      <dgm:t>
        <a:bodyPr/>
        <a:lstStyle/>
        <a:p>
          <a:endParaRPr lang="en-US"/>
        </a:p>
      </dgm:t>
    </dgm:pt>
    <dgm:pt modelId="{343A8F68-6F88-44B0-B284-ACE319A09A85}" type="sibTrans" cxnId="{9CFB40FD-59EB-4715-802C-8534B3D8D9F6}">
      <dgm:prSet/>
      <dgm:spPr/>
      <dgm:t>
        <a:bodyPr/>
        <a:lstStyle/>
        <a:p>
          <a:endParaRPr lang="en-US"/>
        </a:p>
      </dgm:t>
    </dgm:pt>
    <dgm:pt modelId="{30805F2F-5D94-4D7A-8DDF-022EB8301EDB}">
      <dgm:prSet phldrT="[Text]" custT="1"/>
      <dgm:spPr/>
      <dgm:t>
        <a:bodyPr/>
        <a:lstStyle/>
        <a:p>
          <a:r>
            <a:rPr lang="en-US" sz="2000" dirty="0">
              <a:latin typeface="Candara" panose="020E0502030303020204" pitchFamily="34" charset="0"/>
            </a:rPr>
            <a:t>First </a:t>
          </a:r>
          <a:r>
            <a:rPr lang="en-US" sz="2000" b="1" dirty="0">
              <a:latin typeface="Candara" panose="020E0502030303020204" pitchFamily="34" charset="0"/>
            </a:rPr>
            <a:t>Sociology dept</a:t>
          </a:r>
          <a:r>
            <a:rPr lang="en-US" sz="2000" dirty="0">
              <a:latin typeface="Candara" panose="020E0502030303020204" pitchFamily="34" charset="0"/>
            </a:rPr>
            <a:t>. was founded by  </a:t>
          </a:r>
          <a:r>
            <a:rPr lang="en-US" sz="2000" b="1" dirty="0">
              <a:latin typeface="Candara" panose="020E0502030303020204" pitchFamily="34" charset="0"/>
            </a:rPr>
            <a:t>University of Chicago</a:t>
          </a:r>
        </a:p>
      </dgm:t>
    </dgm:pt>
    <dgm:pt modelId="{152A94A2-C54E-4175-8CE2-DD0724BAE897}" type="parTrans" cxnId="{8365A87B-7656-4CBD-836F-36C2D131C94A}">
      <dgm:prSet/>
      <dgm:spPr/>
      <dgm:t>
        <a:bodyPr/>
        <a:lstStyle/>
        <a:p>
          <a:endParaRPr lang="en-US"/>
        </a:p>
      </dgm:t>
    </dgm:pt>
    <dgm:pt modelId="{55C5B607-865C-4C8A-9610-7EDF631554F3}" type="sibTrans" cxnId="{8365A87B-7656-4CBD-836F-36C2D131C94A}">
      <dgm:prSet/>
      <dgm:spPr/>
      <dgm:t>
        <a:bodyPr/>
        <a:lstStyle/>
        <a:p>
          <a:endParaRPr lang="en-US"/>
        </a:p>
      </dgm:t>
    </dgm:pt>
    <dgm:pt modelId="{D7DD832C-E33D-4878-9C90-32B1E106F678}">
      <dgm:prSet phldrT="[Text]" custT="1"/>
      <dgm:spPr/>
      <dgm:t>
        <a:bodyPr/>
        <a:lstStyle/>
        <a:p>
          <a:r>
            <a:rPr lang="en-US" sz="2000" dirty="0">
              <a:latin typeface="Candara" panose="020E0502030303020204" pitchFamily="34" charset="0"/>
            </a:rPr>
            <a:t>Identified social problem resulting from industrialization, urbanization, &amp; other social changes</a:t>
          </a:r>
        </a:p>
      </dgm:t>
    </dgm:pt>
    <dgm:pt modelId="{D2E1820E-97C6-4708-B73D-814A799D16D3}" type="parTrans" cxnId="{F7840C04-A932-4D8D-9400-99A200EF57ED}">
      <dgm:prSet/>
      <dgm:spPr/>
      <dgm:t>
        <a:bodyPr/>
        <a:lstStyle/>
        <a:p>
          <a:endParaRPr lang="en-US"/>
        </a:p>
      </dgm:t>
    </dgm:pt>
    <dgm:pt modelId="{DF320BC8-D672-4383-98B2-FCAD87CB3E2B}" type="sibTrans" cxnId="{F7840C04-A932-4D8D-9400-99A200EF57ED}">
      <dgm:prSet/>
      <dgm:spPr/>
      <dgm:t>
        <a:bodyPr/>
        <a:lstStyle/>
        <a:p>
          <a:endParaRPr lang="en-US"/>
        </a:p>
      </dgm:t>
    </dgm:pt>
    <dgm:pt modelId="{5E0A8797-490E-4AAB-AD74-FAE548E75457}">
      <dgm:prSet phldrT="[Text]" custT="1"/>
      <dgm:spPr/>
      <dgm:t>
        <a:bodyPr/>
        <a:lstStyle/>
        <a:p>
          <a:r>
            <a:rPr lang="en-US" sz="2000" b="1" dirty="0">
              <a:latin typeface="Candara" panose="020E0502030303020204" pitchFamily="34" charset="0"/>
            </a:rPr>
            <a:t>1910</a:t>
          </a:r>
        </a:p>
      </dgm:t>
    </dgm:pt>
    <dgm:pt modelId="{5D028465-BFDD-44BD-9B8E-CEB1A7BF89EE}" type="parTrans" cxnId="{54C4D6C2-D7F5-4EDE-8141-241F6E61CA1B}">
      <dgm:prSet/>
      <dgm:spPr/>
      <dgm:t>
        <a:bodyPr/>
        <a:lstStyle/>
        <a:p>
          <a:endParaRPr lang="en-US"/>
        </a:p>
      </dgm:t>
    </dgm:pt>
    <dgm:pt modelId="{A38AEEF9-10C6-4E67-80DA-4A57AC566150}" type="sibTrans" cxnId="{54C4D6C2-D7F5-4EDE-8141-241F6E61CA1B}">
      <dgm:prSet/>
      <dgm:spPr/>
      <dgm:t>
        <a:bodyPr/>
        <a:lstStyle/>
        <a:p>
          <a:endParaRPr lang="en-US"/>
        </a:p>
      </dgm:t>
    </dgm:pt>
    <dgm:pt modelId="{C44FE3BF-B4AE-4B5D-83A9-EDC6CC3C716D}">
      <dgm:prSet phldrT="[Text]" custT="1"/>
      <dgm:spPr/>
      <dgm:t>
        <a:bodyPr/>
        <a:lstStyle/>
        <a:p>
          <a:r>
            <a:rPr lang="en-US" sz="2000" b="1" dirty="0">
              <a:latin typeface="Candara" panose="020E0502030303020204" pitchFamily="34" charset="0"/>
            </a:rPr>
            <a:t>Country Life Commission </a:t>
          </a:r>
          <a:r>
            <a:rPr lang="en-US" sz="2000" dirty="0">
              <a:latin typeface="Candara" panose="020E0502030303020204" pitchFamily="34" charset="0"/>
            </a:rPr>
            <a:t>created by US President Theodore Roosevelt</a:t>
          </a:r>
        </a:p>
      </dgm:t>
    </dgm:pt>
    <dgm:pt modelId="{C0BB3193-A5CD-4DC0-9BEF-76A11F4B87F3}" type="parTrans" cxnId="{2DA577A4-A7BA-41C4-A16D-CD299AAFE2D3}">
      <dgm:prSet/>
      <dgm:spPr/>
      <dgm:t>
        <a:bodyPr/>
        <a:lstStyle/>
        <a:p>
          <a:endParaRPr lang="en-US"/>
        </a:p>
      </dgm:t>
    </dgm:pt>
    <dgm:pt modelId="{221EB68A-3AF6-4C83-A634-FCD4EECF1989}" type="sibTrans" cxnId="{2DA577A4-A7BA-41C4-A16D-CD299AAFE2D3}">
      <dgm:prSet/>
      <dgm:spPr/>
      <dgm:t>
        <a:bodyPr/>
        <a:lstStyle/>
        <a:p>
          <a:endParaRPr lang="en-US"/>
        </a:p>
      </dgm:t>
    </dgm:pt>
    <dgm:pt modelId="{92E0932B-CB99-42E6-9CE2-4BDEA2FB0342}">
      <dgm:prSet phldrT="[Text]" custT="1"/>
      <dgm:spPr/>
      <dgm:t>
        <a:bodyPr/>
        <a:lstStyle/>
        <a:p>
          <a:r>
            <a:rPr lang="en-US" sz="2000" b="1" dirty="0">
              <a:latin typeface="Candara" panose="020E0502030303020204" pitchFamily="34" charset="0"/>
            </a:rPr>
            <a:t>Identified main social problems </a:t>
          </a:r>
          <a:r>
            <a:rPr lang="en-US" sz="2000" dirty="0">
              <a:latin typeface="Candara" panose="020E0502030303020204" pitchFamily="34" charset="0"/>
            </a:rPr>
            <a:t>of rural America and hired groups to perform rural social surveys</a:t>
          </a:r>
        </a:p>
      </dgm:t>
    </dgm:pt>
    <dgm:pt modelId="{1EDD32B5-E908-4D74-9DA7-1A3BCC835B54}" type="parTrans" cxnId="{5A5263E7-B00F-4E05-A881-2A6291332097}">
      <dgm:prSet/>
      <dgm:spPr/>
      <dgm:t>
        <a:bodyPr/>
        <a:lstStyle/>
        <a:p>
          <a:endParaRPr lang="en-US"/>
        </a:p>
      </dgm:t>
    </dgm:pt>
    <dgm:pt modelId="{1BA14216-8470-4D68-B235-82C2FDAF636A}" type="sibTrans" cxnId="{5A5263E7-B00F-4E05-A881-2A6291332097}">
      <dgm:prSet/>
      <dgm:spPr/>
      <dgm:t>
        <a:bodyPr/>
        <a:lstStyle/>
        <a:p>
          <a:endParaRPr lang="en-US"/>
        </a:p>
      </dgm:t>
    </dgm:pt>
    <dgm:pt modelId="{BBFA10A0-A33A-45FC-A44F-2317DB9F48A6}">
      <dgm:prSet phldrT="[Text]" custT="1"/>
      <dgm:spPr/>
      <dgm:t>
        <a:bodyPr/>
        <a:lstStyle/>
        <a:p>
          <a:r>
            <a:rPr lang="en-US" sz="2000" b="1" dirty="0">
              <a:latin typeface="Candara" panose="020E0502030303020204" pitchFamily="34" charset="0"/>
            </a:rPr>
            <a:t>1937</a:t>
          </a:r>
        </a:p>
      </dgm:t>
    </dgm:pt>
    <dgm:pt modelId="{C96BC212-558E-4E67-80A3-1892F3F95ECA}" type="parTrans" cxnId="{AFFC2960-91B6-4452-9987-A886883D7505}">
      <dgm:prSet/>
      <dgm:spPr/>
      <dgm:t>
        <a:bodyPr/>
        <a:lstStyle/>
        <a:p>
          <a:endParaRPr lang="en-US"/>
        </a:p>
      </dgm:t>
    </dgm:pt>
    <dgm:pt modelId="{7FAC6898-70EC-4720-8449-68E7FD899394}" type="sibTrans" cxnId="{AFFC2960-91B6-4452-9987-A886883D7505}">
      <dgm:prSet/>
      <dgm:spPr/>
      <dgm:t>
        <a:bodyPr/>
        <a:lstStyle/>
        <a:p>
          <a:endParaRPr lang="en-US"/>
        </a:p>
      </dgm:t>
    </dgm:pt>
    <dgm:pt modelId="{ACB0EBE1-2A1E-4ED7-84D1-28088A2CC0BF}">
      <dgm:prSet phldrT="[Text]" custT="1"/>
      <dgm:spPr/>
      <dgm:t>
        <a:bodyPr/>
        <a:lstStyle/>
        <a:p>
          <a:r>
            <a:rPr lang="en-US" sz="2000" dirty="0">
              <a:latin typeface="Candara" panose="020E0502030303020204" pitchFamily="34" charset="0"/>
            </a:rPr>
            <a:t>First </a:t>
          </a:r>
          <a:r>
            <a:rPr lang="en-US" sz="2000" b="1" dirty="0">
              <a:latin typeface="Candara" panose="020E0502030303020204" pitchFamily="34" charset="0"/>
            </a:rPr>
            <a:t>Journal of Rural Sociology </a:t>
          </a:r>
          <a:r>
            <a:rPr lang="en-US" sz="2000" dirty="0">
              <a:latin typeface="Candara" panose="020E0502030303020204" pitchFamily="34" charset="0"/>
            </a:rPr>
            <a:t>had been published</a:t>
          </a:r>
        </a:p>
      </dgm:t>
    </dgm:pt>
    <dgm:pt modelId="{4664472C-BD12-406E-ABC9-1B417031F611}" type="parTrans" cxnId="{EA53CF84-1BA9-4F1C-95C2-A98395FCC427}">
      <dgm:prSet/>
      <dgm:spPr/>
      <dgm:t>
        <a:bodyPr/>
        <a:lstStyle/>
        <a:p>
          <a:endParaRPr lang="en-US"/>
        </a:p>
      </dgm:t>
    </dgm:pt>
    <dgm:pt modelId="{29FB8F09-C75A-4E2B-8ACA-61644E3210B8}" type="sibTrans" cxnId="{EA53CF84-1BA9-4F1C-95C2-A98395FCC427}">
      <dgm:prSet/>
      <dgm:spPr/>
      <dgm:t>
        <a:bodyPr/>
        <a:lstStyle/>
        <a:p>
          <a:endParaRPr lang="en-US"/>
        </a:p>
      </dgm:t>
    </dgm:pt>
    <dgm:pt modelId="{D647010C-7F73-4537-A3F9-337ABF395BF9}">
      <dgm:prSet phldrT="[Text]" custT="1"/>
      <dgm:spPr/>
      <dgm:t>
        <a:bodyPr/>
        <a:lstStyle/>
        <a:p>
          <a:r>
            <a:rPr lang="en-US" sz="2000" dirty="0">
              <a:latin typeface="Candara" panose="020E0502030303020204" pitchFamily="34" charset="0"/>
            </a:rPr>
            <a:t>Fostered the emergence of rural sociology as problem-oriented and applied study</a:t>
          </a:r>
        </a:p>
      </dgm:t>
    </dgm:pt>
    <dgm:pt modelId="{F2A81320-6436-4DE8-8948-8621BBC53705}" type="parTrans" cxnId="{F38B576C-A2C3-4233-88C6-731975A3C36E}">
      <dgm:prSet/>
      <dgm:spPr/>
      <dgm:t>
        <a:bodyPr/>
        <a:lstStyle/>
        <a:p>
          <a:endParaRPr lang="en-US"/>
        </a:p>
      </dgm:t>
    </dgm:pt>
    <dgm:pt modelId="{2A74BFDB-F5F8-4795-90DB-A3D5FF617B12}" type="sibTrans" cxnId="{F38B576C-A2C3-4233-88C6-731975A3C36E}">
      <dgm:prSet/>
      <dgm:spPr/>
      <dgm:t>
        <a:bodyPr/>
        <a:lstStyle/>
        <a:p>
          <a:endParaRPr lang="en-US"/>
        </a:p>
      </dgm:t>
    </dgm:pt>
    <dgm:pt modelId="{ADF37BFE-75D7-4A16-BA86-6AA520436E88}" type="pres">
      <dgm:prSet presAssocID="{0CEC8252-F722-42BB-A904-D1419CBCDE48}" presName="linearFlow" presStyleCnt="0">
        <dgm:presLayoutVars>
          <dgm:dir/>
          <dgm:animLvl val="lvl"/>
          <dgm:resizeHandles val="exact"/>
        </dgm:presLayoutVars>
      </dgm:prSet>
      <dgm:spPr/>
    </dgm:pt>
    <dgm:pt modelId="{CC68C1A4-2A7F-42A3-8696-5753BDFC41AA}" type="pres">
      <dgm:prSet presAssocID="{C0E6939D-C0D3-485E-9DED-96CF3D3DDCFF}" presName="composite" presStyleCnt="0"/>
      <dgm:spPr/>
    </dgm:pt>
    <dgm:pt modelId="{D41F9F9B-BF3D-4FC7-844D-9E123FD0B252}" type="pres">
      <dgm:prSet presAssocID="{C0E6939D-C0D3-485E-9DED-96CF3D3DDCFF}" presName="parentText" presStyleLbl="alignNode1" presStyleIdx="0" presStyleCnt="3">
        <dgm:presLayoutVars>
          <dgm:chMax val="1"/>
          <dgm:bulletEnabled val="1"/>
        </dgm:presLayoutVars>
      </dgm:prSet>
      <dgm:spPr/>
    </dgm:pt>
    <dgm:pt modelId="{3F8F8FFE-B36E-460B-9A56-1B3A7859BB8D}" type="pres">
      <dgm:prSet presAssocID="{C0E6939D-C0D3-485E-9DED-96CF3D3DDCFF}" presName="descendantText" presStyleLbl="alignAcc1" presStyleIdx="0" presStyleCnt="3">
        <dgm:presLayoutVars>
          <dgm:bulletEnabled val="1"/>
        </dgm:presLayoutVars>
      </dgm:prSet>
      <dgm:spPr/>
    </dgm:pt>
    <dgm:pt modelId="{344B2A67-07A4-4510-8758-CBF167576418}" type="pres">
      <dgm:prSet presAssocID="{343A8F68-6F88-44B0-B284-ACE319A09A85}" presName="sp" presStyleCnt="0"/>
      <dgm:spPr/>
    </dgm:pt>
    <dgm:pt modelId="{20A77645-1370-4E05-90F0-85623E4312B6}" type="pres">
      <dgm:prSet presAssocID="{5E0A8797-490E-4AAB-AD74-FAE548E75457}" presName="composite" presStyleCnt="0"/>
      <dgm:spPr/>
    </dgm:pt>
    <dgm:pt modelId="{1FB4E01B-D544-4335-8FA9-91F34B6267BB}" type="pres">
      <dgm:prSet presAssocID="{5E0A8797-490E-4AAB-AD74-FAE548E75457}" presName="parentText" presStyleLbl="alignNode1" presStyleIdx="1" presStyleCnt="3">
        <dgm:presLayoutVars>
          <dgm:chMax val="1"/>
          <dgm:bulletEnabled val="1"/>
        </dgm:presLayoutVars>
      </dgm:prSet>
      <dgm:spPr/>
    </dgm:pt>
    <dgm:pt modelId="{AA86C51B-9AD2-4A5F-B6F2-E0ADF7A0ADB0}" type="pres">
      <dgm:prSet presAssocID="{5E0A8797-490E-4AAB-AD74-FAE548E75457}" presName="descendantText" presStyleLbl="alignAcc1" presStyleIdx="1" presStyleCnt="3" custScaleY="154428">
        <dgm:presLayoutVars>
          <dgm:bulletEnabled val="1"/>
        </dgm:presLayoutVars>
      </dgm:prSet>
      <dgm:spPr/>
    </dgm:pt>
    <dgm:pt modelId="{4FBA0B58-B1B9-4401-8D3E-1011176243FB}" type="pres">
      <dgm:prSet presAssocID="{A38AEEF9-10C6-4E67-80DA-4A57AC566150}" presName="sp" presStyleCnt="0"/>
      <dgm:spPr/>
    </dgm:pt>
    <dgm:pt modelId="{3C8C885F-0A36-4CD9-92B0-6B1C6CBCB73F}" type="pres">
      <dgm:prSet presAssocID="{BBFA10A0-A33A-45FC-A44F-2317DB9F48A6}" presName="composite" presStyleCnt="0"/>
      <dgm:spPr/>
    </dgm:pt>
    <dgm:pt modelId="{231E3357-AF3F-421F-9607-54E9C306956E}" type="pres">
      <dgm:prSet presAssocID="{BBFA10A0-A33A-45FC-A44F-2317DB9F48A6}" presName="parentText" presStyleLbl="alignNode1" presStyleIdx="2" presStyleCnt="3">
        <dgm:presLayoutVars>
          <dgm:chMax val="1"/>
          <dgm:bulletEnabled val="1"/>
        </dgm:presLayoutVars>
      </dgm:prSet>
      <dgm:spPr/>
    </dgm:pt>
    <dgm:pt modelId="{0EF16F8B-B9E6-430F-AE23-B49A1BB1F1B9}" type="pres">
      <dgm:prSet presAssocID="{BBFA10A0-A33A-45FC-A44F-2317DB9F48A6}" presName="descendantText" presStyleLbl="alignAcc1" presStyleIdx="2" presStyleCnt="3">
        <dgm:presLayoutVars>
          <dgm:bulletEnabled val="1"/>
        </dgm:presLayoutVars>
      </dgm:prSet>
      <dgm:spPr/>
    </dgm:pt>
  </dgm:ptLst>
  <dgm:cxnLst>
    <dgm:cxn modelId="{F7840C04-A932-4D8D-9400-99A200EF57ED}" srcId="{C0E6939D-C0D3-485E-9DED-96CF3D3DDCFF}" destId="{D7DD832C-E33D-4878-9C90-32B1E106F678}" srcOrd="1" destOrd="0" parTransId="{D2E1820E-97C6-4708-B73D-814A799D16D3}" sibTransId="{DF320BC8-D672-4383-98B2-FCAD87CB3E2B}"/>
    <dgm:cxn modelId="{388A1413-4565-466E-A6AB-B8BB1CA546F5}" type="presOf" srcId="{92E0932B-CB99-42E6-9CE2-4BDEA2FB0342}" destId="{AA86C51B-9AD2-4A5F-B6F2-E0ADF7A0ADB0}" srcOrd="0" destOrd="1" presId="urn:microsoft.com/office/officeart/2005/8/layout/chevron2"/>
    <dgm:cxn modelId="{4A7F4A17-4A9F-44B9-B84B-604AEA885364}" type="presOf" srcId="{C0E6939D-C0D3-485E-9DED-96CF3D3DDCFF}" destId="{D41F9F9B-BF3D-4FC7-844D-9E123FD0B252}" srcOrd="0" destOrd="0" presId="urn:microsoft.com/office/officeart/2005/8/layout/chevron2"/>
    <dgm:cxn modelId="{AFFC2960-91B6-4452-9987-A886883D7505}" srcId="{0CEC8252-F722-42BB-A904-D1419CBCDE48}" destId="{BBFA10A0-A33A-45FC-A44F-2317DB9F48A6}" srcOrd="2" destOrd="0" parTransId="{C96BC212-558E-4E67-80A3-1892F3F95ECA}" sibTransId="{7FAC6898-70EC-4720-8449-68E7FD899394}"/>
    <dgm:cxn modelId="{A0308569-2D8C-45DE-B842-EEED2047B658}" type="presOf" srcId="{30805F2F-5D94-4D7A-8DDF-022EB8301EDB}" destId="{3F8F8FFE-B36E-460B-9A56-1B3A7859BB8D}" srcOrd="0" destOrd="0" presId="urn:microsoft.com/office/officeart/2005/8/layout/chevron2"/>
    <dgm:cxn modelId="{F38B576C-A2C3-4233-88C6-731975A3C36E}" srcId="{5E0A8797-490E-4AAB-AD74-FAE548E75457}" destId="{D647010C-7F73-4537-A3F9-337ABF395BF9}" srcOrd="2" destOrd="0" parTransId="{F2A81320-6436-4DE8-8948-8621BBC53705}" sibTransId="{2A74BFDB-F5F8-4795-90DB-A3D5FF617B12}"/>
    <dgm:cxn modelId="{201A8F6F-23D3-4D78-A192-6AF9D6E9B651}" type="presOf" srcId="{C44FE3BF-B4AE-4B5D-83A9-EDC6CC3C716D}" destId="{AA86C51B-9AD2-4A5F-B6F2-E0ADF7A0ADB0}" srcOrd="0" destOrd="0" presId="urn:microsoft.com/office/officeart/2005/8/layout/chevron2"/>
    <dgm:cxn modelId="{3DE9A76F-DD9B-40EE-9A97-633471603F24}" type="presOf" srcId="{5E0A8797-490E-4AAB-AD74-FAE548E75457}" destId="{1FB4E01B-D544-4335-8FA9-91F34B6267BB}" srcOrd="0" destOrd="0" presId="urn:microsoft.com/office/officeart/2005/8/layout/chevron2"/>
    <dgm:cxn modelId="{EDEE5071-D275-4631-9D71-D2915F9638EB}" type="presOf" srcId="{0CEC8252-F722-42BB-A904-D1419CBCDE48}" destId="{ADF37BFE-75D7-4A16-BA86-6AA520436E88}" srcOrd="0" destOrd="0" presId="urn:microsoft.com/office/officeart/2005/8/layout/chevron2"/>
    <dgm:cxn modelId="{8365A87B-7656-4CBD-836F-36C2D131C94A}" srcId="{C0E6939D-C0D3-485E-9DED-96CF3D3DDCFF}" destId="{30805F2F-5D94-4D7A-8DDF-022EB8301EDB}" srcOrd="0" destOrd="0" parTransId="{152A94A2-C54E-4175-8CE2-DD0724BAE897}" sibTransId="{55C5B607-865C-4C8A-9610-7EDF631554F3}"/>
    <dgm:cxn modelId="{EA53CF84-1BA9-4F1C-95C2-A98395FCC427}" srcId="{BBFA10A0-A33A-45FC-A44F-2317DB9F48A6}" destId="{ACB0EBE1-2A1E-4ED7-84D1-28088A2CC0BF}" srcOrd="0" destOrd="0" parTransId="{4664472C-BD12-406E-ABC9-1B417031F611}" sibTransId="{29FB8F09-C75A-4E2B-8ACA-61644E3210B8}"/>
    <dgm:cxn modelId="{883B0486-3036-4E43-9D50-AA8BB7B4CED7}" type="presOf" srcId="{D647010C-7F73-4537-A3F9-337ABF395BF9}" destId="{AA86C51B-9AD2-4A5F-B6F2-E0ADF7A0ADB0}" srcOrd="0" destOrd="2" presId="urn:microsoft.com/office/officeart/2005/8/layout/chevron2"/>
    <dgm:cxn modelId="{2DA577A4-A7BA-41C4-A16D-CD299AAFE2D3}" srcId="{5E0A8797-490E-4AAB-AD74-FAE548E75457}" destId="{C44FE3BF-B4AE-4B5D-83A9-EDC6CC3C716D}" srcOrd="0" destOrd="0" parTransId="{C0BB3193-A5CD-4DC0-9BEF-76A11F4B87F3}" sibTransId="{221EB68A-3AF6-4C83-A634-FCD4EECF1989}"/>
    <dgm:cxn modelId="{C141CCBB-DE6E-4EA9-9C61-83898CE11BEF}" type="presOf" srcId="{ACB0EBE1-2A1E-4ED7-84D1-28088A2CC0BF}" destId="{0EF16F8B-B9E6-430F-AE23-B49A1BB1F1B9}" srcOrd="0" destOrd="0" presId="urn:microsoft.com/office/officeart/2005/8/layout/chevron2"/>
    <dgm:cxn modelId="{00A3A5C1-35C3-4B8F-BF36-F11D53E2E3A7}" type="presOf" srcId="{BBFA10A0-A33A-45FC-A44F-2317DB9F48A6}" destId="{231E3357-AF3F-421F-9607-54E9C306956E}" srcOrd="0" destOrd="0" presId="urn:microsoft.com/office/officeart/2005/8/layout/chevron2"/>
    <dgm:cxn modelId="{54C4D6C2-D7F5-4EDE-8141-241F6E61CA1B}" srcId="{0CEC8252-F722-42BB-A904-D1419CBCDE48}" destId="{5E0A8797-490E-4AAB-AD74-FAE548E75457}" srcOrd="1" destOrd="0" parTransId="{5D028465-BFDD-44BD-9B8E-CEB1A7BF89EE}" sibTransId="{A38AEEF9-10C6-4E67-80DA-4A57AC566150}"/>
    <dgm:cxn modelId="{4FD95FCA-0371-4644-BBAB-A80909B5A877}" type="presOf" srcId="{D7DD832C-E33D-4878-9C90-32B1E106F678}" destId="{3F8F8FFE-B36E-460B-9A56-1B3A7859BB8D}" srcOrd="0" destOrd="1" presId="urn:microsoft.com/office/officeart/2005/8/layout/chevron2"/>
    <dgm:cxn modelId="{5A5263E7-B00F-4E05-A881-2A6291332097}" srcId="{5E0A8797-490E-4AAB-AD74-FAE548E75457}" destId="{92E0932B-CB99-42E6-9CE2-4BDEA2FB0342}" srcOrd="1" destOrd="0" parTransId="{1EDD32B5-E908-4D74-9DA7-1A3BCC835B54}" sibTransId="{1BA14216-8470-4D68-B235-82C2FDAF636A}"/>
    <dgm:cxn modelId="{9CFB40FD-59EB-4715-802C-8534B3D8D9F6}" srcId="{0CEC8252-F722-42BB-A904-D1419CBCDE48}" destId="{C0E6939D-C0D3-485E-9DED-96CF3D3DDCFF}" srcOrd="0" destOrd="0" parTransId="{E708E9D1-7556-412F-BCE7-CDA517AB14BE}" sibTransId="{343A8F68-6F88-44B0-B284-ACE319A09A85}"/>
    <dgm:cxn modelId="{FA9BF7DC-AD33-478B-8F53-7856A9CA97E8}" type="presParOf" srcId="{ADF37BFE-75D7-4A16-BA86-6AA520436E88}" destId="{CC68C1A4-2A7F-42A3-8696-5753BDFC41AA}" srcOrd="0" destOrd="0" presId="urn:microsoft.com/office/officeart/2005/8/layout/chevron2"/>
    <dgm:cxn modelId="{B5F8FF49-A3A5-41E8-8237-AFEE0C89A933}" type="presParOf" srcId="{CC68C1A4-2A7F-42A3-8696-5753BDFC41AA}" destId="{D41F9F9B-BF3D-4FC7-844D-9E123FD0B252}" srcOrd="0" destOrd="0" presId="urn:microsoft.com/office/officeart/2005/8/layout/chevron2"/>
    <dgm:cxn modelId="{578BC7F8-EECA-44EA-976E-691E908D0E3F}" type="presParOf" srcId="{CC68C1A4-2A7F-42A3-8696-5753BDFC41AA}" destId="{3F8F8FFE-B36E-460B-9A56-1B3A7859BB8D}" srcOrd="1" destOrd="0" presId="urn:microsoft.com/office/officeart/2005/8/layout/chevron2"/>
    <dgm:cxn modelId="{A2FEC4B3-BF8C-4702-8945-313FC6F0C50F}" type="presParOf" srcId="{ADF37BFE-75D7-4A16-BA86-6AA520436E88}" destId="{344B2A67-07A4-4510-8758-CBF167576418}" srcOrd="1" destOrd="0" presId="urn:microsoft.com/office/officeart/2005/8/layout/chevron2"/>
    <dgm:cxn modelId="{8979DF82-E8C0-424C-AFD8-0FF4658AD0CF}" type="presParOf" srcId="{ADF37BFE-75D7-4A16-BA86-6AA520436E88}" destId="{20A77645-1370-4E05-90F0-85623E4312B6}" srcOrd="2" destOrd="0" presId="urn:microsoft.com/office/officeart/2005/8/layout/chevron2"/>
    <dgm:cxn modelId="{1DDFA7F6-9CED-426E-9664-345050D65126}" type="presParOf" srcId="{20A77645-1370-4E05-90F0-85623E4312B6}" destId="{1FB4E01B-D544-4335-8FA9-91F34B6267BB}" srcOrd="0" destOrd="0" presId="urn:microsoft.com/office/officeart/2005/8/layout/chevron2"/>
    <dgm:cxn modelId="{2F2F36F2-8B6B-4192-B228-C2A061B890F5}" type="presParOf" srcId="{20A77645-1370-4E05-90F0-85623E4312B6}" destId="{AA86C51B-9AD2-4A5F-B6F2-E0ADF7A0ADB0}" srcOrd="1" destOrd="0" presId="urn:microsoft.com/office/officeart/2005/8/layout/chevron2"/>
    <dgm:cxn modelId="{5E683A27-407E-4B86-88C3-AB53FB7B607B}" type="presParOf" srcId="{ADF37BFE-75D7-4A16-BA86-6AA520436E88}" destId="{4FBA0B58-B1B9-4401-8D3E-1011176243FB}" srcOrd="3" destOrd="0" presId="urn:microsoft.com/office/officeart/2005/8/layout/chevron2"/>
    <dgm:cxn modelId="{48868785-6379-4C68-9678-80502203F6D9}" type="presParOf" srcId="{ADF37BFE-75D7-4A16-BA86-6AA520436E88}" destId="{3C8C885F-0A36-4CD9-92B0-6B1C6CBCB73F}" srcOrd="4" destOrd="0" presId="urn:microsoft.com/office/officeart/2005/8/layout/chevron2"/>
    <dgm:cxn modelId="{654129D1-B04D-4E45-83FC-AFB9348FD7F8}" type="presParOf" srcId="{3C8C885F-0A36-4CD9-92B0-6B1C6CBCB73F}" destId="{231E3357-AF3F-421F-9607-54E9C306956E}" srcOrd="0" destOrd="0" presId="urn:microsoft.com/office/officeart/2005/8/layout/chevron2"/>
    <dgm:cxn modelId="{9B433EA0-6E23-4482-A43F-689E6322A151}" type="presParOf" srcId="{3C8C885F-0A36-4CD9-92B0-6B1C6CBCB73F}" destId="{0EF16F8B-B9E6-430F-AE23-B49A1BB1F1B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EEE3D9-40C8-4F6E-9CF6-84BD82B98368}"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en-US"/>
        </a:p>
      </dgm:t>
    </dgm:pt>
    <dgm:pt modelId="{D4DDF702-3101-4850-A171-290460DF6F11}">
      <dgm:prSet phldrT="[Text]"/>
      <dgm:spPr/>
      <dgm:t>
        <a:bodyPr/>
        <a:lstStyle/>
        <a:p>
          <a:r>
            <a:rPr lang="en-US" dirty="0">
              <a:latin typeface="Candara" panose="020E0502030303020204" pitchFamily="34" charset="0"/>
            </a:rPr>
            <a:t>Neuroticism</a:t>
          </a:r>
        </a:p>
      </dgm:t>
    </dgm:pt>
    <dgm:pt modelId="{591460AE-0ADF-46AF-9A5F-E68A00D16398}" type="parTrans" cxnId="{A95AC6B5-D9CA-4961-A1E3-A8CA0C61022A}">
      <dgm:prSet/>
      <dgm:spPr/>
      <dgm:t>
        <a:bodyPr/>
        <a:lstStyle/>
        <a:p>
          <a:endParaRPr lang="en-US"/>
        </a:p>
      </dgm:t>
    </dgm:pt>
    <dgm:pt modelId="{ACE70F4B-3538-4ACF-A7C7-F0436853ECDB}" type="sibTrans" cxnId="{A95AC6B5-D9CA-4961-A1E3-A8CA0C61022A}">
      <dgm:prSet/>
      <dgm:spPr/>
      <dgm:t>
        <a:bodyPr/>
        <a:lstStyle/>
        <a:p>
          <a:endParaRPr lang="en-US"/>
        </a:p>
      </dgm:t>
    </dgm:pt>
    <dgm:pt modelId="{FF5AA12A-B0DF-44BA-9510-612B38959DBF}">
      <dgm:prSet phldrT="[Text]" custT="1"/>
      <dgm:spPr/>
      <dgm:t>
        <a:bodyPr/>
        <a:lstStyle/>
        <a:p>
          <a:r>
            <a:rPr lang="en-US" sz="1800" dirty="0">
              <a:latin typeface="Candara" panose="020E0502030303020204" pitchFamily="34" charset="0"/>
            </a:rPr>
            <a:t>The tendency to be depressed, anxious, insecure, vulnerable, &amp; hostile</a:t>
          </a:r>
        </a:p>
      </dgm:t>
    </dgm:pt>
    <dgm:pt modelId="{0F2DAC27-8513-42D7-8832-A371FB0CDE4F}" type="parTrans" cxnId="{33160AF8-5BD0-4534-8E3A-DADC258F5BF0}">
      <dgm:prSet/>
      <dgm:spPr/>
      <dgm:t>
        <a:bodyPr/>
        <a:lstStyle/>
        <a:p>
          <a:endParaRPr lang="en-US"/>
        </a:p>
      </dgm:t>
    </dgm:pt>
    <dgm:pt modelId="{56FF6A49-BFFF-4D77-8B69-F518C354859A}" type="sibTrans" cxnId="{33160AF8-5BD0-4534-8E3A-DADC258F5BF0}">
      <dgm:prSet/>
      <dgm:spPr/>
      <dgm:t>
        <a:bodyPr/>
        <a:lstStyle/>
        <a:p>
          <a:endParaRPr lang="en-US"/>
        </a:p>
      </dgm:t>
    </dgm:pt>
    <dgm:pt modelId="{7315FB65-594F-46FA-A23A-D936781A0A95}">
      <dgm:prSet phldrT="[Text]" custT="1"/>
      <dgm:spPr/>
      <dgm:t>
        <a:bodyPr/>
        <a:lstStyle/>
        <a:p>
          <a:r>
            <a:rPr lang="en-US" sz="1800" i="1" dirty="0">
              <a:latin typeface="Candara" panose="020E0502030303020204" pitchFamily="34" charset="0"/>
            </a:rPr>
            <a:t>A person who is easily irritated or being upset. </a:t>
          </a:r>
        </a:p>
      </dgm:t>
    </dgm:pt>
    <dgm:pt modelId="{4223C98C-49DE-4298-AB61-EF74B7D5D947}" type="parTrans" cxnId="{9A2FA83A-AF6F-4661-8589-0EA22637C8F3}">
      <dgm:prSet/>
      <dgm:spPr/>
      <dgm:t>
        <a:bodyPr/>
        <a:lstStyle/>
        <a:p>
          <a:endParaRPr lang="en-US"/>
        </a:p>
      </dgm:t>
    </dgm:pt>
    <dgm:pt modelId="{1A61F1DC-3550-420C-8F0E-7A1393D643A5}" type="sibTrans" cxnId="{9A2FA83A-AF6F-4661-8589-0EA22637C8F3}">
      <dgm:prSet/>
      <dgm:spPr/>
      <dgm:t>
        <a:bodyPr/>
        <a:lstStyle/>
        <a:p>
          <a:endParaRPr lang="en-US"/>
        </a:p>
      </dgm:t>
    </dgm:pt>
    <dgm:pt modelId="{81BEA842-7C91-4A3A-B5AB-4F2CD8C2CF93}">
      <dgm:prSet phldrT="[Text]"/>
      <dgm:spPr/>
      <dgm:t>
        <a:bodyPr/>
        <a:lstStyle/>
        <a:p>
          <a:r>
            <a:rPr lang="en-US" dirty="0">
              <a:latin typeface="Candara" panose="020E0502030303020204" pitchFamily="34" charset="0"/>
            </a:rPr>
            <a:t>Extraversion</a:t>
          </a:r>
        </a:p>
      </dgm:t>
    </dgm:pt>
    <dgm:pt modelId="{86E4FBED-D400-441E-A05A-BA0D52904DA9}" type="parTrans" cxnId="{4F87BFF0-7727-47B1-BAE7-73C3157BEF03}">
      <dgm:prSet/>
      <dgm:spPr/>
      <dgm:t>
        <a:bodyPr/>
        <a:lstStyle/>
        <a:p>
          <a:endParaRPr lang="en-US"/>
        </a:p>
      </dgm:t>
    </dgm:pt>
    <dgm:pt modelId="{2D30CAB1-4CCC-47E8-83C5-67E41F505A4A}" type="sibTrans" cxnId="{4F87BFF0-7727-47B1-BAE7-73C3157BEF03}">
      <dgm:prSet/>
      <dgm:spPr/>
      <dgm:t>
        <a:bodyPr/>
        <a:lstStyle/>
        <a:p>
          <a:endParaRPr lang="en-US"/>
        </a:p>
      </dgm:t>
    </dgm:pt>
    <dgm:pt modelId="{27C51409-EEE6-481F-969C-C9D4A6181EE9}">
      <dgm:prSet phldrT="[Text]" custT="1"/>
      <dgm:spPr/>
      <dgm:t>
        <a:bodyPr/>
        <a:lstStyle/>
        <a:p>
          <a:r>
            <a:rPr lang="en-US" sz="1800" dirty="0">
              <a:latin typeface="Candara" panose="020E0502030303020204" pitchFamily="34" charset="0"/>
            </a:rPr>
            <a:t>The tendency to be sociable and assertive and to have positive energy</a:t>
          </a:r>
        </a:p>
      </dgm:t>
    </dgm:pt>
    <dgm:pt modelId="{0C1D1693-E4FC-4035-9F2A-EEEC88F4F2CD}" type="parTrans" cxnId="{4BFC24E2-2350-421E-864D-8EFB33419C62}">
      <dgm:prSet/>
      <dgm:spPr/>
      <dgm:t>
        <a:bodyPr/>
        <a:lstStyle/>
        <a:p>
          <a:endParaRPr lang="en-US"/>
        </a:p>
      </dgm:t>
    </dgm:pt>
    <dgm:pt modelId="{09004353-1906-4B4C-8AE8-B3CE8BD21F8C}" type="sibTrans" cxnId="{4BFC24E2-2350-421E-864D-8EFB33419C62}">
      <dgm:prSet/>
      <dgm:spPr/>
      <dgm:t>
        <a:bodyPr/>
        <a:lstStyle/>
        <a:p>
          <a:endParaRPr lang="en-US"/>
        </a:p>
      </dgm:t>
    </dgm:pt>
    <dgm:pt modelId="{F601F968-9315-4205-ABB4-7228EE000D98}">
      <dgm:prSet phldrT="[Text]" custT="1"/>
      <dgm:spPr/>
      <dgm:t>
        <a:bodyPr/>
        <a:lstStyle/>
        <a:p>
          <a:r>
            <a:rPr lang="en-US" sz="1800" i="1" dirty="0">
              <a:latin typeface="Candara" panose="020E0502030303020204" pitchFamily="34" charset="0"/>
            </a:rPr>
            <a:t>A person who feels comfortable with people. </a:t>
          </a:r>
        </a:p>
      </dgm:t>
    </dgm:pt>
    <dgm:pt modelId="{192748AD-5792-4FDD-8FCC-5EEE0FE61FFF}" type="parTrans" cxnId="{C2D1A175-6000-4A94-AE22-280184C8331E}">
      <dgm:prSet/>
      <dgm:spPr/>
      <dgm:t>
        <a:bodyPr/>
        <a:lstStyle/>
        <a:p>
          <a:endParaRPr lang="en-US"/>
        </a:p>
      </dgm:t>
    </dgm:pt>
    <dgm:pt modelId="{8296C23F-AD96-48F0-8072-874D7CEB9F9D}" type="sibTrans" cxnId="{C2D1A175-6000-4A94-AE22-280184C8331E}">
      <dgm:prSet/>
      <dgm:spPr/>
      <dgm:t>
        <a:bodyPr/>
        <a:lstStyle/>
        <a:p>
          <a:endParaRPr lang="en-US"/>
        </a:p>
      </dgm:t>
    </dgm:pt>
    <dgm:pt modelId="{0C706FB2-8B5F-4E2C-8B51-8145AE24A177}">
      <dgm:prSet phldrT="[Text]"/>
      <dgm:spPr/>
      <dgm:t>
        <a:bodyPr/>
        <a:lstStyle/>
        <a:p>
          <a:r>
            <a:rPr lang="en-US" dirty="0">
              <a:latin typeface="Candara" panose="020E0502030303020204" pitchFamily="34" charset="0"/>
            </a:rPr>
            <a:t>Openness</a:t>
          </a:r>
        </a:p>
      </dgm:t>
    </dgm:pt>
    <dgm:pt modelId="{493E3783-8104-451C-86BC-608F9723976B}" type="parTrans" cxnId="{AFB49FC8-E0E2-41DC-841F-676C88C196B5}">
      <dgm:prSet/>
      <dgm:spPr/>
      <dgm:t>
        <a:bodyPr/>
        <a:lstStyle/>
        <a:p>
          <a:endParaRPr lang="en-US"/>
        </a:p>
      </dgm:t>
    </dgm:pt>
    <dgm:pt modelId="{5B7CC7D6-7B3D-42FF-9BEA-C4E3E0030318}" type="sibTrans" cxnId="{AFB49FC8-E0E2-41DC-841F-676C88C196B5}">
      <dgm:prSet/>
      <dgm:spPr/>
      <dgm:t>
        <a:bodyPr/>
        <a:lstStyle/>
        <a:p>
          <a:endParaRPr lang="en-US"/>
        </a:p>
      </dgm:t>
    </dgm:pt>
    <dgm:pt modelId="{763E5169-08BB-49CD-B36B-2C6AC85A30B5}">
      <dgm:prSet phldrT="[Text]" custT="1"/>
      <dgm:spPr/>
      <dgm:t>
        <a:bodyPr/>
        <a:lstStyle/>
        <a:p>
          <a:r>
            <a:rPr lang="en-US" sz="1800" dirty="0">
              <a:latin typeface="Candara" panose="020E0502030303020204" pitchFamily="34" charset="0"/>
            </a:rPr>
            <a:t>The tendency to be informed, creative, insightful, &amp; curious</a:t>
          </a:r>
        </a:p>
      </dgm:t>
    </dgm:pt>
    <dgm:pt modelId="{4B3A42F9-9CF2-4ED2-B845-9E3E99074368}" type="parTrans" cxnId="{6D936EB0-82DF-4E2B-A46B-EF44006542AD}">
      <dgm:prSet/>
      <dgm:spPr/>
      <dgm:t>
        <a:bodyPr/>
        <a:lstStyle/>
        <a:p>
          <a:endParaRPr lang="en-US"/>
        </a:p>
      </dgm:t>
    </dgm:pt>
    <dgm:pt modelId="{79C6C1CB-35E2-49C4-96E7-A61532175DA3}" type="sibTrans" cxnId="{6D936EB0-82DF-4E2B-A46B-EF44006542AD}">
      <dgm:prSet/>
      <dgm:spPr/>
      <dgm:t>
        <a:bodyPr/>
        <a:lstStyle/>
        <a:p>
          <a:endParaRPr lang="en-US"/>
        </a:p>
      </dgm:t>
    </dgm:pt>
    <dgm:pt modelId="{9A7BB923-1923-4366-A929-88F2D5AD64AB}">
      <dgm:prSet phldrT="[Text]" custT="1"/>
      <dgm:spPr/>
      <dgm:t>
        <a:bodyPr/>
        <a:lstStyle/>
        <a:p>
          <a:r>
            <a:rPr lang="en-US" sz="1800" i="1" dirty="0">
              <a:latin typeface="Candara" panose="020E0502030303020204" pitchFamily="34" charset="0"/>
            </a:rPr>
            <a:t>A person who welcomes new ideas. </a:t>
          </a:r>
        </a:p>
      </dgm:t>
    </dgm:pt>
    <dgm:pt modelId="{7F73EB6E-C60A-47AD-B1CF-CA18178792B2}" type="parTrans" cxnId="{ABDEA690-9F85-4771-906D-6DC4EE2F1404}">
      <dgm:prSet/>
      <dgm:spPr/>
      <dgm:t>
        <a:bodyPr/>
        <a:lstStyle/>
        <a:p>
          <a:endParaRPr lang="en-US"/>
        </a:p>
      </dgm:t>
    </dgm:pt>
    <dgm:pt modelId="{11B0826D-1E1A-4C76-A942-512EC7A66D98}" type="sibTrans" cxnId="{ABDEA690-9F85-4771-906D-6DC4EE2F1404}">
      <dgm:prSet/>
      <dgm:spPr/>
      <dgm:t>
        <a:bodyPr/>
        <a:lstStyle/>
        <a:p>
          <a:endParaRPr lang="en-US"/>
        </a:p>
      </dgm:t>
    </dgm:pt>
    <dgm:pt modelId="{10CF328F-B3A0-45E4-BB38-70DDB1B188CE}">
      <dgm:prSet phldrT="[Text]"/>
      <dgm:spPr/>
      <dgm:t>
        <a:bodyPr/>
        <a:lstStyle/>
        <a:p>
          <a:r>
            <a:rPr lang="en-US" dirty="0">
              <a:latin typeface="Candara" panose="020E0502030303020204" pitchFamily="34" charset="0"/>
            </a:rPr>
            <a:t>Agreeableness</a:t>
          </a:r>
        </a:p>
      </dgm:t>
    </dgm:pt>
    <dgm:pt modelId="{7E901C98-CBA5-40F4-B1A0-F10B3BD2656B}" type="parTrans" cxnId="{40C19A8D-3ACC-4376-88A4-4D5C7EA1D073}">
      <dgm:prSet/>
      <dgm:spPr/>
      <dgm:t>
        <a:bodyPr/>
        <a:lstStyle/>
        <a:p>
          <a:endParaRPr lang="en-US"/>
        </a:p>
      </dgm:t>
    </dgm:pt>
    <dgm:pt modelId="{BF038A1D-E958-44F6-A26E-6F9B39FC6CB1}" type="sibTrans" cxnId="{40C19A8D-3ACC-4376-88A4-4D5C7EA1D073}">
      <dgm:prSet/>
      <dgm:spPr/>
      <dgm:t>
        <a:bodyPr/>
        <a:lstStyle/>
        <a:p>
          <a:endParaRPr lang="en-US"/>
        </a:p>
      </dgm:t>
    </dgm:pt>
    <dgm:pt modelId="{591BCFB5-A5CD-49D9-A83B-77D61C1516EC}">
      <dgm:prSet phldrT="[Text]" custT="1"/>
      <dgm:spPr/>
      <dgm:t>
        <a:bodyPr/>
        <a:lstStyle/>
        <a:p>
          <a:r>
            <a:rPr lang="en-US" sz="1800" dirty="0">
              <a:latin typeface="Candara" panose="020E0502030303020204" pitchFamily="34" charset="0"/>
            </a:rPr>
            <a:t>The tendency to be accepting, conforming, trusting, &amp; nurturing</a:t>
          </a:r>
        </a:p>
      </dgm:t>
    </dgm:pt>
    <dgm:pt modelId="{C03E5E6F-6DC1-4C6B-ADD3-389C23EBCC88}" type="parTrans" cxnId="{16038581-3E4A-4DAE-A5EC-5BAAAD27D121}">
      <dgm:prSet/>
      <dgm:spPr/>
      <dgm:t>
        <a:bodyPr/>
        <a:lstStyle/>
        <a:p>
          <a:endParaRPr lang="en-US"/>
        </a:p>
      </dgm:t>
    </dgm:pt>
    <dgm:pt modelId="{94A9CB73-1BB9-4479-8D5D-0F1926BFCB7C}" type="sibTrans" cxnId="{16038581-3E4A-4DAE-A5EC-5BAAAD27D121}">
      <dgm:prSet/>
      <dgm:spPr/>
      <dgm:t>
        <a:bodyPr/>
        <a:lstStyle/>
        <a:p>
          <a:endParaRPr lang="en-US"/>
        </a:p>
      </dgm:t>
    </dgm:pt>
    <dgm:pt modelId="{9F32AEA0-287F-410F-9D61-F70E1A79788B}">
      <dgm:prSet phldrT="[Text]" custT="1"/>
      <dgm:spPr/>
      <dgm:t>
        <a:bodyPr/>
        <a:lstStyle/>
        <a:p>
          <a:r>
            <a:rPr lang="en-US" sz="1800" i="1" dirty="0">
              <a:latin typeface="Candara" panose="020E0502030303020204" pitchFamily="34" charset="0"/>
            </a:rPr>
            <a:t>A person who take cares of others or sympathizes with others’ feelings</a:t>
          </a:r>
        </a:p>
      </dgm:t>
    </dgm:pt>
    <dgm:pt modelId="{9C1CA56C-5373-4DF9-845D-139FC47DD040}" type="parTrans" cxnId="{5DD6BC64-8EF0-4627-BF36-5CDA03CEEB00}">
      <dgm:prSet/>
      <dgm:spPr/>
      <dgm:t>
        <a:bodyPr/>
        <a:lstStyle/>
        <a:p>
          <a:endParaRPr lang="en-US"/>
        </a:p>
      </dgm:t>
    </dgm:pt>
    <dgm:pt modelId="{B6B66334-ABC4-4C33-BEBB-D94655A63087}" type="sibTrans" cxnId="{5DD6BC64-8EF0-4627-BF36-5CDA03CEEB00}">
      <dgm:prSet/>
      <dgm:spPr/>
      <dgm:t>
        <a:bodyPr/>
        <a:lstStyle/>
        <a:p>
          <a:endParaRPr lang="en-US"/>
        </a:p>
      </dgm:t>
    </dgm:pt>
    <dgm:pt modelId="{61335E07-5716-424F-BD57-4108F4790BD4}">
      <dgm:prSet phldrT="[Text]"/>
      <dgm:spPr/>
      <dgm:t>
        <a:bodyPr/>
        <a:lstStyle/>
        <a:p>
          <a:r>
            <a:rPr lang="en-US" dirty="0">
              <a:latin typeface="Candara" panose="020E0502030303020204" pitchFamily="34" charset="0"/>
            </a:rPr>
            <a:t>Conscientiousness</a:t>
          </a:r>
        </a:p>
      </dgm:t>
    </dgm:pt>
    <dgm:pt modelId="{E736333C-3155-40BD-B8A2-F21FE1ACD535}" type="parTrans" cxnId="{19C84DE2-E7F7-4C85-9255-7EFA92425F70}">
      <dgm:prSet/>
      <dgm:spPr/>
      <dgm:t>
        <a:bodyPr/>
        <a:lstStyle/>
        <a:p>
          <a:endParaRPr lang="en-US"/>
        </a:p>
      </dgm:t>
    </dgm:pt>
    <dgm:pt modelId="{B1B80546-46F3-4ECC-B923-F4B3EF744720}" type="sibTrans" cxnId="{19C84DE2-E7F7-4C85-9255-7EFA92425F70}">
      <dgm:prSet/>
      <dgm:spPr/>
      <dgm:t>
        <a:bodyPr/>
        <a:lstStyle/>
        <a:p>
          <a:endParaRPr lang="en-US"/>
        </a:p>
      </dgm:t>
    </dgm:pt>
    <dgm:pt modelId="{712AFDDA-08A8-4923-B07B-85A0D20FE5D0}">
      <dgm:prSet phldrT="[Text]" custT="1"/>
      <dgm:spPr/>
      <dgm:t>
        <a:bodyPr/>
        <a:lstStyle/>
        <a:p>
          <a:r>
            <a:rPr lang="en-US" sz="1800" dirty="0">
              <a:latin typeface="Candara" panose="020E0502030303020204" pitchFamily="34" charset="0"/>
            </a:rPr>
            <a:t>The tendency to be thorough, organized, controlled, dependable and decisive</a:t>
          </a:r>
        </a:p>
      </dgm:t>
    </dgm:pt>
    <dgm:pt modelId="{781F1B10-8DD0-4396-ADFA-04AAB9278775}" type="parTrans" cxnId="{C0B73EDA-EB6F-41E7-892A-7B7FFF14AD1F}">
      <dgm:prSet/>
      <dgm:spPr/>
      <dgm:t>
        <a:bodyPr/>
        <a:lstStyle/>
        <a:p>
          <a:endParaRPr lang="en-US"/>
        </a:p>
      </dgm:t>
    </dgm:pt>
    <dgm:pt modelId="{174D294A-1B6E-4720-B395-FE051D4404A7}" type="sibTrans" cxnId="{C0B73EDA-EB6F-41E7-892A-7B7FFF14AD1F}">
      <dgm:prSet/>
      <dgm:spPr/>
      <dgm:t>
        <a:bodyPr/>
        <a:lstStyle/>
        <a:p>
          <a:endParaRPr lang="en-US"/>
        </a:p>
      </dgm:t>
    </dgm:pt>
    <dgm:pt modelId="{E5B73E90-EF0F-4FB3-BEAB-4889850AB253}">
      <dgm:prSet phldrT="[Text]" custT="1"/>
      <dgm:spPr/>
      <dgm:t>
        <a:bodyPr/>
        <a:lstStyle/>
        <a:p>
          <a:r>
            <a:rPr lang="en-US" sz="1800" i="1" dirty="0">
              <a:latin typeface="Candara" panose="020E0502030303020204" pitchFamily="34" charset="0"/>
            </a:rPr>
            <a:t>A person who strictly maintains quality or works with perfection</a:t>
          </a:r>
        </a:p>
      </dgm:t>
    </dgm:pt>
    <dgm:pt modelId="{FB87CD16-90EF-40A4-824B-826A5C996712}" type="parTrans" cxnId="{92306397-2909-4AA2-B4DB-0BB1C9CE91C7}">
      <dgm:prSet/>
      <dgm:spPr/>
      <dgm:t>
        <a:bodyPr/>
        <a:lstStyle/>
        <a:p>
          <a:endParaRPr lang="en-US"/>
        </a:p>
      </dgm:t>
    </dgm:pt>
    <dgm:pt modelId="{4985AB14-BD6A-49EE-A652-F7689F92F30A}" type="sibTrans" cxnId="{92306397-2909-4AA2-B4DB-0BB1C9CE91C7}">
      <dgm:prSet/>
      <dgm:spPr/>
      <dgm:t>
        <a:bodyPr/>
        <a:lstStyle/>
        <a:p>
          <a:endParaRPr lang="en-US"/>
        </a:p>
      </dgm:t>
    </dgm:pt>
    <dgm:pt modelId="{D8D79F75-B3A5-4955-880E-5E9618B57489}" type="pres">
      <dgm:prSet presAssocID="{40EEE3D9-40C8-4F6E-9CF6-84BD82B98368}" presName="Name0" presStyleCnt="0">
        <dgm:presLayoutVars>
          <dgm:dir/>
          <dgm:animLvl val="lvl"/>
          <dgm:resizeHandles val="exact"/>
        </dgm:presLayoutVars>
      </dgm:prSet>
      <dgm:spPr/>
    </dgm:pt>
    <dgm:pt modelId="{5F968D62-3DFB-46DE-A7D5-10DDB79332D6}" type="pres">
      <dgm:prSet presAssocID="{D4DDF702-3101-4850-A171-290460DF6F11}" presName="linNode" presStyleCnt="0"/>
      <dgm:spPr/>
    </dgm:pt>
    <dgm:pt modelId="{D76B86D4-AB93-41B1-8108-F855920EDDA0}" type="pres">
      <dgm:prSet presAssocID="{D4DDF702-3101-4850-A171-290460DF6F11}" presName="parentText" presStyleLbl="node1" presStyleIdx="0" presStyleCnt="5" custScaleX="92988" custScaleY="77982">
        <dgm:presLayoutVars>
          <dgm:chMax val="1"/>
          <dgm:bulletEnabled val="1"/>
        </dgm:presLayoutVars>
      </dgm:prSet>
      <dgm:spPr/>
    </dgm:pt>
    <dgm:pt modelId="{F0C88116-C0A0-4E73-AFAD-FA87F60E0DC3}" type="pres">
      <dgm:prSet presAssocID="{D4DDF702-3101-4850-A171-290460DF6F11}" presName="descendantText" presStyleLbl="alignAccFollowNode1" presStyleIdx="0" presStyleCnt="5" custLinFactNeighborX="0">
        <dgm:presLayoutVars>
          <dgm:bulletEnabled val="1"/>
        </dgm:presLayoutVars>
      </dgm:prSet>
      <dgm:spPr/>
    </dgm:pt>
    <dgm:pt modelId="{7AAE48DD-03D1-4691-A38A-9BABC9AB16B1}" type="pres">
      <dgm:prSet presAssocID="{ACE70F4B-3538-4ACF-A7C7-F0436853ECDB}" presName="sp" presStyleCnt="0"/>
      <dgm:spPr/>
    </dgm:pt>
    <dgm:pt modelId="{D4FE8CB0-A7C1-4887-B37E-8661F24611EC}" type="pres">
      <dgm:prSet presAssocID="{81BEA842-7C91-4A3A-B5AB-4F2CD8C2CF93}" presName="linNode" presStyleCnt="0"/>
      <dgm:spPr/>
    </dgm:pt>
    <dgm:pt modelId="{0A101F11-BD8B-41BD-9AE8-5B8DF22F9F36}" type="pres">
      <dgm:prSet presAssocID="{81BEA842-7C91-4A3A-B5AB-4F2CD8C2CF93}" presName="parentText" presStyleLbl="node1" presStyleIdx="1" presStyleCnt="5" custScaleX="92988" custScaleY="77982">
        <dgm:presLayoutVars>
          <dgm:chMax val="1"/>
          <dgm:bulletEnabled val="1"/>
        </dgm:presLayoutVars>
      </dgm:prSet>
      <dgm:spPr/>
    </dgm:pt>
    <dgm:pt modelId="{8D66237D-C911-4F70-A558-A20AD568CAB1}" type="pres">
      <dgm:prSet presAssocID="{81BEA842-7C91-4A3A-B5AB-4F2CD8C2CF93}" presName="descendantText" presStyleLbl="alignAccFollowNode1" presStyleIdx="1" presStyleCnt="5">
        <dgm:presLayoutVars>
          <dgm:bulletEnabled val="1"/>
        </dgm:presLayoutVars>
      </dgm:prSet>
      <dgm:spPr/>
    </dgm:pt>
    <dgm:pt modelId="{62B888D4-DB80-448A-B5B4-91FEDAF240BF}" type="pres">
      <dgm:prSet presAssocID="{2D30CAB1-4CCC-47E8-83C5-67E41F505A4A}" presName="sp" presStyleCnt="0"/>
      <dgm:spPr/>
    </dgm:pt>
    <dgm:pt modelId="{79233EAD-F643-4BB2-950E-48A8D2CB0589}" type="pres">
      <dgm:prSet presAssocID="{0C706FB2-8B5F-4E2C-8B51-8145AE24A177}" presName="linNode" presStyleCnt="0"/>
      <dgm:spPr/>
    </dgm:pt>
    <dgm:pt modelId="{288BBD68-A79C-4F51-B47D-8370CC082E78}" type="pres">
      <dgm:prSet presAssocID="{0C706FB2-8B5F-4E2C-8B51-8145AE24A177}" presName="parentText" presStyleLbl="node1" presStyleIdx="2" presStyleCnt="5" custScaleX="92988" custScaleY="77982">
        <dgm:presLayoutVars>
          <dgm:chMax val="1"/>
          <dgm:bulletEnabled val="1"/>
        </dgm:presLayoutVars>
      </dgm:prSet>
      <dgm:spPr/>
    </dgm:pt>
    <dgm:pt modelId="{044F63D5-A22C-49B6-9E6B-48C16ABC8DFF}" type="pres">
      <dgm:prSet presAssocID="{0C706FB2-8B5F-4E2C-8B51-8145AE24A177}" presName="descendantText" presStyleLbl="alignAccFollowNode1" presStyleIdx="2" presStyleCnt="5">
        <dgm:presLayoutVars>
          <dgm:bulletEnabled val="1"/>
        </dgm:presLayoutVars>
      </dgm:prSet>
      <dgm:spPr/>
    </dgm:pt>
    <dgm:pt modelId="{3A8DD08A-0009-4ED5-8497-BBF62BCCE478}" type="pres">
      <dgm:prSet presAssocID="{5B7CC7D6-7B3D-42FF-9BEA-C4E3E0030318}" presName="sp" presStyleCnt="0"/>
      <dgm:spPr/>
    </dgm:pt>
    <dgm:pt modelId="{77A1AF6C-D043-40CD-B977-65EFD86752E5}" type="pres">
      <dgm:prSet presAssocID="{10CF328F-B3A0-45E4-BB38-70DDB1B188CE}" presName="linNode" presStyleCnt="0"/>
      <dgm:spPr/>
    </dgm:pt>
    <dgm:pt modelId="{044DBD1E-4655-46BF-84B6-E169409C2604}" type="pres">
      <dgm:prSet presAssocID="{10CF328F-B3A0-45E4-BB38-70DDB1B188CE}" presName="parentText" presStyleLbl="node1" presStyleIdx="3" presStyleCnt="5" custScaleX="92988" custScaleY="77982">
        <dgm:presLayoutVars>
          <dgm:chMax val="1"/>
          <dgm:bulletEnabled val="1"/>
        </dgm:presLayoutVars>
      </dgm:prSet>
      <dgm:spPr/>
    </dgm:pt>
    <dgm:pt modelId="{4F167C41-A50C-49E8-88E6-500868EEF5F6}" type="pres">
      <dgm:prSet presAssocID="{10CF328F-B3A0-45E4-BB38-70DDB1B188CE}" presName="descendantText" presStyleLbl="alignAccFollowNode1" presStyleIdx="3" presStyleCnt="5">
        <dgm:presLayoutVars>
          <dgm:bulletEnabled val="1"/>
        </dgm:presLayoutVars>
      </dgm:prSet>
      <dgm:spPr/>
    </dgm:pt>
    <dgm:pt modelId="{6351A1F5-BCA8-42AE-865B-8974059D0CFD}" type="pres">
      <dgm:prSet presAssocID="{BF038A1D-E958-44F6-A26E-6F9B39FC6CB1}" presName="sp" presStyleCnt="0"/>
      <dgm:spPr/>
    </dgm:pt>
    <dgm:pt modelId="{B1673D4F-D4D4-4A91-87D9-009FBC8BAE2C}" type="pres">
      <dgm:prSet presAssocID="{61335E07-5716-424F-BD57-4108F4790BD4}" presName="linNode" presStyleCnt="0"/>
      <dgm:spPr/>
    </dgm:pt>
    <dgm:pt modelId="{7C3ECE1D-FBC9-49B5-AFEB-6CD01A37F640}" type="pres">
      <dgm:prSet presAssocID="{61335E07-5716-424F-BD57-4108F4790BD4}" presName="parentText" presStyleLbl="node1" presStyleIdx="4" presStyleCnt="5" custScaleX="92988" custScaleY="77982" custLinFactNeighborY="-1311">
        <dgm:presLayoutVars>
          <dgm:chMax val="1"/>
          <dgm:bulletEnabled val="1"/>
        </dgm:presLayoutVars>
      </dgm:prSet>
      <dgm:spPr/>
    </dgm:pt>
    <dgm:pt modelId="{9D683D5B-C3C5-4C71-9191-0409DC9912CC}" type="pres">
      <dgm:prSet presAssocID="{61335E07-5716-424F-BD57-4108F4790BD4}" presName="descendantText" presStyleLbl="alignAccFollowNode1" presStyleIdx="4" presStyleCnt="5">
        <dgm:presLayoutVars>
          <dgm:bulletEnabled val="1"/>
        </dgm:presLayoutVars>
      </dgm:prSet>
      <dgm:spPr/>
    </dgm:pt>
  </dgm:ptLst>
  <dgm:cxnLst>
    <dgm:cxn modelId="{3131F202-9EA4-4E2C-8F30-B5E231966628}" type="presOf" srcId="{763E5169-08BB-49CD-B36B-2C6AC85A30B5}" destId="{044F63D5-A22C-49B6-9E6B-48C16ABC8DFF}" srcOrd="0" destOrd="0" presId="urn:microsoft.com/office/officeart/2005/8/layout/vList5"/>
    <dgm:cxn modelId="{4B1A8413-8045-47C0-9F9E-70ADB53CBF93}" type="presOf" srcId="{10CF328F-B3A0-45E4-BB38-70DDB1B188CE}" destId="{044DBD1E-4655-46BF-84B6-E169409C2604}" srcOrd="0" destOrd="0" presId="urn:microsoft.com/office/officeart/2005/8/layout/vList5"/>
    <dgm:cxn modelId="{31FAB917-BDF4-4E24-B705-D22EC3464285}" type="presOf" srcId="{591BCFB5-A5CD-49D9-A83B-77D61C1516EC}" destId="{4F167C41-A50C-49E8-88E6-500868EEF5F6}" srcOrd="0" destOrd="0" presId="urn:microsoft.com/office/officeart/2005/8/layout/vList5"/>
    <dgm:cxn modelId="{B458611E-E8C9-40B5-9181-FB24AA16710B}" type="presOf" srcId="{9F32AEA0-287F-410F-9D61-F70E1A79788B}" destId="{4F167C41-A50C-49E8-88E6-500868EEF5F6}" srcOrd="0" destOrd="1" presId="urn:microsoft.com/office/officeart/2005/8/layout/vList5"/>
    <dgm:cxn modelId="{4D835426-5A7E-489D-ABC5-92827407DBD4}" type="presOf" srcId="{7315FB65-594F-46FA-A23A-D936781A0A95}" destId="{F0C88116-C0A0-4E73-AFAD-FA87F60E0DC3}" srcOrd="0" destOrd="1" presId="urn:microsoft.com/office/officeart/2005/8/layout/vList5"/>
    <dgm:cxn modelId="{9A2FA83A-AF6F-4661-8589-0EA22637C8F3}" srcId="{D4DDF702-3101-4850-A171-290460DF6F11}" destId="{7315FB65-594F-46FA-A23A-D936781A0A95}" srcOrd="1" destOrd="0" parTransId="{4223C98C-49DE-4298-AB61-EF74B7D5D947}" sibTransId="{1A61F1DC-3550-420C-8F0E-7A1393D643A5}"/>
    <dgm:cxn modelId="{B079993B-278E-4E3B-81C9-F047C1747A40}" type="presOf" srcId="{9A7BB923-1923-4366-A929-88F2D5AD64AB}" destId="{044F63D5-A22C-49B6-9E6B-48C16ABC8DFF}" srcOrd="0" destOrd="1" presId="urn:microsoft.com/office/officeart/2005/8/layout/vList5"/>
    <dgm:cxn modelId="{5DD6BC64-8EF0-4627-BF36-5CDA03CEEB00}" srcId="{10CF328F-B3A0-45E4-BB38-70DDB1B188CE}" destId="{9F32AEA0-287F-410F-9D61-F70E1A79788B}" srcOrd="1" destOrd="0" parTransId="{9C1CA56C-5373-4DF9-845D-139FC47DD040}" sibTransId="{B6B66334-ABC4-4C33-BEBB-D94655A63087}"/>
    <dgm:cxn modelId="{9161F566-1734-4667-B304-F062013037AE}" type="presOf" srcId="{27C51409-EEE6-481F-969C-C9D4A6181EE9}" destId="{8D66237D-C911-4F70-A558-A20AD568CAB1}" srcOrd="0" destOrd="0" presId="urn:microsoft.com/office/officeart/2005/8/layout/vList5"/>
    <dgm:cxn modelId="{072D4B47-761A-4651-80BF-BC814663916C}" type="presOf" srcId="{E5B73E90-EF0F-4FB3-BEAB-4889850AB253}" destId="{9D683D5B-C3C5-4C71-9191-0409DC9912CC}" srcOrd="0" destOrd="1" presId="urn:microsoft.com/office/officeart/2005/8/layout/vList5"/>
    <dgm:cxn modelId="{A2483C51-56F6-4580-A0B1-4636A5245DC4}" type="presOf" srcId="{FF5AA12A-B0DF-44BA-9510-612B38959DBF}" destId="{F0C88116-C0A0-4E73-AFAD-FA87F60E0DC3}" srcOrd="0" destOrd="0" presId="urn:microsoft.com/office/officeart/2005/8/layout/vList5"/>
    <dgm:cxn modelId="{C2D1A175-6000-4A94-AE22-280184C8331E}" srcId="{81BEA842-7C91-4A3A-B5AB-4F2CD8C2CF93}" destId="{F601F968-9315-4205-ABB4-7228EE000D98}" srcOrd="1" destOrd="0" parTransId="{192748AD-5792-4FDD-8FCC-5EEE0FE61FFF}" sibTransId="{8296C23F-AD96-48F0-8072-874D7CEB9F9D}"/>
    <dgm:cxn modelId="{D46CDA79-FF36-4D3B-9F7B-26268F906697}" type="presOf" srcId="{81BEA842-7C91-4A3A-B5AB-4F2CD8C2CF93}" destId="{0A101F11-BD8B-41BD-9AE8-5B8DF22F9F36}" srcOrd="0" destOrd="0" presId="urn:microsoft.com/office/officeart/2005/8/layout/vList5"/>
    <dgm:cxn modelId="{B61E407E-5471-4BF6-9104-5F533DEF41AE}" type="presOf" srcId="{40EEE3D9-40C8-4F6E-9CF6-84BD82B98368}" destId="{D8D79F75-B3A5-4955-880E-5E9618B57489}" srcOrd="0" destOrd="0" presId="urn:microsoft.com/office/officeart/2005/8/layout/vList5"/>
    <dgm:cxn modelId="{16038581-3E4A-4DAE-A5EC-5BAAAD27D121}" srcId="{10CF328F-B3A0-45E4-BB38-70DDB1B188CE}" destId="{591BCFB5-A5CD-49D9-A83B-77D61C1516EC}" srcOrd="0" destOrd="0" parTransId="{C03E5E6F-6DC1-4C6B-ADD3-389C23EBCC88}" sibTransId="{94A9CB73-1BB9-4479-8D5D-0F1926BFCB7C}"/>
    <dgm:cxn modelId="{40C19A8D-3ACC-4376-88A4-4D5C7EA1D073}" srcId="{40EEE3D9-40C8-4F6E-9CF6-84BD82B98368}" destId="{10CF328F-B3A0-45E4-BB38-70DDB1B188CE}" srcOrd="3" destOrd="0" parTransId="{7E901C98-CBA5-40F4-B1A0-F10B3BD2656B}" sibTransId="{BF038A1D-E958-44F6-A26E-6F9B39FC6CB1}"/>
    <dgm:cxn modelId="{ABDEA690-9F85-4771-906D-6DC4EE2F1404}" srcId="{0C706FB2-8B5F-4E2C-8B51-8145AE24A177}" destId="{9A7BB923-1923-4366-A929-88F2D5AD64AB}" srcOrd="1" destOrd="0" parTransId="{7F73EB6E-C60A-47AD-B1CF-CA18178792B2}" sibTransId="{11B0826D-1E1A-4C76-A942-512EC7A66D98}"/>
    <dgm:cxn modelId="{EAC54D96-9C84-478C-A708-993F1116AB7C}" type="presOf" srcId="{0C706FB2-8B5F-4E2C-8B51-8145AE24A177}" destId="{288BBD68-A79C-4F51-B47D-8370CC082E78}" srcOrd="0" destOrd="0" presId="urn:microsoft.com/office/officeart/2005/8/layout/vList5"/>
    <dgm:cxn modelId="{92306397-2909-4AA2-B4DB-0BB1C9CE91C7}" srcId="{61335E07-5716-424F-BD57-4108F4790BD4}" destId="{E5B73E90-EF0F-4FB3-BEAB-4889850AB253}" srcOrd="1" destOrd="0" parTransId="{FB87CD16-90EF-40A4-824B-826A5C996712}" sibTransId="{4985AB14-BD6A-49EE-A652-F7689F92F30A}"/>
    <dgm:cxn modelId="{6D936EB0-82DF-4E2B-A46B-EF44006542AD}" srcId="{0C706FB2-8B5F-4E2C-8B51-8145AE24A177}" destId="{763E5169-08BB-49CD-B36B-2C6AC85A30B5}" srcOrd="0" destOrd="0" parTransId="{4B3A42F9-9CF2-4ED2-B845-9E3E99074368}" sibTransId="{79C6C1CB-35E2-49C4-96E7-A61532175DA3}"/>
    <dgm:cxn modelId="{F3CCCAB4-E005-4273-BA69-EC9F8119F516}" type="presOf" srcId="{712AFDDA-08A8-4923-B07B-85A0D20FE5D0}" destId="{9D683D5B-C3C5-4C71-9191-0409DC9912CC}" srcOrd="0" destOrd="0" presId="urn:microsoft.com/office/officeart/2005/8/layout/vList5"/>
    <dgm:cxn modelId="{A95AC6B5-D9CA-4961-A1E3-A8CA0C61022A}" srcId="{40EEE3D9-40C8-4F6E-9CF6-84BD82B98368}" destId="{D4DDF702-3101-4850-A171-290460DF6F11}" srcOrd="0" destOrd="0" parTransId="{591460AE-0ADF-46AF-9A5F-E68A00D16398}" sibTransId="{ACE70F4B-3538-4ACF-A7C7-F0436853ECDB}"/>
    <dgm:cxn modelId="{1AA490B9-7B8A-4CC9-A4C9-A7322FF47E0B}" type="presOf" srcId="{D4DDF702-3101-4850-A171-290460DF6F11}" destId="{D76B86D4-AB93-41B1-8108-F855920EDDA0}" srcOrd="0" destOrd="0" presId="urn:microsoft.com/office/officeart/2005/8/layout/vList5"/>
    <dgm:cxn modelId="{52C256BE-39E1-466E-BD13-B018DF3D9763}" type="presOf" srcId="{61335E07-5716-424F-BD57-4108F4790BD4}" destId="{7C3ECE1D-FBC9-49B5-AFEB-6CD01A37F640}" srcOrd="0" destOrd="0" presId="urn:microsoft.com/office/officeart/2005/8/layout/vList5"/>
    <dgm:cxn modelId="{AFB49FC8-E0E2-41DC-841F-676C88C196B5}" srcId="{40EEE3D9-40C8-4F6E-9CF6-84BD82B98368}" destId="{0C706FB2-8B5F-4E2C-8B51-8145AE24A177}" srcOrd="2" destOrd="0" parTransId="{493E3783-8104-451C-86BC-608F9723976B}" sibTransId="{5B7CC7D6-7B3D-42FF-9BEA-C4E3E0030318}"/>
    <dgm:cxn modelId="{C0B73EDA-EB6F-41E7-892A-7B7FFF14AD1F}" srcId="{61335E07-5716-424F-BD57-4108F4790BD4}" destId="{712AFDDA-08A8-4923-B07B-85A0D20FE5D0}" srcOrd="0" destOrd="0" parTransId="{781F1B10-8DD0-4396-ADFA-04AAB9278775}" sibTransId="{174D294A-1B6E-4720-B395-FE051D4404A7}"/>
    <dgm:cxn modelId="{4BFC24E2-2350-421E-864D-8EFB33419C62}" srcId="{81BEA842-7C91-4A3A-B5AB-4F2CD8C2CF93}" destId="{27C51409-EEE6-481F-969C-C9D4A6181EE9}" srcOrd="0" destOrd="0" parTransId="{0C1D1693-E4FC-4035-9F2A-EEEC88F4F2CD}" sibTransId="{09004353-1906-4B4C-8AE8-B3CE8BD21F8C}"/>
    <dgm:cxn modelId="{19C84DE2-E7F7-4C85-9255-7EFA92425F70}" srcId="{40EEE3D9-40C8-4F6E-9CF6-84BD82B98368}" destId="{61335E07-5716-424F-BD57-4108F4790BD4}" srcOrd="4" destOrd="0" parTransId="{E736333C-3155-40BD-B8A2-F21FE1ACD535}" sibTransId="{B1B80546-46F3-4ECC-B923-F4B3EF744720}"/>
    <dgm:cxn modelId="{4F87BFF0-7727-47B1-BAE7-73C3157BEF03}" srcId="{40EEE3D9-40C8-4F6E-9CF6-84BD82B98368}" destId="{81BEA842-7C91-4A3A-B5AB-4F2CD8C2CF93}" srcOrd="1" destOrd="0" parTransId="{86E4FBED-D400-441E-A05A-BA0D52904DA9}" sibTransId="{2D30CAB1-4CCC-47E8-83C5-67E41F505A4A}"/>
    <dgm:cxn modelId="{33160AF8-5BD0-4534-8E3A-DADC258F5BF0}" srcId="{D4DDF702-3101-4850-A171-290460DF6F11}" destId="{FF5AA12A-B0DF-44BA-9510-612B38959DBF}" srcOrd="0" destOrd="0" parTransId="{0F2DAC27-8513-42D7-8832-A371FB0CDE4F}" sibTransId="{56FF6A49-BFFF-4D77-8B69-F518C354859A}"/>
    <dgm:cxn modelId="{BEBF6FFC-A0BA-4678-BAF0-75EAF9F99D4E}" type="presOf" srcId="{F601F968-9315-4205-ABB4-7228EE000D98}" destId="{8D66237D-C911-4F70-A558-A20AD568CAB1}" srcOrd="0" destOrd="1" presId="urn:microsoft.com/office/officeart/2005/8/layout/vList5"/>
    <dgm:cxn modelId="{F1E7118F-7A3D-4D27-8554-FA06C1B4461C}" type="presParOf" srcId="{D8D79F75-B3A5-4955-880E-5E9618B57489}" destId="{5F968D62-3DFB-46DE-A7D5-10DDB79332D6}" srcOrd="0" destOrd="0" presId="urn:microsoft.com/office/officeart/2005/8/layout/vList5"/>
    <dgm:cxn modelId="{6C16D4A1-761F-4903-AD2F-8929B35F46AB}" type="presParOf" srcId="{5F968D62-3DFB-46DE-A7D5-10DDB79332D6}" destId="{D76B86D4-AB93-41B1-8108-F855920EDDA0}" srcOrd="0" destOrd="0" presId="urn:microsoft.com/office/officeart/2005/8/layout/vList5"/>
    <dgm:cxn modelId="{769C16B2-921D-4353-8C14-04B78B4380B1}" type="presParOf" srcId="{5F968D62-3DFB-46DE-A7D5-10DDB79332D6}" destId="{F0C88116-C0A0-4E73-AFAD-FA87F60E0DC3}" srcOrd="1" destOrd="0" presId="urn:microsoft.com/office/officeart/2005/8/layout/vList5"/>
    <dgm:cxn modelId="{9F930284-133D-4ABE-B1E4-929F88A8C3B9}" type="presParOf" srcId="{D8D79F75-B3A5-4955-880E-5E9618B57489}" destId="{7AAE48DD-03D1-4691-A38A-9BABC9AB16B1}" srcOrd="1" destOrd="0" presId="urn:microsoft.com/office/officeart/2005/8/layout/vList5"/>
    <dgm:cxn modelId="{EF178FDE-6749-482B-BFAC-5215CB7F4997}" type="presParOf" srcId="{D8D79F75-B3A5-4955-880E-5E9618B57489}" destId="{D4FE8CB0-A7C1-4887-B37E-8661F24611EC}" srcOrd="2" destOrd="0" presId="urn:microsoft.com/office/officeart/2005/8/layout/vList5"/>
    <dgm:cxn modelId="{245A57DE-86D7-4C9B-B24E-6B8F5111B74E}" type="presParOf" srcId="{D4FE8CB0-A7C1-4887-B37E-8661F24611EC}" destId="{0A101F11-BD8B-41BD-9AE8-5B8DF22F9F36}" srcOrd="0" destOrd="0" presId="urn:microsoft.com/office/officeart/2005/8/layout/vList5"/>
    <dgm:cxn modelId="{15295B33-E72F-4533-AED7-E9F35DE3DC7E}" type="presParOf" srcId="{D4FE8CB0-A7C1-4887-B37E-8661F24611EC}" destId="{8D66237D-C911-4F70-A558-A20AD568CAB1}" srcOrd="1" destOrd="0" presId="urn:microsoft.com/office/officeart/2005/8/layout/vList5"/>
    <dgm:cxn modelId="{ABE3D81E-C480-4952-A400-C4C840F0723E}" type="presParOf" srcId="{D8D79F75-B3A5-4955-880E-5E9618B57489}" destId="{62B888D4-DB80-448A-B5B4-91FEDAF240BF}" srcOrd="3" destOrd="0" presId="urn:microsoft.com/office/officeart/2005/8/layout/vList5"/>
    <dgm:cxn modelId="{AF4D9F7A-E8A7-45D0-89AD-7DBE52EA78C8}" type="presParOf" srcId="{D8D79F75-B3A5-4955-880E-5E9618B57489}" destId="{79233EAD-F643-4BB2-950E-48A8D2CB0589}" srcOrd="4" destOrd="0" presId="urn:microsoft.com/office/officeart/2005/8/layout/vList5"/>
    <dgm:cxn modelId="{EF96048F-BBB3-49C2-AF0E-35AC40E98281}" type="presParOf" srcId="{79233EAD-F643-4BB2-950E-48A8D2CB0589}" destId="{288BBD68-A79C-4F51-B47D-8370CC082E78}" srcOrd="0" destOrd="0" presId="urn:microsoft.com/office/officeart/2005/8/layout/vList5"/>
    <dgm:cxn modelId="{BB20BD6E-B138-47E5-A5EF-C7D50EF8A74A}" type="presParOf" srcId="{79233EAD-F643-4BB2-950E-48A8D2CB0589}" destId="{044F63D5-A22C-49B6-9E6B-48C16ABC8DFF}" srcOrd="1" destOrd="0" presId="urn:microsoft.com/office/officeart/2005/8/layout/vList5"/>
    <dgm:cxn modelId="{837E044F-71EB-4CAC-8966-1069F290FEC0}" type="presParOf" srcId="{D8D79F75-B3A5-4955-880E-5E9618B57489}" destId="{3A8DD08A-0009-4ED5-8497-BBF62BCCE478}" srcOrd="5" destOrd="0" presId="urn:microsoft.com/office/officeart/2005/8/layout/vList5"/>
    <dgm:cxn modelId="{D0AC4DC9-4F00-4B24-AC7C-8107CEF30008}" type="presParOf" srcId="{D8D79F75-B3A5-4955-880E-5E9618B57489}" destId="{77A1AF6C-D043-40CD-B977-65EFD86752E5}" srcOrd="6" destOrd="0" presId="urn:microsoft.com/office/officeart/2005/8/layout/vList5"/>
    <dgm:cxn modelId="{72DE8043-820F-48D7-9923-83D8B9507FB8}" type="presParOf" srcId="{77A1AF6C-D043-40CD-B977-65EFD86752E5}" destId="{044DBD1E-4655-46BF-84B6-E169409C2604}" srcOrd="0" destOrd="0" presId="urn:microsoft.com/office/officeart/2005/8/layout/vList5"/>
    <dgm:cxn modelId="{01851B6A-462B-4305-A238-23A3B941829C}" type="presParOf" srcId="{77A1AF6C-D043-40CD-B977-65EFD86752E5}" destId="{4F167C41-A50C-49E8-88E6-500868EEF5F6}" srcOrd="1" destOrd="0" presId="urn:microsoft.com/office/officeart/2005/8/layout/vList5"/>
    <dgm:cxn modelId="{DEDF1FB3-749D-4FA6-A909-15553B3E06BC}" type="presParOf" srcId="{D8D79F75-B3A5-4955-880E-5E9618B57489}" destId="{6351A1F5-BCA8-42AE-865B-8974059D0CFD}" srcOrd="7" destOrd="0" presId="urn:microsoft.com/office/officeart/2005/8/layout/vList5"/>
    <dgm:cxn modelId="{CAB3D12B-A013-4628-A92A-CCB8469164FB}" type="presParOf" srcId="{D8D79F75-B3A5-4955-880E-5E9618B57489}" destId="{B1673D4F-D4D4-4A91-87D9-009FBC8BAE2C}" srcOrd="8" destOrd="0" presId="urn:microsoft.com/office/officeart/2005/8/layout/vList5"/>
    <dgm:cxn modelId="{F597D220-6115-492F-B2C5-AED5DBEC090C}" type="presParOf" srcId="{B1673D4F-D4D4-4A91-87D9-009FBC8BAE2C}" destId="{7C3ECE1D-FBC9-49B5-AFEB-6CD01A37F640}" srcOrd="0" destOrd="0" presId="urn:microsoft.com/office/officeart/2005/8/layout/vList5"/>
    <dgm:cxn modelId="{EFB6CDD5-B35E-4233-BE66-A2B9A91C166B}" type="presParOf" srcId="{B1673D4F-D4D4-4A91-87D9-009FBC8BAE2C}" destId="{9D683D5B-C3C5-4C71-9191-0409DC9912C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F9F9B-BF3D-4FC7-844D-9E123FD0B252}">
      <dsp:nvSpPr>
        <dsp:cNvPr id="0" name=""/>
        <dsp:cNvSpPr/>
      </dsp:nvSpPr>
      <dsp:spPr>
        <a:xfrm rot="5400000">
          <a:off x="-224749" y="227398"/>
          <a:ext cx="1498332" cy="1048832"/>
        </a:xfrm>
        <a:prstGeom prst="chevron">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1900</a:t>
          </a:r>
        </a:p>
      </dsp:txBody>
      <dsp:txXfrm rot="-5400000">
        <a:off x="1" y="527064"/>
        <a:ext cx="1048832" cy="449500"/>
      </dsp:txXfrm>
    </dsp:sp>
    <dsp:sp modelId="{3F8F8FFE-B36E-460B-9A56-1B3A7859BB8D}">
      <dsp:nvSpPr>
        <dsp:cNvPr id="0" name=""/>
        <dsp:cNvSpPr/>
      </dsp:nvSpPr>
      <dsp:spPr>
        <a:xfrm rot="5400000">
          <a:off x="5480072" y="-4428591"/>
          <a:ext cx="973915" cy="983639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ndara" panose="020E0502030303020204" pitchFamily="34" charset="0"/>
            </a:rPr>
            <a:t>First </a:t>
          </a:r>
          <a:r>
            <a:rPr lang="en-US" sz="2000" b="1" kern="1200" dirty="0">
              <a:latin typeface="Candara" panose="020E0502030303020204" pitchFamily="34" charset="0"/>
            </a:rPr>
            <a:t>Sociology dept</a:t>
          </a:r>
          <a:r>
            <a:rPr lang="en-US" sz="2000" kern="1200" dirty="0">
              <a:latin typeface="Candara" panose="020E0502030303020204" pitchFamily="34" charset="0"/>
            </a:rPr>
            <a:t>. was founded by  </a:t>
          </a:r>
          <a:r>
            <a:rPr lang="en-US" sz="2000" b="1" kern="1200" dirty="0">
              <a:latin typeface="Candara" panose="020E0502030303020204" pitchFamily="34" charset="0"/>
            </a:rPr>
            <a:t>University of Chicago</a:t>
          </a:r>
        </a:p>
        <a:p>
          <a:pPr marL="228600" lvl="1" indent="-228600" algn="l" defTabSz="889000">
            <a:lnSpc>
              <a:spcPct val="90000"/>
            </a:lnSpc>
            <a:spcBef>
              <a:spcPct val="0"/>
            </a:spcBef>
            <a:spcAft>
              <a:spcPct val="15000"/>
            </a:spcAft>
            <a:buChar char="•"/>
          </a:pPr>
          <a:r>
            <a:rPr lang="en-US" sz="2000" kern="1200" dirty="0">
              <a:latin typeface="Candara" panose="020E0502030303020204" pitchFamily="34" charset="0"/>
            </a:rPr>
            <a:t>Identified social problem resulting from industrialization, urbanization, &amp; other social changes</a:t>
          </a:r>
        </a:p>
      </dsp:txBody>
      <dsp:txXfrm rot="-5400000">
        <a:off x="1048833" y="50191"/>
        <a:ext cx="9788852" cy="878829"/>
      </dsp:txXfrm>
    </dsp:sp>
    <dsp:sp modelId="{1FB4E01B-D544-4335-8FA9-91F34B6267BB}">
      <dsp:nvSpPr>
        <dsp:cNvPr id="0" name=""/>
        <dsp:cNvSpPr/>
      </dsp:nvSpPr>
      <dsp:spPr>
        <a:xfrm rot="5400000">
          <a:off x="-224749" y="1808379"/>
          <a:ext cx="1498332" cy="1048832"/>
        </a:xfrm>
        <a:prstGeom prst="chevron">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1910</a:t>
          </a:r>
        </a:p>
      </dsp:txBody>
      <dsp:txXfrm rot="-5400000">
        <a:off x="1" y="2108045"/>
        <a:ext cx="1048832" cy="449500"/>
      </dsp:txXfrm>
    </dsp:sp>
    <dsp:sp modelId="{AA86C51B-9AD2-4A5F-B6F2-E0ADF7A0ADB0}">
      <dsp:nvSpPr>
        <dsp:cNvPr id="0" name=""/>
        <dsp:cNvSpPr/>
      </dsp:nvSpPr>
      <dsp:spPr>
        <a:xfrm rot="5400000">
          <a:off x="5215030" y="-2847610"/>
          <a:ext cx="1503998" cy="983639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Candara" panose="020E0502030303020204" pitchFamily="34" charset="0"/>
            </a:rPr>
            <a:t>Country Life Commission </a:t>
          </a:r>
          <a:r>
            <a:rPr lang="en-US" sz="2000" kern="1200" dirty="0">
              <a:latin typeface="Candara" panose="020E0502030303020204" pitchFamily="34" charset="0"/>
            </a:rPr>
            <a:t>created by US President Theodore Roosevelt</a:t>
          </a:r>
        </a:p>
        <a:p>
          <a:pPr marL="228600" lvl="1" indent="-228600" algn="l" defTabSz="889000">
            <a:lnSpc>
              <a:spcPct val="90000"/>
            </a:lnSpc>
            <a:spcBef>
              <a:spcPct val="0"/>
            </a:spcBef>
            <a:spcAft>
              <a:spcPct val="15000"/>
            </a:spcAft>
            <a:buChar char="•"/>
          </a:pPr>
          <a:r>
            <a:rPr lang="en-US" sz="2000" b="1" kern="1200" dirty="0">
              <a:latin typeface="Candara" panose="020E0502030303020204" pitchFamily="34" charset="0"/>
            </a:rPr>
            <a:t>Identified main social problems </a:t>
          </a:r>
          <a:r>
            <a:rPr lang="en-US" sz="2000" kern="1200" dirty="0">
              <a:latin typeface="Candara" panose="020E0502030303020204" pitchFamily="34" charset="0"/>
            </a:rPr>
            <a:t>of rural America and hired groups to perform rural social surveys</a:t>
          </a:r>
        </a:p>
        <a:p>
          <a:pPr marL="228600" lvl="1" indent="-228600" algn="l" defTabSz="889000">
            <a:lnSpc>
              <a:spcPct val="90000"/>
            </a:lnSpc>
            <a:spcBef>
              <a:spcPct val="0"/>
            </a:spcBef>
            <a:spcAft>
              <a:spcPct val="15000"/>
            </a:spcAft>
            <a:buChar char="•"/>
          </a:pPr>
          <a:r>
            <a:rPr lang="en-US" sz="2000" kern="1200" dirty="0">
              <a:latin typeface="Candara" panose="020E0502030303020204" pitchFamily="34" charset="0"/>
            </a:rPr>
            <a:t>Fostered the emergence of rural sociology as problem-oriented and applied study</a:t>
          </a:r>
        </a:p>
      </dsp:txBody>
      <dsp:txXfrm rot="-5400000">
        <a:off x="1048832" y="1392007"/>
        <a:ext cx="9762976" cy="1357160"/>
      </dsp:txXfrm>
    </dsp:sp>
    <dsp:sp modelId="{231E3357-AF3F-421F-9607-54E9C306956E}">
      <dsp:nvSpPr>
        <dsp:cNvPr id="0" name=""/>
        <dsp:cNvSpPr/>
      </dsp:nvSpPr>
      <dsp:spPr>
        <a:xfrm rot="5400000">
          <a:off x="-224749" y="3124319"/>
          <a:ext cx="1498332" cy="1048832"/>
        </a:xfrm>
        <a:prstGeom prst="chevron">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1937</a:t>
          </a:r>
        </a:p>
      </dsp:txBody>
      <dsp:txXfrm rot="-5400000">
        <a:off x="1" y="3423985"/>
        <a:ext cx="1048832" cy="449500"/>
      </dsp:txXfrm>
    </dsp:sp>
    <dsp:sp modelId="{0EF16F8B-B9E6-430F-AE23-B49A1BB1F1B9}">
      <dsp:nvSpPr>
        <dsp:cNvPr id="0" name=""/>
        <dsp:cNvSpPr/>
      </dsp:nvSpPr>
      <dsp:spPr>
        <a:xfrm rot="5400000">
          <a:off x="5480072" y="-1531670"/>
          <a:ext cx="973915" cy="983639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ndara" panose="020E0502030303020204" pitchFamily="34" charset="0"/>
            </a:rPr>
            <a:t>First </a:t>
          </a:r>
          <a:r>
            <a:rPr lang="en-US" sz="2000" b="1" kern="1200" dirty="0">
              <a:latin typeface="Candara" panose="020E0502030303020204" pitchFamily="34" charset="0"/>
            </a:rPr>
            <a:t>Journal of Rural Sociology </a:t>
          </a:r>
          <a:r>
            <a:rPr lang="en-US" sz="2000" kern="1200" dirty="0">
              <a:latin typeface="Candara" panose="020E0502030303020204" pitchFamily="34" charset="0"/>
            </a:rPr>
            <a:t>had been published</a:t>
          </a:r>
        </a:p>
      </dsp:txBody>
      <dsp:txXfrm rot="-5400000">
        <a:off x="1048833" y="2947112"/>
        <a:ext cx="9788852" cy="878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88116-C0A0-4E73-AFAD-FA87F60E0DC3}">
      <dsp:nvSpPr>
        <dsp:cNvPr id="0" name=""/>
        <dsp:cNvSpPr/>
      </dsp:nvSpPr>
      <dsp:spPr>
        <a:xfrm rot="5400000">
          <a:off x="7076524" y="-3123896"/>
          <a:ext cx="1031875" cy="7280990"/>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ndara" panose="020E0502030303020204" pitchFamily="34" charset="0"/>
            </a:rPr>
            <a:t>The tendency to be depressed, anxious, insecure, vulnerable, &amp; hostile</a:t>
          </a:r>
        </a:p>
        <a:p>
          <a:pPr marL="171450" lvl="1" indent="-171450" algn="l" defTabSz="800100">
            <a:lnSpc>
              <a:spcPct val="90000"/>
            </a:lnSpc>
            <a:spcBef>
              <a:spcPct val="0"/>
            </a:spcBef>
            <a:spcAft>
              <a:spcPct val="15000"/>
            </a:spcAft>
            <a:buChar char="•"/>
          </a:pPr>
          <a:r>
            <a:rPr lang="en-US" sz="1800" i="1" kern="1200" dirty="0">
              <a:latin typeface="Candara" panose="020E0502030303020204" pitchFamily="34" charset="0"/>
            </a:rPr>
            <a:t>A person who is easily irritated or being upset. </a:t>
          </a:r>
        </a:p>
      </dsp:txBody>
      <dsp:txXfrm rot="-5400000">
        <a:off x="3951967" y="51033"/>
        <a:ext cx="7230618" cy="931131"/>
      </dsp:txXfrm>
    </dsp:sp>
    <dsp:sp modelId="{D76B86D4-AB93-41B1-8108-F855920EDDA0}">
      <dsp:nvSpPr>
        <dsp:cNvPr id="0" name=""/>
        <dsp:cNvSpPr/>
      </dsp:nvSpPr>
      <dsp:spPr>
        <a:xfrm>
          <a:off x="143590" y="13675"/>
          <a:ext cx="3808376" cy="100584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ndara" panose="020E0502030303020204" pitchFamily="34" charset="0"/>
            </a:rPr>
            <a:t>Neuroticism</a:t>
          </a:r>
        </a:p>
      </dsp:txBody>
      <dsp:txXfrm>
        <a:off x="192691" y="62776"/>
        <a:ext cx="3710174" cy="907644"/>
      </dsp:txXfrm>
    </dsp:sp>
    <dsp:sp modelId="{8D66237D-C911-4F70-A558-A20AD568CAB1}">
      <dsp:nvSpPr>
        <dsp:cNvPr id="0" name=""/>
        <dsp:cNvSpPr/>
      </dsp:nvSpPr>
      <dsp:spPr>
        <a:xfrm rot="5400000">
          <a:off x="7076524" y="-2027528"/>
          <a:ext cx="1031875" cy="7280990"/>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ndara" panose="020E0502030303020204" pitchFamily="34" charset="0"/>
            </a:rPr>
            <a:t>The tendency to be sociable and assertive and to have positive energy</a:t>
          </a:r>
        </a:p>
        <a:p>
          <a:pPr marL="171450" lvl="1" indent="-171450" algn="l" defTabSz="800100">
            <a:lnSpc>
              <a:spcPct val="90000"/>
            </a:lnSpc>
            <a:spcBef>
              <a:spcPct val="0"/>
            </a:spcBef>
            <a:spcAft>
              <a:spcPct val="15000"/>
            </a:spcAft>
            <a:buChar char="•"/>
          </a:pPr>
          <a:r>
            <a:rPr lang="en-US" sz="1800" i="1" kern="1200" dirty="0">
              <a:latin typeface="Candara" panose="020E0502030303020204" pitchFamily="34" charset="0"/>
            </a:rPr>
            <a:t>A person who feels comfortable with people. </a:t>
          </a:r>
        </a:p>
      </dsp:txBody>
      <dsp:txXfrm rot="-5400000">
        <a:off x="3951967" y="1147401"/>
        <a:ext cx="7230618" cy="931131"/>
      </dsp:txXfrm>
    </dsp:sp>
    <dsp:sp modelId="{0A101F11-BD8B-41BD-9AE8-5B8DF22F9F36}">
      <dsp:nvSpPr>
        <dsp:cNvPr id="0" name=""/>
        <dsp:cNvSpPr/>
      </dsp:nvSpPr>
      <dsp:spPr>
        <a:xfrm>
          <a:off x="143590" y="1110043"/>
          <a:ext cx="3808376" cy="100584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ndara" panose="020E0502030303020204" pitchFamily="34" charset="0"/>
            </a:rPr>
            <a:t>Extraversion</a:t>
          </a:r>
        </a:p>
      </dsp:txBody>
      <dsp:txXfrm>
        <a:off x="192691" y="1159144"/>
        <a:ext cx="3710174" cy="907644"/>
      </dsp:txXfrm>
    </dsp:sp>
    <dsp:sp modelId="{044F63D5-A22C-49B6-9E6B-48C16ABC8DFF}">
      <dsp:nvSpPr>
        <dsp:cNvPr id="0" name=""/>
        <dsp:cNvSpPr/>
      </dsp:nvSpPr>
      <dsp:spPr>
        <a:xfrm rot="5400000">
          <a:off x="7076524" y="-931161"/>
          <a:ext cx="1031875" cy="7280990"/>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ndara" panose="020E0502030303020204" pitchFamily="34" charset="0"/>
            </a:rPr>
            <a:t>The tendency to be informed, creative, insightful, &amp; curious</a:t>
          </a:r>
        </a:p>
        <a:p>
          <a:pPr marL="171450" lvl="1" indent="-171450" algn="l" defTabSz="800100">
            <a:lnSpc>
              <a:spcPct val="90000"/>
            </a:lnSpc>
            <a:spcBef>
              <a:spcPct val="0"/>
            </a:spcBef>
            <a:spcAft>
              <a:spcPct val="15000"/>
            </a:spcAft>
            <a:buChar char="•"/>
          </a:pPr>
          <a:r>
            <a:rPr lang="en-US" sz="1800" i="1" kern="1200" dirty="0">
              <a:latin typeface="Candara" panose="020E0502030303020204" pitchFamily="34" charset="0"/>
            </a:rPr>
            <a:t>A person who welcomes new ideas. </a:t>
          </a:r>
        </a:p>
      </dsp:txBody>
      <dsp:txXfrm rot="-5400000">
        <a:off x="3951967" y="2243768"/>
        <a:ext cx="7230618" cy="931131"/>
      </dsp:txXfrm>
    </dsp:sp>
    <dsp:sp modelId="{288BBD68-A79C-4F51-B47D-8370CC082E78}">
      <dsp:nvSpPr>
        <dsp:cNvPr id="0" name=""/>
        <dsp:cNvSpPr/>
      </dsp:nvSpPr>
      <dsp:spPr>
        <a:xfrm>
          <a:off x="143590" y="2206410"/>
          <a:ext cx="3808376" cy="100584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ndara" panose="020E0502030303020204" pitchFamily="34" charset="0"/>
            </a:rPr>
            <a:t>Openness</a:t>
          </a:r>
        </a:p>
      </dsp:txBody>
      <dsp:txXfrm>
        <a:off x="192691" y="2255511"/>
        <a:ext cx="3710174" cy="907644"/>
      </dsp:txXfrm>
    </dsp:sp>
    <dsp:sp modelId="{4F167C41-A50C-49E8-88E6-500868EEF5F6}">
      <dsp:nvSpPr>
        <dsp:cNvPr id="0" name=""/>
        <dsp:cNvSpPr/>
      </dsp:nvSpPr>
      <dsp:spPr>
        <a:xfrm rot="5400000">
          <a:off x="7076524" y="165205"/>
          <a:ext cx="1031875" cy="7280990"/>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ndara" panose="020E0502030303020204" pitchFamily="34" charset="0"/>
            </a:rPr>
            <a:t>The tendency to be accepting, conforming, trusting, &amp; nurturing</a:t>
          </a:r>
        </a:p>
        <a:p>
          <a:pPr marL="171450" lvl="1" indent="-171450" algn="l" defTabSz="800100">
            <a:lnSpc>
              <a:spcPct val="90000"/>
            </a:lnSpc>
            <a:spcBef>
              <a:spcPct val="0"/>
            </a:spcBef>
            <a:spcAft>
              <a:spcPct val="15000"/>
            </a:spcAft>
            <a:buChar char="•"/>
          </a:pPr>
          <a:r>
            <a:rPr lang="en-US" sz="1800" i="1" kern="1200" dirty="0">
              <a:latin typeface="Candara" panose="020E0502030303020204" pitchFamily="34" charset="0"/>
            </a:rPr>
            <a:t>A person who take cares of others or sympathizes with others’ feelings</a:t>
          </a:r>
        </a:p>
      </dsp:txBody>
      <dsp:txXfrm rot="-5400000">
        <a:off x="3951967" y="3340134"/>
        <a:ext cx="7230618" cy="931131"/>
      </dsp:txXfrm>
    </dsp:sp>
    <dsp:sp modelId="{044DBD1E-4655-46BF-84B6-E169409C2604}">
      <dsp:nvSpPr>
        <dsp:cNvPr id="0" name=""/>
        <dsp:cNvSpPr/>
      </dsp:nvSpPr>
      <dsp:spPr>
        <a:xfrm>
          <a:off x="143590" y="3302777"/>
          <a:ext cx="3808376" cy="100584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ndara" panose="020E0502030303020204" pitchFamily="34" charset="0"/>
            </a:rPr>
            <a:t>Agreeableness</a:t>
          </a:r>
        </a:p>
      </dsp:txBody>
      <dsp:txXfrm>
        <a:off x="192691" y="3351878"/>
        <a:ext cx="3710174" cy="907644"/>
      </dsp:txXfrm>
    </dsp:sp>
    <dsp:sp modelId="{9D683D5B-C3C5-4C71-9191-0409DC9912CC}">
      <dsp:nvSpPr>
        <dsp:cNvPr id="0" name=""/>
        <dsp:cNvSpPr/>
      </dsp:nvSpPr>
      <dsp:spPr>
        <a:xfrm rot="5400000">
          <a:off x="7076524" y="1261572"/>
          <a:ext cx="1031875" cy="7280990"/>
        </a:xfrm>
        <a:prstGeom prst="round2Same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latin typeface="Candara" panose="020E0502030303020204" pitchFamily="34" charset="0"/>
            </a:rPr>
            <a:t>The tendency to be thorough, organized, controlled, dependable and decisive</a:t>
          </a:r>
        </a:p>
        <a:p>
          <a:pPr marL="171450" lvl="1" indent="-171450" algn="l" defTabSz="800100">
            <a:lnSpc>
              <a:spcPct val="90000"/>
            </a:lnSpc>
            <a:spcBef>
              <a:spcPct val="0"/>
            </a:spcBef>
            <a:spcAft>
              <a:spcPct val="15000"/>
            </a:spcAft>
            <a:buChar char="•"/>
          </a:pPr>
          <a:r>
            <a:rPr lang="en-US" sz="1800" i="1" kern="1200" dirty="0">
              <a:latin typeface="Candara" panose="020E0502030303020204" pitchFamily="34" charset="0"/>
            </a:rPr>
            <a:t>A person who strictly maintains quality or works with perfection</a:t>
          </a:r>
        </a:p>
      </dsp:txBody>
      <dsp:txXfrm rot="-5400000">
        <a:off x="3951967" y="4436501"/>
        <a:ext cx="7230618" cy="931131"/>
      </dsp:txXfrm>
    </dsp:sp>
    <dsp:sp modelId="{7C3ECE1D-FBC9-49B5-AFEB-6CD01A37F640}">
      <dsp:nvSpPr>
        <dsp:cNvPr id="0" name=""/>
        <dsp:cNvSpPr/>
      </dsp:nvSpPr>
      <dsp:spPr>
        <a:xfrm>
          <a:off x="143590" y="4382235"/>
          <a:ext cx="3808376" cy="1005846"/>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Candara" panose="020E0502030303020204" pitchFamily="34" charset="0"/>
            </a:rPr>
            <a:t>Conscientiousness</a:t>
          </a:r>
        </a:p>
      </dsp:txBody>
      <dsp:txXfrm>
        <a:off x="192691" y="4431336"/>
        <a:ext cx="3710174" cy="9076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B0E8B-CF72-4675-8910-C7F2278E077E}" type="datetimeFigureOut">
              <a:rPr lang="en-US" smtClean="0"/>
              <a:t>9/14/2020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01CFC9-313A-4B84-BAAC-694AEF2152ED}" type="slidenum">
              <a:rPr lang="en-US" smtClean="0"/>
              <a:t>‹#›</a:t>
            </a:fld>
            <a:endParaRPr lang="en-US"/>
          </a:p>
        </p:txBody>
      </p:sp>
    </p:spTree>
    <p:extLst>
      <p:ext uri="{BB962C8B-B14F-4D97-AF65-F5344CB8AC3E}">
        <p14:creationId xmlns:p14="http://schemas.microsoft.com/office/powerpoint/2010/main" val="3426473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1</a:t>
            </a:fld>
            <a:endParaRPr lang="en-US"/>
          </a:p>
        </p:txBody>
      </p:sp>
    </p:spTree>
    <p:extLst>
      <p:ext uri="{BB962C8B-B14F-4D97-AF65-F5344CB8AC3E}">
        <p14:creationId xmlns:p14="http://schemas.microsoft.com/office/powerpoint/2010/main" val="325176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900099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38</a:t>
            </a:fld>
            <a:endParaRPr lang="en-US"/>
          </a:p>
        </p:txBody>
      </p:sp>
    </p:spTree>
    <p:extLst>
      <p:ext uri="{BB962C8B-B14F-4D97-AF65-F5344CB8AC3E}">
        <p14:creationId xmlns:p14="http://schemas.microsoft.com/office/powerpoint/2010/main" val="3764861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301814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Speed of change in tribe and rural society is lowers than</a:t>
            </a:r>
            <a:r>
              <a:rPr lang="en-US" baseline="0" dirty="0"/>
              <a:t> that of contemporary societies. </a:t>
            </a:r>
          </a:p>
          <a:p>
            <a:pPr marL="228600" indent="-228600">
              <a:buAutoNum type="arabicPeriod"/>
            </a:pPr>
            <a:r>
              <a:rPr lang="en-US" baseline="0" dirty="0"/>
              <a:t> Quantitative change: increase in number of household, qualitative change: composition and roles of households.</a:t>
            </a:r>
            <a:endParaRPr lang="en-US" dirty="0"/>
          </a:p>
        </p:txBody>
      </p:sp>
      <p:sp>
        <p:nvSpPr>
          <p:cNvPr id="4" name="Slide Number Placeholder 3"/>
          <p:cNvSpPr>
            <a:spLocks noGrp="1"/>
          </p:cNvSpPr>
          <p:nvPr>
            <p:ph type="sldNum" sz="quarter" idx="10"/>
          </p:nvPr>
        </p:nvSpPr>
        <p:spPr/>
        <p:txBody>
          <a:bodyPr/>
          <a:lstStyle/>
          <a:p>
            <a:fld id="{B501CFC9-313A-4B84-BAAC-694AEF2152ED}" type="slidenum">
              <a:rPr lang="en-US" smtClean="0"/>
              <a:t>45</a:t>
            </a:fld>
            <a:endParaRPr lang="en-US"/>
          </a:p>
        </p:txBody>
      </p:sp>
    </p:spTree>
    <p:extLst>
      <p:ext uri="{BB962C8B-B14F-4D97-AF65-F5344CB8AC3E}">
        <p14:creationId xmlns:p14="http://schemas.microsoft.com/office/powerpoint/2010/main" val="2462121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358506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50</a:t>
            </a:fld>
            <a:endParaRPr lang="en-US"/>
          </a:p>
        </p:txBody>
      </p:sp>
    </p:spTree>
    <p:extLst>
      <p:ext uri="{BB962C8B-B14F-4D97-AF65-F5344CB8AC3E}">
        <p14:creationId xmlns:p14="http://schemas.microsoft.com/office/powerpoint/2010/main" val="4194794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782007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57</a:t>
            </a:fld>
            <a:endParaRPr lang="en-US"/>
          </a:p>
        </p:txBody>
      </p:sp>
    </p:spTree>
    <p:extLst>
      <p:ext uri="{BB962C8B-B14F-4D97-AF65-F5344CB8AC3E}">
        <p14:creationId xmlns:p14="http://schemas.microsoft.com/office/powerpoint/2010/main" val="3053033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76409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2</a:t>
            </a:fld>
            <a:endParaRPr lang="en-US"/>
          </a:p>
        </p:txBody>
      </p:sp>
    </p:spTree>
    <p:extLst>
      <p:ext uri="{BB962C8B-B14F-4D97-AF65-F5344CB8AC3E}">
        <p14:creationId xmlns:p14="http://schemas.microsoft.com/office/powerpoint/2010/main" val="329838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3</a:t>
            </a:fld>
            <a:endParaRPr lang="en-US"/>
          </a:p>
        </p:txBody>
      </p:sp>
    </p:spTree>
    <p:extLst>
      <p:ext uri="{BB962C8B-B14F-4D97-AF65-F5344CB8AC3E}">
        <p14:creationId xmlns:p14="http://schemas.microsoft.com/office/powerpoint/2010/main" val="221409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6</a:t>
            </a:fld>
            <a:endParaRPr lang="en-US"/>
          </a:p>
        </p:txBody>
      </p:sp>
    </p:spTree>
    <p:extLst>
      <p:ext uri="{BB962C8B-B14F-4D97-AF65-F5344CB8AC3E}">
        <p14:creationId xmlns:p14="http://schemas.microsoft.com/office/powerpoint/2010/main" val="3525566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t>13</a:t>
            </a:fld>
            <a:endParaRPr lang="en-US"/>
          </a:p>
        </p:txBody>
      </p:sp>
    </p:spTree>
    <p:extLst>
      <p:ext uri="{BB962C8B-B14F-4D97-AF65-F5344CB8AC3E}">
        <p14:creationId xmlns:p14="http://schemas.microsoft.com/office/powerpoint/2010/main" val="103525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15463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Attribution=&gt;</a:t>
            </a:r>
            <a:r>
              <a:rPr lang="en-US" baseline="0" dirty="0"/>
              <a:t> How we explain other people’s behavior OR, the action of regarding something as being caused by a person or thing. </a:t>
            </a:r>
            <a:endParaRPr lang="en-US" dirty="0"/>
          </a:p>
        </p:txBody>
      </p:sp>
      <p:sp>
        <p:nvSpPr>
          <p:cNvPr id="4" name="Slide Number Placeholder 3"/>
          <p:cNvSpPr>
            <a:spLocks noGrp="1"/>
          </p:cNvSpPr>
          <p:nvPr>
            <p:ph type="sldNum" sz="quarter" idx="10"/>
          </p:nvPr>
        </p:nvSpPr>
        <p:spPr/>
        <p:txBody>
          <a:bodyPr/>
          <a:lstStyle/>
          <a:p>
            <a:fld id="{B501CFC9-313A-4B84-BAAC-694AEF2152ED}" type="slidenum">
              <a:rPr lang="en-US" smtClean="0"/>
              <a:t>23</a:t>
            </a:fld>
            <a:endParaRPr lang="en-US"/>
          </a:p>
        </p:txBody>
      </p:sp>
    </p:spTree>
    <p:extLst>
      <p:ext uri="{BB962C8B-B14F-4D97-AF65-F5344CB8AC3E}">
        <p14:creationId xmlns:p14="http://schemas.microsoft.com/office/powerpoint/2010/main" val="45584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1CFC9-313A-4B84-BAAC-694AEF2152ED}"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997051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Milgram used Shock</a:t>
            </a:r>
            <a:r>
              <a:rPr lang="en-US" baseline="0" dirty="0"/>
              <a:t> Levels in Volts</a:t>
            </a:r>
            <a:endParaRPr lang="en-US" dirty="0"/>
          </a:p>
        </p:txBody>
      </p:sp>
      <p:sp>
        <p:nvSpPr>
          <p:cNvPr id="4" name="Slide Number Placeholder 3"/>
          <p:cNvSpPr>
            <a:spLocks noGrp="1"/>
          </p:cNvSpPr>
          <p:nvPr>
            <p:ph type="sldNum" sz="quarter" idx="10"/>
          </p:nvPr>
        </p:nvSpPr>
        <p:spPr/>
        <p:txBody>
          <a:bodyPr/>
          <a:lstStyle/>
          <a:p>
            <a:fld id="{B501CFC9-313A-4B84-BAAC-694AEF2152ED}" type="slidenum">
              <a:rPr lang="en-US" smtClean="0"/>
              <a:t>31</a:t>
            </a:fld>
            <a:endParaRPr lang="en-US"/>
          </a:p>
        </p:txBody>
      </p:sp>
    </p:spTree>
    <p:extLst>
      <p:ext uri="{BB962C8B-B14F-4D97-AF65-F5344CB8AC3E}">
        <p14:creationId xmlns:p14="http://schemas.microsoft.com/office/powerpoint/2010/main" val="1222698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00200" y="1800226"/>
            <a:ext cx="9144000" cy="1208088"/>
          </a:xfrm>
          <a:solidFill>
            <a:srgbClr val="009900">
              <a:alpha val="74902"/>
            </a:srgbClr>
          </a:solidFill>
          <a:effectLst>
            <a:outerShdw blurRad="76200" dir="13500000" sy="23000" kx="1200000" algn="br" rotWithShape="0">
              <a:prstClr val="black">
                <a:alpha val="20000"/>
              </a:prstClr>
            </a:outerShdw>
          </a:effectLst>
        </p:spPr>
        <p:txBody>
          <a:bodyPr anchor="b">
            <a:normAutofit/>
          </a:bodyPr>
          <a:lstStyle>
            <a:lvl1pPr algn="ctr">
              <a:defRPr sz="5400">
                <a:latin typeface="Candara" panose="020E05020303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654300" y="3565526"/>
            <a:ext cx="6769100" cy="1044574"/>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1346200" cy="365125"/>
          </a:xfrm>
        </p:spPr>
        <p:txBody>
          <a:bodyPr/>
          <a:lstStyle>
            <a:lvl1pPr>
              <a:defRPr>
                <a:latin typeface="Candara" panose="020E0502030303020204" pitchFamily="34" charset="0"/>
              </a:defRPr>
            </a:lvl1pPr>
          </a:lstStyle>
          <a:p>
            <a:fld id="{23B04B41-B2C5-4471-AD4F-CB197CF947C6}" type="datetime1">
              <a:rPr lang="en-US" smtClean="0"/>
              <a:t>9/14/2020</a:t>
            </a:fld>
            <a:endParaRPr lang="en-US" dirty="0"/>
          </a:p>
        </p:txBody>
      </p:sp>
      <p:sp>
        <p:nvSpPr>
          <p:cNvPr id="5" name="Footer Placeholder 4"/>
          <p:cNvSpPr>
            <a:spLocks noGrp="1"/>
          </p:cNvSpPr>
          <p:nvPr>
            <p:ph type="ftr" sz="quarter" idx="11"/>
          </p:nvPr>
        </p:nvSpPr>
        <p:spPr>
          <a:xfrm>
            <a:off x="2654299" y="6356350"/>
            <a:ext cx="7264401" cy="365125"/>
          </a:xfrm>
        </p:spPr>
        <p:txBody>
          <a:bodyPr/>
          <a:lstStyle>
            <a:lvl1pPr>
              <a:defRPr>
                <a:latin typeface="Candara" panose="020E0502030303020204" pitchFamily="34" charset="0"/>
              </a:defRPr>
            </a:lvl1pPr>
          </a:lstStyle>
          <a:p>
            <a:r>
              <a:rPr lang="en-US"/>
              <a:t>Presented by Md. Mahbubul Alam, PhD</a:t>
            </a:r>
          </a:p>
        </p:txBody>
      </p:sp>
      <p:sp>
        <p:nvSpPr>
          <p:cNvPr id="6" name="Slide Number Placeholder 5"/>
          <p:cNvSpPr>
            <a:spLocks noGrp="1"/>
          </p:cNvSpPr>
          <p:nvPr>
            <p:ph type="sldNum" sz="quarter" idx="12"/>
          </p:nvPr>
        </p:nvSpPr>
        <p:spPr>
          <a:xfrm>
            <a:off x="10147300" y="6356350"/>
            <a:ext cx="1206500" cy="365125"/>
          </a:xfrm>
        </p:spPr>
        <p:txBody>
          <a:bodyPr/>
          <a:lstStyle>
            <a:lvl1pPr>
              <a:defRPr>
                <a:latin typeface="Candara" panose="020E0502030303020204" pitchFamily="34" charset="0"/>
              </a:defRPr>
            </a:lvl1pPr>
          </a:lstStyle>
          <a:p>
            <a:fld id="{6033F21F-1872-452F-ABD6-6E9767D6AF28}" type="slidenum">
              <a:rPr lang="en-US" smtClean="0"/>
              <a:t>‹#›</a:t>
            </a:fld>
            <a:endParaRPr lang="en-US"/>
          </a:p>
        </p:txBody>
      </p:sp>
      <p:cxnSp>
        <p:nvCxnSpPr>
          <p:cNvPr id="9" name="Straight Connector 8"/>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0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7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164760" y="171450"/>
            <a:ext cx="812936" cy="844550"/>
          </a:xfrm>
          <a:prstGeom prst="rect">
            <a:avLst/>
          </a:prstGeom>
          <a:ln>
            <a:solidFill>
              <a:srgbClr val="FCFCFC"/>
            </a:solidFill>
          </a:ln>
          <a:effectLst>
            <a:glow rad="63500">
              <a:schemeClr val="accent6">
                <a:satMod val="175000"/>
                <a:alpha val="40000"/>
              </a:schemeClr>
            </a:glow>
          </a:effectLst>
        </p:spPr>
      </p:pic>
    </p:spTree>
    <p:extLst>
      <p:ext uri="{BB962C8B-B14F-4D97-AF65-F5344CB8AC3E}">
        <p14:creationId xmlns:p14="http://schemas.microsoft.com/office/powerpoint/2010/main" val="246159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CDAA2D-F59D-4A47-ABF3-9DC73D9F57B2}" type="datetime1">
              <a:rPr lang="en-US" smtClean="0"/>
              <a:t>9/14/2020</a:t>
            </a:fld>
            <a:endParaRPr lang="en-US"/>
          </a:p>
        </p:txBody>
      </p:sp>
      <p:sp>
        <p:nvSpPr>
          <p:cNvPr id="6" name="Footer Placeholder 5"/>
          <p:cNvSpPr>
            <a:spLocks noGrp="1"/>
          </p:cNvSpPr>
          <p:nvPr>
            <p:ph type="ftr" sz="quarter" idx="11"/>
          </p:nvPr>
        </p:nvSpPr>
        <p:spPr/>
        <p:txBody>
          <a:bodyPr/>
          <a:lstStyle/>
          <a:p>
            <a:r>
              <a:rPr lang="en-US"/>
              <a:t>Presented by Md. Mahbubul Alam, PhD</a:t>
            </a:r>
          </a:p>
        </p:txBody>
      </p:sp>
      <p:sp>
        <p:nvSpPr>
          <p:cNvPr id="7" name="Slide Number Placeholder 6"/>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39486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4D124F-DF03-4310-A9D9-D3B53845468E}" type="datetime1">
              <a:rPr lang="en-US" smtClean="0"/>
              <a:t>9/14/2020</a:t>
            </a:fld>
            <a:endParaRPr lang="en-US"/>
          </a:p>
        </p:txBody>
      </p:sp>
      <p:sp>
        <p:nvSpPr>
          <p:cNvPr id="5" name="Footer Placeholder 4"/>
          <p:cNvSpPr>
            <a:spLocks noGrp="1"/>
          </p:cNvSpPr>
          <p:nvPr>
            <p:ph type="ftr" sz="quarter" idx="11"/>
          </p:nvPr>
        </p:nvSpPr>
        <p:spPr/>
        <p:txBody>
          <a:bodyPr/>
          <a:lstStyle/>
          <a:p>
            <a:r>
              <a:rPr lang="en-US"/>
              <a:t>Presented by Md. Mahbubul Alam, PhD</a:t>
            </a:r>
          </a:p>
        </p:txBody>
      </p:sp>
      <p:sp>
        <p:nvSpPr>
          <p:cNvPr id="6" name="Slide Number Placeholder 5"/>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787927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F8E75-50D1-497E-A149-035CD08F19A5}" type="datetime1">
              <a:rPr lang="en-US" smtClean="0"/>
              <a:t>9/14/2020</a:t>
            </a:fld>
            <a:endParaRPr lang="en-US"/>
          </a:p>
        </p:txBody>
      </p:sp>
      <p:sp>
        <p:nvSpPr>
          <p:cNvPr id="5" name="Footer Placeholder 4"/>
          <p:cNvSpPr>
            <a:spLocks noGrp="1"/>
          </p:cNvSpPr>
          <p:nvPr>
            <p:ph type="ftr" sz="quarter" idx="11"/>
          </p:nvPr>
        </p:nvSpPr>
        <p:spPr/>
        <p:txBody>
          <a:bodyPr/>
          <a:lstStyle/>
          <a:p>
            <a:r>
              <a:rPr lang="en-US"/>
              <a:t>Presented by Md. Mahbubul Alam, PhD</a:t>
            </a:r>
          </a:p>
        </p:txBody>
      </p:sp>
      <p:sp>
        <p:nvSpPr>
          <p:cNvPr id="6" name="Slide Number Placeholder 5"/>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263320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txBox="1">
            <a:spLocks/>
          </p:cNvSpPr>
          <p:nvPr/>
        </p:nvSpPr>
        <p:spPr>
          <a:xfrm>
            <a:off x="0" y="1409700"/>
            <a:ext cx="12192000" cy="365760"/>
          </a:xfrm>
          <a:prstGeom prst="rect">
            <a:avLst/>
          </a:prstGeom>
          <a:solidFill>
            <a:srgbClr val="009900">
              <a:alpha val="74902"/>
            </a:srgbClr>
          </a:solidFill>
          <a:effectLst>
            <a:outerShdw blurRad="50800" dist="38100" dir="8100000" algn="tr" rotWithShape="0">
              <a:prstClr val="black">
                <a:alpha val="40000"/>
              </a:prstClr>
            </a:outerShdw>
          </a:effectLst>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5400" kern="1200">
                <a:solidFill>
                  <a:schemeClr val="tx1"/>
                </a:solidFill>
                <a:latin typeface="Candara" panose="020E0502030303020204" pitchFamily="34" charset="0"/>
                <a:ea typeface="+mj-ea"/>
                <a:cs typeface="+mj-cs"/>
              </a:defRPr>
            </a:lvl1pPr>
          </a:lstStyle>
          <a:p>
            <a:endParaRPr lang="en-US" dirty="0"/>
          </a:p>
        </p:txBody>
      </p:sp>
      <p:sp>
        <p:nvSpPr>
          <p:cNvPr id="2" name="Title 1"/>
          <p:cNvSpPr>
            <a:spLocks noGrp="1"/>
          </p:cNvSpPr>
          <p:nvPr>
            <p:ph type="title"/>
          </p:nvPr>
        </p:nvSpPr>
        <p:spPr>
          <a:xfrm>
            <a:off x="838200" y="365126"/>
            <a:ext cx="10390060" cy="864234"/>
          </a:xfrm>
        </p:spPr>
        <p:txBody>
          <a:bodyPr>
            <a:normAutofit/>
          </a:bodyPr>
          <a:lstStyle>
            <a:lvl1pPr>
              <a:defRPr sz="3600" b="1">
                <a:effectLst>
                  <a:outerShdw blurRad="38100" dist="38100" dir="2700000" algn="tl">
                    <a:srgbClr val="000000">
                      <a:alpha val="43137"/>
                    </a:srgbClr>
                  </a:outerShdw>
                </a:effectLst>
                <a:latin typeface="Candara" panose="020E05020303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955801"/>
            <a:ext cx="10515600" cy="4221162"/>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400">
                <a:latin typeface="Candara" panose="020E0502030303020204" pitchFamily="34" charset="0"/>
              </a:defRPr>
            </a:lvl1p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lvl1pPr>
              <a:defRPr sz="1400">
                <a:latin typeface="Candara" panose="020E0502030303020204" pitchFamily="34" charset="0"/>
              </a:defRPr>
            </a:lvl1pPr>
          </a:lstStyle>
          <a:p>
            <a:r>
              <a:rPr lang="en-US"/>
              <a:t>Presented by Md. Mahbubul Alam, PhD</a:t>
            </a:r>
            <a:endParaRPr lang="en-US" dirty="0"/>
          </a:p>
        </p:txBody>
      </p:sp>
      <p:sp>
        <p:nvSpPr>
          <p:cNvPr id="6" name="Slide Number Placeholder 5"/>
          <p:cNvSpPr>
            <a:spLocks noGrp="1"/>
          </p:cNvSpPr>
          <p:nvPr>
            <p:ph type="sldNum" sz="quarter" idx="12"/>
          </p:nvPr>
        </p:nvSpPr>
        <p:spPr>
          <a:xfrm>
            <a:off x="10452100" y="6356350"/>
            <a:ext cx="901700" cy="365125"/>
          </a:xfrm>
        </p:spPr>
        <p:txBody>
          <a:bodyPr/>
          <a:lstStyle>
            <a:lvl1pPr>
              <a:defRPr sz="1400">
                <a:latin typeface="Candara" panose="020E0502030303020204" pitchFamily="34" charset="0"/>
              </a:defRPr>
            </a:lvl1pPr>
          </a:lstStyle>
          <a:p>
            <a:fld id="{6033F21F-1872-452F-ABD6-6E9767D6AF28}" type="slidenum">
              <a:rPr lang="en-US" smtClean="0"/>
              <a:pPr/>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228260" y="133350"/>
            <a:ext cx="812936" cy="844550"/>
          </a:xfrm>
          <a:prstGeom prst="rect">
            <a:avLst/>
          </a:prstGeom>
          <a:ln>
            <a:solidFill>
              <a:srgbClr val="FCFCFC"/>
            </a:solidFill>
          </a:ln>
          <a:effectLst>
            <a:glow rad="63500">
              <a:schemeClr val="accent6">
                <a:satMod val="175000"/>
                <a:alpha val="40000"/>
              </a:schemeClr>
            </a:glow>
          </a:effectLst>
        </p:spPr>
      </p:pic>
      <p:cxnSp>
        <p:nvCxnSpPr>
          <p:cNvPr id="11" name="Straight Connector 10"/>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0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7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95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13" name="Title 1"/>
          <p:cNvSpPr txBox="1">
            <a:spLocks/>
          </p:cNvSpPr>
          <p:nvPr/>
        </p:nvSpPr>
        <p:spPr>
          <a:xfrm>
            <a:off x="0" y="1333500"/>
            <a:ext cx="12192000" cy="365760"/>
          </a:xfrm>
          <a:prstGeom prst="rect">
            <a:avLst/>
          </a:prstGeom>
          <a:solidFill>
            <a:srgbClr val="009900">
              <a:alpha val="74902"/>
            </a:srgbClr>
          </a:solidFill>
          <a:effectLst>
            <a:outerShdw blurRad="50800" dist="38100" dir="8100000" algn="tr" rotWithShape="0">
              <a:prstClr val="black">
                <a:alpha val="40000"/>
              </a:prstClr>
            </a:outerShdw>
          </a:effectLst>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5400" kern="1200">
                <a:solidFill>
                  <a:schemeClr val="tx1"/>
                </a:solidFill>
                <a:latin typeface="Candara" panose="020E0502030303020204" pitchFamily="34" charset="0"/>
                <a:ea typeface="+mj-ea"/>
                <a:cs typeface="+mj-cs"/>
              </a:defRPr>
            </a:lvl1pPr>
          </a:lstStyle>
          <a:p>
            <a:endParaRPr lang="en-US" dirty="0"/>
          </a:p>
        </p:txBody>
      </p:sp>
      <p:sp>
        <p:nvSpPr>
          <p:cNvPr id="2" name="Title 1"/>
          <p:cNvSpPr>
            <a:spLocks noGrp="1"/>
          </p:cNvSpPr>
          <p:nvPr>
            <p:ph type="title"/>
          </p:nvPr>
        </p:nvSpPr>
        <p:spPr>
          <a:xfrm>
            <a:off x="838200" y="365125"/>
            <a:ext cx="10326560" cy="809625"/>
          </a:xfrm>
        </p:spPr>
        <p:txBody>
          <a:bodyPr>
            <a:normAutofit/>
          </a:bodyPr>
          <a:lstStyle>
            <a:lvl1pPr>
              <a:defRPr sz="3600" b="1">
                <a:effectLst>
                  <a:outerShdw blurRad="38100" dist="38100" dir="2700000" algn="tl">
                    <a:srgbClr val="000000">
                      <a:alpha val="43137"/>
                    </a:srgbClr>
                  </a:outerShdw>
                </a:effectLst>
                <a:latin typeface="Candara" panose="020E0502030303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683A4-E08D-4283-A1AE-5E6145FA3F4B}"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a:t>
            </a:fld>
            <a:endParaRPr lang="en-US"/>
          </a:p>
        </p:txBody>
      </p:sp>
      <p:sp>
        <p:nvSpPr>
          <p:cNvPr id="7" name="Content Placeholder 6"/>
          <p:cNvSpPr>
            <a:spLocks noGrp="1"/>
          </p:cNvSpPr>
          <p:nvPr>
            <p:ph sz="quarter" idx="13"/>
          </p:nvPr>
        </p:nvSpPr>
        <p:spPr>
          <a:xfrm>
            <a:off x="952500" y="1838960"/>
            <a:ext cx="4927600" cy="4307840"/>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4"/>
          </p:nvPr>
        </p:nvSpPr>
        <p:spPr>
          <a:xfrm>
            <a:off x="6527800" y="1838960"/>
            <a:ext cx="4826000" cy="4282440"/>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0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765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1164760" y="171450"/>
            <a:ext cx="812936" cy="844550"/>
          </a:xfrm>
          <a:prstGeom prst="rect">
            <a:avLst/>
          </a:prstGeom>
          <a:ln>
            <a:solidFill>
              <a:srgbClr val="FCFCFC"/>
            </a:solidFill>
          </a:ln>
          <a:effectLst>
            <a:glow rad="63500">
              <a:schemeClr val="accent6">
                <a:satMod val="175000"/>
                <a:alpha val="40000"/>
              </a:schemeClr>
            </a:glow>
          </a:effectLst>
        </p:spPr>
      </p:pic>
    </p:spTree>
    <p:extLst>
      <p:ext uri="{BB962C8B-B14F-4D97-AF65-F5344CB8AC3E}">
        <p14:creationId xmlns:p14="http://schemas.microsoft.com/office/powerpoint/2010/main" val="306255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F5A09A-362D-4E34-8A37-1C30DEBEA5AB}" type="datetime1">
              <a:rPr lang="en-US" smtClean="0"/>
              <a:t>9/14/2020</a:t>
            </a:fld>
            <a:endParaRPr lang="en-US"/>
          </a:p>
        </p:txBody>
      </p:sp>
      <p:sp>
        <p:nvSpPr>
          <p:cNvPr id="5" name="Footer Placeholder 4"/>
          <p:cNvSpPr>
            <a:spLocks noGrp="1"/>
          </p:cNvSpPr>
          <p:nvPr>
            <p:ph type="ftr" sz="quarter" idx="11"/>
          </p:nvPr>
        </p:nvSpPr>
        <p:spPr/>
        <p:txBody>
          <a:bodyPr/>
          <a:lstStyle/>
          <a:p>
            <a:r>
              <a:rPr lang="en-US"/>
              <a:t>Presented by Md. Mahbubul Alam, PhD</a:t>
            </a:r>
          </a:p>
        </p:txBody>
      </p:sp>
      <p:sp>
        <p:nvSpPr>
          <p:cNvPr id="6" name="Slide Number Placeholder 5"/>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356602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2B778F-FFAC-4ECD-9083-90B82F1B8324}" type="datetime1">
              <a:rPr lang="en-US" smtClean="0"/>
              <a:t>9/14/2020</a:t>
            </a:fld>
            <a:endParaRPr lang="en-US"/>
          </a:p>
        </p:txBody>
      </p:sp>
      <p:sp>
        <p:nvSpPr>
          <p:cNvPr id="6" name="Footer Placeholder 5"/>
          <p:cNvSpPr>
            <a:spLocks noGrp="1"/>
          </p:cNvSpPr>
          <p:nvPr>
            <p:ph type="ftr" sz="quarter" idx="11"/>
          </p:nvPr>
        </p:nvSpPr>
        <p:spPr/>
        <p:txBody>
          <a:bodyPr/>
          <a:lstStyle/>
          <a:p>
            <a:r>
              <a:rPr lang="en-US"/>
              <a:t>Presented by Md. Mahbubul Alam, PhD</a:t>
            </a:r>
          </a:p>
        </p:txBody>
      </p:sp>
      <p:sp>
        <p:nvSpPr>
          <p:cNvPr id="7" name="Slide Number Placeholder 6"/>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90171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02D28D-0E40-4D93-8A96-B8E4D369A34D}" type="datetime1">
              <a:rPr lang="en-US" smtClean="0"/>
              <a:t>9/14/2020</a:t>
            </a:fld>
            <a:endParaRPr lang="en-US"/>
          </a:p>
        </p:txBody>
      </p:sp>
      <p:sp>
        <p:nvSpPr>
          <p:cNvPr id="8" name="Footer Placeholder 7"/>
          <p:cNvSpPr>
            <a:spLocks noGrp="1"/>
          </p:cNvSpPr>
          <p:nvPr>
            <p:ph type="ftr" sz="quarter" idx="11"/>
          </p:nvPr>
        </p:nvSpPr>
        <p:spPr/>
        <p:txBody>
          <a:bodyPr/>
          <a:lstStyle/>
          <a:p>
            <a:r>
              <a:rPr lang="en-US"/>
              <a:t>Presented by Md. Mahbubul Alam, PhD</a:t>
            </a:r>
          </a:p>
        </p:txBody>
      </p:sp>
      <p:sp>
        <p:nvSpPr>
          <p:cNvPr id="9" name="Slide Number Placeholder 8"/>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1374919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A67672-64FC-4C8C-B1B0-A7DDF30DE112}"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285613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158122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A88499-E5FF-466D-88BB-D2E192A0F8D5}" type="datetime1">
              <a:rPr lang="en-US" smtClean="0"/>
              <a:t>9/14/2020</a:t>
            </a:fld>
            <a:endParaRPr lang="en-US"/>
          </a:p>
        </p:txBody>
      </p:sp>
      <p:sp>
        <p:nvSpPr>
          <p:cNvPr id="6" name="Footer Placeholder 5"/>
          <p:cNvSpPr>
            <a:spLocks noGrp="1"/>
          </p:cNvSpPr>
          <p:nvPr>
            <p:ph type="ftr" sz="quarter" idx="11"/>
          </p:nvPr>
        </p:nvSpPr>
        <p:spPr/>
        <p:txBody>
          <a:bodyPr/>
          <a:lstStyle/>
          <a:p>
            <a:r>
              <a:rPr lang="en-US"/>
              <a:t>Presented by Md. Mahbubul Alam, PhD</a:t>
            </a:r>
          </a:p>
        </p:txBody>
      </p:sp>
      <p:sp>
        <p:nvSpPr>
          <p:cNvPr id="7" name="Slide Number Placeholder 6"/>
          <p:cNvSpPr>
            <a:spLocks noGrp="1"/>
          </p:cNvSpPr>
          <p:nvPr>
            <p:ph type="sldNum" sz="quarter" idx="12"/>
          </p:nvPr>
        </p:nvSpPr>
        <p:spPr/>
        <p:txBody>
          <a:bodyPr/>
          <a:lstStyle/>
          <a:p>
            <a:fld id="{6033F21F-1872-452F-ABD6-6E9767D6AF28}" type="slidenum">
              <a:rPr lang="en-US" smtClean="0"/>
              <a:t>‹#›</a:t>
            </a:fld>
            <a:endParaRPr lang="en-US"/>
          </a:p>
        </p:txBody>
      </p:sp>
    </p:spTree>
    <p:extLst>
      <p:ext uri="{BB962C8B-B14F-4D97-AF65-F5344CB8AC3E}">
        <p14:creationId xmlns:p14="http://schemas.microsoft.com/office/powerpoint/2010/main" val="13431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400">
                <a:solidFill>
                  <a:schemeClr val="tx1">
                    <a:tint val="75000"/>
                  </a:schemeClr>
                </a:solidFill>
                <a:latin typeface="Candara" panose="020E0502030303020204" pitchFamily="34" charset="0"/>
              </a:defRPr>
            </a:lvl1pPr>
          </a:lstStyle>
          <a:p>
            <a:fld id="{C738E80D-000B-473B-860D-10B323E7C01F}" type="datetime1">
              <a:rPr lang="en-US" smtClean="0"/>
              <a:t>9/14/2020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Candara" panose="020E0502030303020204" pitchFamily="34" charset="0"/>
              </a:defRPr>
            </a:lvl1pPr>
          </a:lstStyle>
          <a:p>
            <a:r>
              <a:rPr lang="en-US"/>
              <a:t>Presented by Md. Mahbubul Alam, PhD</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Candara" panose="020E0502030303020204" pitchFamily="34" charset="0"/>
              </a:defRPr>
            </a:lvl1pPr>
          </a:lstStyle>
          <a:p>
            <a:fld id="{6033F21F-1872-452F-ABD6-6E9767D6AF28}" type="slidenum">
              <a:rPr lang="en-US" smtClean="0"/>
              <a:pPr/>
              <a:t>‹#›</a:t>
            </a:fld>
            <a:endParaRPr lang="en-US" dirty="0"/>
          </a:p>
        </p:txBody>
      </p:sp>
    </p:spTree>
    <p:extLst>
      <p:ext uri="{BB962C8B-B14F-4D97-AF65-F5344CB8AC3E}">
        <p14:creationId xmlns:p14="http://schemas.microsoft.com/office/powerpoint/2010/main" val="3277546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5.xml.rels><?xml version="1.0" encoding="UTF-8" standalone="yes"?>
<Relationships xmlns="http://schemas.openxmlformats.org/package/2006/relationships"><Relationship Id="rId3" Type="http://schemas.openxmlformats.org/officeDocument/2006/relationships/hyperlink" Target="https://www.slideshare.net/jtneill/introduction-to-social-psychology?qid=43198bba-2826-4711-9676-9a44d59fa50f&amp;v=&amp;b=&amp;from_search=1" TargetMode="External"/><Relationship Id="rId2" Type="http://schemas.openxmlformats.org/officeDocument/2006/relationships/hyperlink" Target="https://www.slideshare.net/MarinaHanna12/introduction-to-rural-sociology-101-1st-lecture?qid=d0549d92-acf7-4863-91f0-af595bc53dd0&amp;v=&amp;b=&amp;from_search=1" TargetMode="External"/><Relationship Id="rId1" Type="http://schemas.openxmlformats.org/officeDocument/2006/relationships/slideLayout" Target="../slideLayouts/slideLayout2.xml"/><Relationship Id="rId5" Type="http://schemas.openxmlformats.org/officeDocument/2006/relationships/hyperlink" Target="https://joe.org/joe/2017august/pdf/JOE_v55_4comm2.pdf" TargetMode="External"/><Relationship Id="rId4" Type="http://schemas.openxmlformats.org/officeDocument/2006/relationships/hyperlink" Target="http://content.inflibnet.ac.in/data-server/eacharya-documents/5717528c8ae36ce69422587d_INFIEP_304/64/ET/304-64-ET-V1-S1__file1.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6844" y="1909407"/>
            <a:ext cx="10032811" cy="1434295"/>
          </a:xfrm>
        </p:spPr>
        <p:txBody>
          <a:bodyPr>
            <a:noAutofit/>
          </a:bodyPr>
          <a:lstStyle/>
          <a:p>
            <a:r>
              <a:rPr lang="en-US" sz="3200" b="1" dirty="0"/>
              <a:t>AEIS 355</a:t>
            </a:r>
            <a:br>
              <a:rPr lang="en-US" sz="3200" b="1" dirty="0"/>
            </a:br>
            <a:r>
              <a:rPr lang="en-US" sz="4000" b="1" dirty="0"/>
              <a:t>Rural Sociology &amp; Psychology</a:t>
            </a:r>
          </a:p>
        </p:txBody>
      </p:sp>
      <p:sp>
        <p:nvSpPr>
          <p:cNvPr id="3" name="Subtitle 2"/>
          <p:cNvSpPr>
            <a:spLocks noGrp="1"/>
          </p:cNvSpPr>
          <p:nvPr>
            <p:ph type="subTitle" idx="1"/>
          </p:nvPr>
        </p:nvSpPr>
        <p:spPr>
          <a:xfrm>
            <a:off x="2101753" y="3852128"/>
            <a:ext cx="7982991" cy="1224839"/>
          </a:xfrm>
        </p:spPr>
        <p:txBody>
          <a:bodyPr>
            <a:normAutofit fontScale="85000" lnSpcReduction="20000"/>
          </a:bodyPr>
          <a:lstStyle/>
          <a:p>
            <a:pPr>
              <a:lnSpc>
                <a:spcPct val="110000"/>
              </a:lnSpc>
            </a:pPr>
            <a:r>
              <a:rPr lang="en-US" sz="2800" b="1" dirty="0"/>
              <a:t>Md. </a:t>
            </a:r>
            <a:r>
              <a:rPr lang="en-US" sz="2800" b="1" dirty="0" err="1"/>
              <a:t>Mahbubul</a:t>
            </a:r>
            <a:r>
              <a:rPr lang="en-US" sz="2800" b="1" dirty="0"/>
              <a:t> </a:t>
            </a:r>
            <a:r>
              <a:rPr lang="en-US" sz="2800" b="1" dirty="0" err="1"/>
              <a:t>Alam</a:t>
            </a:r>
            <a:r>
              <a:rPr lang="en-US" sz="2800" b="1" dirty="0"/>
              <a:t>, PhD</a:t>
            </a:r>
          </a:p>
          <a:p>
            <a:pPr>
              <a:lnSpc>
                <a:spcPct val="110000"/>
              </a:lnSpc>
            </a:pPr>
            <a:r>
              <a:rPr lang="en-US" sz="2300" b="1" dirty="0"/>
              <a:t>Professor</a:t>
            </a:r>
          </a:p>
          <a:p>
            <a:pPr>
              <a:lnSpc>
                <a:spcPct val="110000"/>
              </a:lnSpc>
            </a:pPr>
            <a:r>
              <a:rPr lang="en-US" sz="2300" b="1" dirty="0"/>
              <a:t>Dept. of AEIS</a:t>
            </a:r>
          </a:p>
        </p:txBody>
      </p:sp>
    </p:spTree>
    <p:extLst>
      <p:ext uri="{BB962C8B-B14F-4D97-AF65-F5344CB8AC3E}">
        <p14:creationId xmlns:p14="http://schemas.microsoft.com/office/powerpoint/2010/main" val="121293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Rural Sociology?</a:t>
            </a:r>
          </a:p>
        </p:txBody>
      </p:sp>
      <p:sp>
        <p:nvSpPr>
          <p:cNvPr id="3" name="Content Placeholder 2"/>
          <p:cNvSpPr>
            <a:spLocks noGrp="1"/>
          </p:cNvSpPr>
          <p:nvPr>
            <p:ph idx="1"/>
          </p:nvPr>
        </p:nvSpPr>
        <p:spPr/>
        <p:txBody>
          <a:bodyPr/>
          <a:lstStyle/>
          <a:p>
            <a:r>
              <a:rPr lang="en-US" dirty="0"/>
              <a:t>About 4 out of 5 people live in rural areas</a:t>
            </a:r>
          </a:p>
          <a:p>
            <a:r>
              <a:rPr lang="en-US" dirty="0"/>
              <a:t>World’s population is much more heavily rural especially in the developing country</a:t>
            </a:r>
          </a:p>
          <a:p>
            <a:r>
              <a:rPr lang="en-US" dirty="0"/>
              <a:t>It’s not only studied farmers but also rural nonfarm people who live in rural areas</a:t>
            </a:r>
          </a:p>
          <a:p>
            <a:r>
              <a:rPr lang="en-US" dirty="0"/>
              <a:t>Despite the size of farm lands are decreasing, the quantity of farm resources (e.g., machinery, fertilizer, livestock) are increasing</a:t>
            </a:r>
          </a:p>
          <a:p>
            <a:r>
              <a:rPr lang="en-US" dirty="0"/>
              <a:t>Therefore, there is a need for extension workers, agricultural engineers, agribusiness</a:t>
            </a:r>
          </a:p>
        </p:txBody>
      </p:sp>
      <p:sp>
        <p:nvSpPr>
          <p:cNvPr id="4" name="Date Placeholder 3"/>
          <p:cNvSpPr>
            <a:spLocks noGrp="1"/>
          </p:cNvSpPr>
          <p:nvPr>
            <p:ph type="dt" sz="half" idx="10"/>
          </p:nvPr>
        </p:nvSpPr>
        <p:spPr/>
        <p:txBody>
          <a:bodyPr/>
          <a:lstStyle/>
          <a:p>
            <a:fld id="{07188A6A-3F9F-4CBC-8C19-8410EA4528DF}"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168764948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Rural Sociology</a:t>
            </a:r>
          </a:p>
        </p:txBody>
      </p:sp>
      <p:sp>
        <p:nvSpPr>
          <p:cNvPr id="3" name="Content Placeholder 2"/>
          <p:cNvSpPr>
            <a:spLocks noGrp="1"/>
          </p:cNvSpPr>
          <p:nvPr>
            <p:ph idx="1"/>
          </p:nvPr>
        </p:nvSpPr>
        <p:spPr/>
        <p:txBody>
          <a:bodyPr/>
          <a:lstStyle/>
          <a:p>
            <a:r>
              <a:rPr lang="en-US" dirty="0"/>
              <a:t>Extension Service</a:t>
            </a:r>
          </a:p>
          <a:p>
            <a:r>
              <a:rPr lang="en-US" dirty="0"/>
              <a:t>Need Assessment Studies</a:t>
            </a:r>
          </a:p>
          <a:p>
            <a:r>
              <a:rPr lang="en-US" dirty="0"/>
              <a:t>Social Impact Studies</a:t>
            </a:r>
          </a:p>
          <a:p>
            <a:r>
              <a:rPr lang="en-US" dirty="0"/>
              <a:t>Environmental Studies</a:t>
            </a:r>
          </a:p>
          <a:p>
            <a:r>
              <a:rPr lang="en-US" dirty="0"/>
              <a:t>Development and Poverty Studies</a:t>
            </a:r>
          </a:p>
          <a:p>
            <a:endParaRPr lang="en-US" dirty="0"/>
          </a:p>
        </p:txBody>
      </p:sp>
      <p:sp>
        <p:nvSpPr>
          <p:cNvPr id="4" name="Date Placeholder 3"/>
          <p:cNvSpPr>
            <a:spLocks noGrp="1"/>
          </p:cNvSpPr>
          <p:nvPr>
            <p:ph type="dt" sz="half" idx="10"/>
          </p:nvPr>
        </p:nvSpPr>
        <p:spPr/>
        <p:txBody>
          <a:bodyPr/>
          <a:lstStyle/>
          <a:p>
            <a:fld id="{13977EEC-EF8B-483E-86CD-52CD5214197F}"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4088565149"/>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Rural Sociology &amp; </a:t>
            </a:r>
            <a:r>
              <a:rPr lang="en-US" dirty="0" err="1"/>
              <a:t>Agril</a:t>
            </a:r>
            <a:r>
              <a:rPr lang="en-US" dirty="0"/>
              <a:t>. Extension: Linkage</a:t>
            </a:r>
          </a:p>
        </p:txBody>
      </p:sp>
      <p:sp>
        <p:nvSpPr>
          <p:cNvPr id="3" name="Content Placeholder 2"/>
          <p:cNvSpPr>
            <a:spLocks noGrp="1"/>
          </p:cNvSpPr>
          <p:nvPr>
            <p:ph idx="1"/>
          </p:nvPr>
        </p:nvSpPr>
        <p:spPr>
          <a:xfrm>
            <a:off x="838200" y="1955800"/>
            <a:ext cx="11049000" cy="4400550"/>
          </a:xfrm>
        </p:spPr>
        <p:txBody>
          <a:bodyPr>
            <a:normAutofit fontScale="92500"/>
          </a:bodyPr>
          <a:lstStyle/>
          <a:p>
            <a:r>
              <a:rPr lang="en-US" u="sng" dirty="0"/>
              <a:t>Both are studied rural life</a:t>
            </a:r>
          </a:p>
          <a:p>
            <a:pPr lvl="1">
              <a:buFont typeface="Wingdings" panose="05000000000000000000" pitchFamily="2" charset="2"/>
              <a:buChar char="Ø"/>
            </a:pPr>
            <a:r>
              <a:rPr lang="en-US" dirty="0"/>
              <a:t>Rural sociology is the scientific study of the </a:t>
            </a:r>
            <a:r>
              <a:rPr lang="en-US" b="1" dirty="0"/>
              <a:t>interaction and interrelationship </a:t>
            </a:r>
            <a:r>
              <a:rPr lang="en-US" dirty="0"/>
              <a:t>of rural people with others whereas extension </a:t>
            </a:r>
            <a:r>
              <a:rPr lang="en-US" b="1" dirty="0"/>
              <a:t>teaches </a:t>
            </a:r>
            <a:r>
              <a:rPr lang="en-US" dirty="0"/>
              <a:t>rural people to be enabled them to </a:t>
            </a:r>
            <a:r>
              <a:rPr lang="en-US" b="1" dirty="0"/>
              <a:t>achieve desirable outcomes </a:t>
            </a:r>
            <a:r>
              <a:rPr lang="en-US" dirty="0"/>
              <a:t>and thus </a:t>
            </a:r>
            <a:r>
              <a:rPr lang="en-US" b="1" dirty="0"/>
              <a:t>fosters development </a:t>
            </a:r>
            <a:r>
              <a:rPr lang="en-US" dirty="0"/>
              <a:t>of the rural society. </a:t>
            </a:r>
          </a:p>
          <a:p>
            <a:pPr lvl="1">
              <a:buFont typeface="Wingdings" panose="05000000000000000000" pitchFamily="2" charset="2"/>
              <a:buChar char="Ø"/>
            </a:pPr>
            <a:r>
              <a:rPr lang="en-US" dirty="0"/>
              <a:t>The former </a:t>
            </a:r>
            <a:r>
              <a:rPr lang="en-US" b="1" dirty="0"/>
              <a:t>studies attitude and behavior </a:t>
            </a:r>
            <a:r>
              <a:rPr lang="en-US" dirty="0"/>
              <a:t>of rural people and the latter studies to </a:t>
            </a:r>
            <a:r>
              <a:rPr lang="en-US" b="1" dirty="0"/>
              <a:t>modify or change the attitude and behavior </a:t>
            </a:r>
            <a:r>
              <a:rPr lang="en-US" dirty="0"/>
              <a:t>of farmers. </a:t>
            </a:r>
          </a:p>
          <a:p>
            <a:pPr lvl="1">
              <a:buFont typeface="Wingdings" panose="05000000000000000000" pitchFamily="2" charset="2"/>
              <a:buChar char="Ø"/>
            </a:pPr>
            <a:r>
              <a:rPr lang="en-US" dirty="0"/>
              <a:t>Rural sociology studies the </a:t>
            </a:r>
            <a:r>
              <a:rPr lang="en-US" b="1" dirty="0"/>
              <a:t>needs and interests </a:t>
            </a:r>
            <a:r>
              <a:rPr lang="en-US" dirty="0"/>
              <a:t>of rural society and extension helps farmers to </a:t>
            </a:r>
            <a:r>
              <a:rPr lang="en-US" b="1" dirty="0"/>
              <a:t>discover their needs, problems and solutions</a:t>
            </a:r>
            <a:r>
              <a:rPr lang="en-US" dirty="0"/>
              <a:t>.</a:t>
            </a:r>
          </a:p>
          <a:p>
            <a:pPr lvl="1">
              <a:buFont typeface="Wingdings" panose="05000000000000000000" pitchFamily="2" charset="2"/>
              <a:buChar char="Ø"/>
            </a:pPr>
            <a:r>
              <a:rPr lang="en-US" dirty="0"/>
              <a:t>Rural sociology </a:t>
            </a:r>
            <a:r>
              <a:rPr lang="en-US" b="1" dirty="0"/>
              <a:t>analyses rural social relationship </a:t>
            </a:r>
            <a:r>
              <a:rPr lang="en-US" dirty="0"/>
              <a:t>or group or organization leaders while extension </a:t>
            </a:r>
            <a:r>
              <a:rPr lang="en-US" b="1" dirty="0"/>
              <a:t>utilizes the knowledge pertaining to group</a:t>
            </a:r>
            <a:r>
              <a:rPr lang="en-US" dirty="0"/>
              <a:t>, organization and leaders for agricultural development. </a:t>
            </a:r>
          </a:p>
          <a:p>
            <a:pPr lvl="1">
              <a:buFont typeface="Wingdings" panose="05000000000000000000" pitchFamily="2" charset="2"/>
              <a:buChar char="Ø"/>
            </a:pPr>
            <a:r>
              <a:rPr lang="en-US" dirty="0"/>
              <a:t>Rural sociology studies </a:t>
            </a:r>
            <a:r>
              <a:rPr lang="en-US" b="1" dirty="0"/>
              <a:t>social situations and collects social facts </a:t>
            </a:r>
            <a:r>
              <a:rPr lang="en-US" dirty="0"/>
              <a:t>and extension makes uses of social data as basis for </a:t>
            </a:r>
            <a:r>
              <a:rPr lang="en-US" b="1" dirty="0"/>
              <a:t>formulating </a:t>
            </a:r>
            <a:r>
              <a:rPr lang="en-US" b="1" dirty="0" err="1"/>
              <a:t>programme</a:t>
            </a:r>
            <a:r>
              <a:rPr lang="en-US" dirty="0"/>
              <a:t> for agricultural development. </a:t>
            </a:r>
          </a:p>
        </p:txBody>
      </p:sp>
      <p:sp>
        <p:nvSpPr>
          <p:cNvPr id="4" name="Date Placeholder 3"/>
          <p:cNvSpPr>
            <a:spLocks noGrp="1"/>
          </p:cNvSpPr>
          <p:nvPr>
            <p:ph type="dt" sz="half" idx="10"/>
          </p:nvPr>
        </p:nvSpPr>
        <p:spPr/>
        <p:txBody>
          <a:bodyPr/>
          <a:lstStyle/>
          <a:p>
            <a:fld id="{398ACE62-FA78-4FA1-8129-58B13496500F}"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37773218"/>
      </p:ext>
    </p:extLst>
  </p:cSld>
  <p:clrMapOvr>
    <a:masterClrMapping/>
  </p:clrMapOvr>
  <p:transition spd="slow">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p:spPr>
        <p:txBody>
          <a:bodyPr>
            <a:normAutofit/>
          </a:bodyPr>
          <a:lstStyle/>
          <a:p>
            <a:r>
              <a:rPr lang="en-US" b="1" i="1" dirty="0">
                <a:effectLst>
                  <a:outerShdw blurRad="38100" dist="38100" dir="2700000" algn="tl">
                    <a:srgbClr val="000000">
                      <a:alpha val="43137"/>
                    </a:srgbClr>
                  </a:outerShdw>
                </a:effectLst>
              </a:rPr>
              <a:t>2. Social Psychology</a:t>
            </a:r>
            <a:endParaRPr lang="en-US" sz="4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2999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Psychology</a:t>
            </a:r>
          </a:p>
        </p:txBody>
      </p:sp>
      <p:sp>
        <p:nvSpPr>
          <p:cNvPr id="3" name="Content Placeholder 2"/>
          <p:cNvSpPr>
            <a:spLocks noGrp="1"/>
          </p:cNvSpPr>
          <p:nvPr>
            <p:ph idx="1"/>
          </p:nvPr>
        </p:nvSpPr>
        <p:spPr/>
        <p:txBody>
          <a:bodyPr/>
          <a:lstStyle/>
          <a:p>
            <a:r>
              <a:rPr lang="en-US" dirty="0"/>
              <a:t>Influence of </a:t>
            </a:r>
            <a:r>
              <a:rPr lang="en-US" b="1" dirty="0">
                <a:solidFill>
                  <a:srgbClr val="C00000"/>
                </a:solidFill>
              </a:rPr>
              <a:t>social processes </a:t>
            </a:r>
            <a:r>
              <a:rPr lang="en-US" dirty="0"/>
              <a:t>on the way people:</a:t>
            </a:r>
          </a:p>
          <a:p>
            <a:pPr lvl="1">
              <a:buFont typeface="Wingdings" panose="05000000000000000000" pitchFamily="2" charset="2"/>
              <a:buChar char="ü"/>
            </a:pPr>
            <a:r>
              <a:rPr lang="en-US" b="1" dirty="0">
                <a:solidFill>
                  <a:srgbClr val="C00000"/>
                </a:solidFill>
              </a:rPr>
              <a:t>Think</a:t>
            </a:r>
          </a:p>
          <a:p>
            <a:pPr lvl="2">
              <a:buFont typeface="Wingdings" panose="05000000000000000000" pitchFamily="2" charset="2"/>
              <a:buChar char="§"/>
            </a:pPr>
            <a:r>
              <a:rPr lang="en-US" dirty="0"/>
              <a:t>(thoughts; </a:t>
            </a:r>
            <a:r>
              <a:rPr lang="en-US" b="1" i="1" dirty="0"/>
              <a:t>cognition</a:t>
            </a:r>
            <a:r>
              <a:rPr lang="en-US" dirty="0"/>
              <a:t>)</a:t>
            </a:r>
          </a:p>
          <a:p>
            <a:pPr lvl="2">
              <a:buFont typeface="Wingdings" panose="05000000000000000000" pitchFamily="2" charset="2"/>
              <a:buChar char="§"/>
            </a:pPr>
            <a:endParaRPr lang="en-US" dirty="0"/>
          </a:p>
          <a:p>
            <a:pPr lvl="1">
              <a:buFont typeface="Wingdings" panose="05000000000000000000" pitchFamily="2" charset="2"/>
              <a:buChar char="ü"/>
            </a:pPr>
            <a:r>
              <a:rPr lang="en-US" b="1" dirty="0">
                <a:solidFill>
                  <a:srgbClr val="C00000"/>
                </a:solidFill>
              </a:rPr>
              <a:t>Feel</a:t>
            </a:r>
          </a:p>
          <a:p>
            <a:pPr lvl="2">
              <a:buFont typeface="Wingdings" panose="05000000000000000000" pitchFamily="2" charset="2"/>
              <a:buChar char="§"/>
            </a:pPr>
            <a:r>
              <a:rPr lang="en-US" dirty="0"/>
              <a:t>(feelings; </a:t>
            </a:r>
            <a:r>
              <a:rPr lang="en-US" b="1" i="1" dirty="0"/>
              <a:t>emotions</a:t>
            </a:r>
            <a:r>
              <a:rPr lang="en-US" dirty="0"/>
              <a:t>)</a:t>
            </a:r>
          </a:p>
          <a:p>
            <a:pPr lvl="2">
              <a:buFont typeface="Wingdings" panose="05000000000000000000" pitchFamily="2" charset="2"/>
              <a:buChar char="§"/>
            </a:pPr>
            <a:endParaRPr lang="en-US" dirty="0"/>
          </a:p>
          <a:p>
            <a:pPr lvl="1">
              <a:buFont typeface="Wingdings" panose="05000000000000000000" pitchFamily="2" charset="2"/>
              <a:buChar char="ü"/>
            </a:pPr>
            <a:r>
              <a:rPr lang="en-US" b="1" dirty="0">
                <a:solidFill>
                  <a:srgbClr val="C00000"/>
                </a:solidFill>
              </a:rPr>
              <a:t>Behave</a:t>
            </a:r>
          </a:p>
          <a:p>
            <a:pPr lvl="2">
              <a:buFont typeface="Wingdings" panose="05000000000000000000" pitchFamily="2" charset="2"/>
              <a:buChar char="§"/>
            </a:pPr>
            <a:r>
              <a:rPr lang="en-US" dirty="0"/>
              <a:t>(behavior; </a:t>
            </a:r>
            <a:r>
              <a:rPr lang="en-US" b="1" i="1" dirty="0"/>
              <a:t>actions</a:t>
            </a:r>
            <a:r>
              <a:rPr lang="en-US" dirty="0"/>
              <a:t>) </a:t>
            </a:r>
          </a:p>
        </p:txBody>
      </p:sp>
      <p:sp>
        <p:nvSpPr>
          <p:cNvPr id="4" name="Date Placeholder 3"/>
          <p:cNvSpPr>
            <a:spLocks noGrp="1"/>
          </p:cNvSpPr>
          <p:nvPr>
            <p:ph type="dt" sz="half" idx="10"/>
          </p:nvPr>
        </p:nvSpPr>
        <p:spPr/>
        <p:txBody>
          <a:bodyPr/>
          <a:lstStyle/>
          <a:p>
            <a:fld id="{AE766095-9454-4340-825C-30142E022B99}"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29883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2000"/>
                                        <p:tgtEl>
                                          <p:spTgt spid="3">
                                            <p:txEl>
                                              <p:pRg st="2" end="2"/>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up)">
                                      <p:cBhvr>
                                        <p:cTn id="13" dur="2000"/>
                                        <p:tgtEl>
                                          <p:spTgt spid="3">
                                            <p:txEl>
                                              <p:pRg st="4" end="4"/>
                                            </p:txEl>
                                          </p:spTgt>
                                        </p:tgtEl>
                                      </p:cBhvr>
                                    </p:animEffect>
                                  </p:childTnLst>
                                </p:cTn>
                              </p:par>
                              <p:par>
                                <p:cTn id="14" presetID="22" presetClass="entr" presetSubtype="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up)">
                                      <p:cBhvr>
                                        <p:cTn id="16" dur="2000"/>
                                        <p:tgtEl>
                                          <p:spTgt spid="3">
                                            <p:txEl>
                                              <p:pRg st="5" end="5"/>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up)">
                                      <p:cBhvr>
                                        <p:cTn id="19" dur="2000"/>
                                        <p:tgtEl>
                                          <p:spTgt spid="3">
                                            <p:txEl>
                                              <p:pRg st="7" end="7"/>
                                            </p:txEl>
                                          </p:spTgt>
                                        </p:tgtEl>
                                      </p:cBhvr>
                                    </p:animEffect>
                                  </p:childTnLst>
                                </p:cTn>
                              </p:par>
                              <p:par>
                                <p:cTn id="20" presetID="22" presetClass="entr" presetSubtype="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ipe(up)">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631" y="529248"/>
            <a:ext cx="2930769" cy="5519860"/>
          </a:xfrm>
        </p:spPr>
        <p:txBody>
          <a:bodyPr/>
          <a:lstStyle/>
          <a:p>
            <a:r>
              <a:rPr lang="en-US" b="1" dirty="0">
                <a:solidFill>
                  <a:srgbClr val="C00000"/>
                </a:solidFill>
                <a:latin typeface="Candara" panose="020E0502030303020204" pitchFamily="34" charset="0"/>
              </a:rPr>
              <a:t>Domains of Social Psychology</a:t>
            </a:r>
          </a:p>
        </p:txBody>
      </p:sp>
      <p:sp>
        <p:nvSpPr>
          <p:cNvPr id="3" name="Date Placeholder 2"/>
          <p:cNvSpPr>
            <a:spLocks noGrp="1"/>
          </p:cNvSpPr>
          <p:nvPr>
            <p:ph type="dt" sz="half" idx="10"/>
          </p:nvPr>
        </p:nvSpPr>
        <p:spPr/>
        <p:txBody>
          <a:bodyPr/>
          <a:lstStyle/>
          <a:p>
            <a:fld id="{564082E1-819F-4C45-9B14-0E49B14A84E9}" type="datetime1">
              <a:rPr lang="en-US" smtClean="0"/>
              <a:t>9/14/2020</a:t>
            </a:fld>
            <a:endParaRPr lang="en-US"/>
          </a:p>
        </p:txBody>
      </p:sp>
      <p:sp>
        <p:nvSpPr>
          <p:cNvPr id="4" name="Slide Number Placeholder 3"/>
          <p:cNvSpPr>
            <a:spLocks noGrp="1"/>
          </p:cNvSpPr>
          <p:nvPr>
            <p:ph type="sldNum" sz="quarter" idx="12"/>
          </p:nvPr>
        </p:nvSpPr>
        <p:spPr/>
        <p:txBody>
          <a:bodyPr/>
          <a:lstStyle/>
          <a:p>
            <a:fld id="{6033F21F-1872-452F-ABD6-6E9767D6AF28}" type="slidenum">
              <a:rPr lang="en-US" smtClean="0"/>
              <a:t>15</a:t>
            </a:fld>
            <a:endParaRPr lang="en-US"/>
          </a:p>
        </p:txBody>
      </p:sp>
      <p:sp>
        <p:nvSpPr>
          <p:cNvPr id="6" name="Oval 5"/>
          <p:cNvSpPr/>
          <p:nvPr/>
        </p:nvSpPr>
        <p:spPr>
          <a:xfrm>
            <a:off x="3678116" y="90323"/>
            <a:ext cx="7291747" cy="653891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41270" y="1806948"/>
            <a:ext cx="4765435" cy="439726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p:cNvSpPr/>
          <p:nvPr/>
        </p:nvSpPr>
        <p:spPr>
          <a:xfrm>
            <a:off x="5753096" y="2812936"/>
            <a:ext cx="3141785" cy="309489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Candara" panose="020E0502030303020204" pitchFamily="34" charset="0"/>
              </a:rPr>
              <a:t>SELF</a:t>
            </a:r>
            <a:endParaRPr lang="en-US" b="1" dirty="0">
              <a:solidFill>
                <a:schemeClr val="tx1"/>
              </a:solidFill>
              <a:latin typeface="Candara" panose="020E0502030303020204" pitchFamily="34" charset="0"/>
            </a:endParaRPr>
          </a:p>
        </p:txBody>
      </p:sp>
      <p:sp>
        <p:nvSpPr>
          <p:cNvPr id="9" name="TextBox 8"/>
          <p:cNvSpPr txBox="1"/>
          <p:nvPr/>
        </p:nvSpPr>
        <p:spPr>
          <a:xfrm>
            <a:off x="6304080" y="2105050"/>
            <a:ext cx="2186354" cy="707886"/>
          </a:xfrm>
          <a:prstGeom prst="rect">
            <a:avLst/>
          </a:prstGeom>
          <a:noFill/>
        </p:spPr>
        <p:txBody>
          <a:bodyPr wrap="square" rtlCol="0">
            <a:spAutoFit/>
          </a:bodyPr>
          <a:lstStyle/>
          <a:p>
            <a:r>
              <a:rPr lang="en-US" sz="4000" b="1" dirty="0">
                <a:latin typeface="Candara" panose="020E0502030303020204" pitchFamily="34" charset="0"/>
              </a:rPr>
              <a:t>OTHERS</a:t>
            </a:r>
          </a:p>
        </p:txBody>
      </p:sp>
      <p:sp>
        <p:nvSpPr>
          <p:cNvPr id="10" name="TextBox 9"/>
          <p:cNvSpPr txBox="1"/>
          <p:nvPr/>
        </p:nvSpPr>
        <p:spPr>
          <a:xfrm>
            <a:off x="4772752" y="270527"/>
            <a:ext cx="4909041" cy="1323439"/>
          </a:xfrm>
          <a:prstGeom prst="rect">
            <a:avLst/>
          </a:prstGeom>
          <a:noFill/>
        </p:spPr>
        <p:txBody>
          <a:bodyPr wrap="square" rtlCol="0">
            <a:spAutoFit/>
          </a:bodyPr>
          <a:lstStyle/>
          <a:p>
            <a:pPr algn="ctr"/>
            <a:r>
              <a:rPr lang="en-US" sz="4000" b="1" dirty="0">
                <a:latin typeface="Candara" panose="020E0502030303020204" pitchFamily="34" charset="0"/>
              </a:rPr>
              <a:t>CULTURE &amp; ENVIRONMENT</a:t>
            </a:r>
          </a:p>
        </p:txBody>
      </p:sp>
      <p:sp>
        <p:nvSpPr>
          <p:cNvPr id="5" name="Footer Placeholder 4"/>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143256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A0AB7-FCAA-4E2C-BF54-59C7478F6E2F}" type="datetime1">
              <a:rPr lang="en-US" smtClean="0"/>
              <a:t>9/14/2020</a:t>
            </a:fld>
            <a:endParaRPr lang="en-US"/>
          </a:p>
        </p:txBody>
      </p:sp>
      <p:sp>
        <p:nvSpPr>
          <p:cNvPr id="3" name="Slide Number Placeholder 2"/>
          <p:cNvSpPr>
            <a:spLocks noGrp="1"/>
          </p:cNvSpPr>
          <p:nvPr>
            <p:ph type="sldNum" sz="quarter" idx="12"/>
          </p:nvPr>
        </p:nvSpPr>
        <p:spPr/>
        <p:txBody>
          <a:bodyPr/>
          <a:lstStyle/>
          <a:p>
            <a:fld id="{6033F21F-1872-452F-ABD6-6E9767D6AF28}" type="slidenum">
              <a:rPr lang="en-US" smtClean="0"/>
              <a:t>16</a:t>
            </a:fld>
            <a:endParaRPr lang="en-US"/>
          </a:p>
        </p:txBody>
      </p:sp>
      <p:pic>
        <p:nvPicPr>
          <p:cNvPr id="4" name="Picture 3"/>
          <p:cNvPicPr>
            <a:picLocks noChangeAspect="1"/>
          </p:cNvPicPr>
          <p:nvPr/>
        </p:nvPicPr>
        <p:blipFill>
          <a:blip r:embed="rId2"/>
          <a:stretch>
            <a:fillRect/>
          </a:stretch>
        </p:blipFill>
        <p:spPr>
          <a:xfrm>
            <a:off x="1584444" y="811237"/>
            <a:ext cx="9769356" cy="5545113"/>
          </a:xfrm>
          <a:prstGeom prst="rect">
            <a:avLst/>
          </a:prstGeom>
        </p:spPr>
      </p:pic>
      <p:sp>
        <p:nvSpPr>
          <p:cNvPr id="5" name="TextBox 4"/>
          <p:cNvSpPr txBox="1"/>
          <p:nvPr/>
        </p:nvSpPr>
        <p:spPr>
          <a:xfrm>
            <a:off x="3600734" y="226462"/>
            <a:ext cx="7465326" cy="584775"/>
          </a:xfrm>
          <a:prstGeom prst="rect">
            <a:avLst/>
          </a:prstGeom>
          <a:noFill/>
        </p:spPr>
        <p:txBody>
          <a:bodyPr wrap="square" rtlCol="0">
            <a:spAutoFit/>
          </a:bodyPr>
          <a:lstStyle/>
          <a:p>
            <a:r>
              <a:rPr lang="en-US" sz="3200" b="1" dirty="0">
                <a:solidFill>
                  <a:srgbClr val="C00000"/>
                </a:solidFill>
                <a:latin typeface="Candara" panose="020E0502030303020204" pitchFamily="34" charset="0"/>
              </a:rPr>
              <a:t>Scope of Social Psychology</a:t>
            </a:r>
          </a:p>
        </p:txBody>
      </p:sp>
      <p:sp>
        <p:nvSpPr>
          <p:cNvPr id="6" name="Footer Placeholder 5"/>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117564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92825" y="327545"/>
            <a:ext cx="8761862" cy="878747"/>
          </a:xfrm>
        </p:spPr>
        <p:txBody>
          <a:bodyPr>
            <a:normAutofit/>
          </a:bodyPr>
          <a:lstStyle/>
          <a:p>
            <a:r>
              <a:rPr lang="en-US" b="1" dirty="0">
                <a:solidFill>
                  <a:srgbClr val="C00000"/>
                </a:solidFill>
                <a:effectLst>
                  <a:outerShdw blurRad="38100" dist="38100" dir="2700000" algn="tl">
                    <a:srgbClr val="000000">
                      <a:alpha val="43137"/>
                    </a:srgbClr>
                  </a:outerShdw>
                </a:effectLst>
                <a:latin typeface="Candara" panose="020E0502030303020204" pitchFamily="34" charset="0"/>
              </a:rPr>
              <a:t>Focus of  Social Psychology</a:t>
            </a:r>
          </a:p>
        </p:txBody>
      </p:sp>
      <p:sp>
        <p:nvSpPr>
          <p:cNvPr id="4" name="Date Placeholder 3"/>
          <p:cNvSpPr>
            <a:spLocks noGrp="1"/>
          </p:cNvSpPr>
          <p:nvPr>
            <p:ph type="dt" sz="half" idx="10"/>
          </p:nvPr>
        </p:nvSpPr>
        <p:spPr/>
        <p:txBody>
          <a:bodyPr/>
          <a:lstStyle/>
          <a:p>
            <a:fld id="{26C0D78C-3F9E-4482-90AE-AE417BB9D9B5}"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17</a:t>
            </a:fld>
            <a:endParaRPr lang="en-US" dirty="0"/>
          </a:p>
        </p:txBody>
      </p:sp>
      <p:pic>
        <p:nvPicPr>
          <p:cNvPr id="6" name="Content Placeholder 5"/>
          <p:cNvPicPr>
            <a:picLocks noGrp="1" noChangeAspect="1"/>
          </p:cNvPicPr>
          <p:nvPr>
            <p:ph idx="4294967295"/>
          </p:nvPr>
        </p:nvPicPr>
        <p:blipFill>
          <a:blip r:embed="rId2"/>
          <a:stretch>
            <a:fillRect/>
          </a:stretch>
        </p:blipFill>
        <p:spPr>
          <a:xfrm>
            <a:off x="968991" y="1158425"/>
            <a:ext cx="2874963" cy="1370013"/>
          </a:xfrm>
          <a:prstGeom prst="rect">
            <a:avLst/>
          </a:prstGeom>
        </p:spPr>
      </p:pic>
      <p:pic>
        <p:nvPicPr>
          <p:cNvPr id="7" name="Picture 6"/>
          <p:cNvPicPr>
            <a:picLocks noChangeAspect="1"/>
          </p:cNvPicPr>
          <p:nvPr/>
        </p:nvPicPr>
        <p:blipFill>
          <a:blip r:embed="rId3"/>
          <a:stretch>
            <a:fillRect/>
          </a:stretch>
        </p:blipFill>
        <p:spPr>
          <a:xfrm>
            <a:off x="905463" y="3495657"/>
            <a:ext cx="3583675" cy="2860693"/>
          </a:xfrm>
          <a:prstGeom prst="rect">
            <a:avLst/>
          </a:prstGeom>
        </p:spPr>
      </p:pic>
      <p:pic>
        <p:nvPicPr>
          <p:cNvPr id="9" name="Picture 8"/>
          <p:cNvPicPr>
            <a:picLocks noChangeAspect="1"/>
          </p:cNvPicPr>
          <p:nvPr/>
        </p:nvPicPr>
        <p:blipFill>
          <a:blip r:embed="rId4"/>
          <a:stretch>
            <a:fillRect/>
          </a:stretch>
        </p:blipFill>
        <p:spPr>
          <a:xfrm>
            <a:off x="5029854" y="1206292"/>
            <a:ext cx="3823485" cy="2161406"/>
          </a:xfrm>
          <a:prstGeom prst="rect">
            <a:avLst/>
          </a:prstGeom>
        </p:spPr>
      </p:pic>
      <p:pic>
        <p:nvPicPr>
          <p:cNvPr id="10" name="Picture 9"/>
          <p:cNvPicPr>
            <a:picLocks noChangeAspect="1"/>
          </p:cNvPicPr>
          <p:nvPr/>
        </p:nvPicPr>
        <p:blipFill>
          <a:blip r:embed="rId5"/>
          <a:stretch>
            <a:fillRect/>
          </a:stretch>
        </p:blipFill>
        <p:spPr>
          <a:xfrm>
            <a:off x="5029854" y="3569963"/>
            <a:ext cx="4542431" cy="2528438"/>
          </a:xfrm>
          <a:prstGeom prst="rect">
            <a:avLst/>
          </a:prstGeom>
        </p:spPr>
      </p:pic>
      <p:sp>
        <p:nvSpPr>
          <p:cNvPr id="11" name="Title 7"/>
          <p:cNvSpPr txBox="1">
            <a:spLocks/>
          </p:cNvSpPr>
          <p:nvPr/>
        </p:nvSpPr>
        <p:spPr>
          <a:xfrm>
            <a:off x="1215783" y="2696466"/>
            <a:ext cx="2523703" cy="6311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latin typeface="Candara" panose="020E0502030303020204" pitchFamily="34" charset="0"/>
              </a:rPr>
              <a:t>Relationships</a:t>
            </a:r>
          </a:p>
        </p:txBody>
      </p:sp>
      <p:sp>
        <p:nvSpPr>
          <p:cNvPr id="12" name="Title 7"/>
          <p:cNvSpPr txBox="1">
            <a:spLocks/>
          </p:cNvSpPr>
          <p:nvPr/>
        </p:nvSpPr>
        <p:spPr>
          <a:xfrm>
            <a:off x="3069443" y="5592170"/>
            <a:ext cx="2743200" cy="63116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latin typeface="Candara" panose="020E0502030303020204" pitchFamily="34" charset="0"/>
              </a:rPr>
              <a:t>Social Influence</a:t>
            </a:r>
          </a:p>
        </p:txBody>
      </p:sp>
      <p:sp>
        <p:nvSpPr>
          <p:cNvPr id="13" name="Title 7"/>
          <p:cNvSpPr txBox="1">
            <a:spLocks/>
          </p:cNvSpPr>
          <p:nvPr/>
        </p:nvSpPr>
        <p:spPr>
          <a:xfrm>
            <a:off x="8957807" y="1909289"/>
            <a:ext cx="1618397" cy="631162"/>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ndara" panose="020E0502030303020204" pitchFamily="34" charset="0"/>
              </a:rPr>
              <a:t>Leadership</a:t>
            </a:r>
          </a:p>
        </p:txBody>
      </p:sp>
      <p:sp>
        <p:nvSpPr>
          <p:cNvPr id="14" name="Title 7"/>
          <p:cNvSpPr txBox="1">
            <a:spLocks/>
          </p:cNvSpPr>
          <p:nvPr/>
        </p:nvSpPr>
        <p:spPr>
          <a:xfrm>
            <a:off x="9735403" y="4523987"/>
            <a:ext cx="1618397" cy="620389"/>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Candara" panose="020E0502030303020204" pitchFamily="34" charset="0"/>
              </a:rPr>
              <a:t>Intergroup Relations</a:t>
            </a:r>
          </a:p>
        </p:txBody>
      </p:sp>
      <p:sp>
        <p:nvSpPr>
          <p:cNvPr id="2" name="Footer Placeholder 1"/>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57547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Why Study Psychology in </a:t>
            </a:r>
            <a:r>
              <a:rPr lang="en-US" dirty="0" err="1"/>
              <a:t>Agril</a:t>
            </a:r>
            <a:r>
              <a:rPr lang="en-US" dirty="0"/>
              <a:t>. Extension? </a:t>
            </a:r>
          </a:p>
        </p:txBody>
      </p:sp>
      <p:sp>
        <p:nvSpPr>
          <p:cNvPr id="7" name="Content Placeholder 6"/>
          <p:cNvSpPr>
            <a:spLocks noGrp="1"/>
          </p:cNvSpPr>
          <p:nvPr>
            <p:ph idx="1"/>
          </p:nvPr>
        </p:nvSpPr>
        <p:spPr>
          <a:xfrm>
            <a:off x="838200" y="1955800"/>
            <a:ext cx="11122742" cy="4400549"/>
          </a:xfrm>
        </p:spPr>
        <p:txBody>
          <a:bodyPr>
            <a:normAutofit fontScale="92500" lnSpcReduction="10000"/>
          </a:bodyPr>
          <a:lstStyle/>
          <a:p>
            <a:pPr marL="514350" indent="-514350">
              <a:buFont typeface="+mj-lt"/>
              <a:buAutoNum type="arabicPeriod"/>
            </a:pPr>
            <a:r>
              <a:rPr lang="en-US" sz="2400" b="1" dirty="0">
                <a:solidFill>
                  <a:schemeClr val="accent6">
                    <a:lumMod val="50000"/>
                  </a:schemeClr>
                </a:solidFill>
              </a:rPr>
              <a:t>Interpersonal relationships and cultural competence</a:t>
            </a:r>
          </a:p>
          <a:p>
            <a:pPr lvl="1">
              <a:buFont typeface="Wingdings" panose="05000000000000000000" pitchFamily="2" charset="2"/>
              <a:buChar char="§"/>
            </a:pPr>
            <a:r>
              <a:rPr lang="en-US" sz="2000" dirty="0"/>
              <a:t>Help to understand interpersonal attitudes, social interaction and interposal communication</a:t>
            </a:r>
          </a:p>
          <a:p>
            <a:pPr marL="514350" indent="-514350">
              <a:buFont typeface="+mj-lt"/>
              <a:buAutoNum type="arabicPeriod"/>
            </a:pPr>
            <a:r>
              <a:rPr lang="en-US" sz="2400" b="1" dirty="0">
                <a:solidFill>
                  <a:schemeClr val="accent6">
                    <a:lumMod val="50000"/>
                  </a:schemeClr>
                </a:solidFill>
              </a:rPr>
              <a:t>Group processes and cooperative behaviors</a:t>
            </a:r>
          </a:p>
          <a:p>
            <a:pPr lvl="1">
              <a:buFont typeface="Wingdings" panose="05000000000000000000" pitchFamily="2" charset="2"/>
              <a:buChar char="§"/>
            </a:pPr>
            <a:r>
              <a:rPr lang="en-US" sz="2000" dirty="0"/>
              <a:t>Extension practice takes place in the context of group or collection settings (e.g. 4-H Club)</a:t>
            </a:r>
          </a:p>
          <a:p>
            <a:pPr lvl="1">
              <a:buFont typeface="Wingdings" panose="05000000000000000000" pitchFamily="2" charset="2"/>
              <a:buChar char="§"/>
            </a:pPr>
            <a:r>
              <a:rPr lang="en-US" sz="2000" dirty="0"/>
              <a:t>Psychological knowledge in relevant for dealing with issues such as group leadership, cooperative behaviors, conflict management. </a:t>
            </a:r>
          </a:p>
          <a:p>
            <a:pPr marL="514350" indent="-514350">
              <a:buFont typeface="+mj-lt"/>
              <a:buAutoNum type="arabicPeriod"/>
            </a:pPr>
            <a:r>
              <a:rPr lang="en-US" sz="2400" b="1" dirty="0">
                <a:solidFill>
                  <a:schemeClr val="accent6">
                    <a:lumMod val="50000"/>
                  </a:schemeClr>
                </a:solidFill>
              </a:rPr>
              <a:t>Learning processes and human resource development</a:t>
            </a:r>
          </a:p>
          <a:p>
            <a:pPr lvl="1">
              <a:buFont typeface="Wingdings" panose="05000000000000000000" pitchFamily="2" charset="2"/>
              <a:buChar char="§"/>
            </a:pPr>
            <a:r>
              <a:rPr lang="en-US" sz="2000" dirty="0"/>
              <a:t>Extension is essential a process of nonformal education.</a:t>
            </a:r>
          </a:p>
          <a:p>
            <a:pPr lvl="1">
              <a:buFont typeface="Wingdings" panose="05000000000000000000" pitchFamily="2" charset="2"/>
              <a:buChar char="§"/>
            </a:pPr>
            <a:r>
              <a:rPr lang="en-US" sz="2000" dirty="0"/>
              <a:t>Psychology seems relevant to understanding and facilitating various different learning processes from adult education, on-the-job training to social learning. </a:t>
            </a:r>
          </a:p>
          <a:p>
            <a:pPr marL="514350" indent="-514350">
              <a:buFont typeface="+mj-lt"/>
              <a:buAutoNum type="arabicPeriod"/>
            </a:pPr>
            <a:r>
              <a:rPr lang="en-US" sz="2400" b="1" dirty="0">
                <a:solidFill>
                  <a:schemeClr val="accent6">
                    <a:lumMod val="50000"/>
                  </a:schemeClr>
                </a:solidFill>
              </a:rPr>
              <a:t>Participation, engagement and ownership</a:t>
            </a:r>
          </a:p>
          <a:p>
            <a:pPr lvl="1">
              <a:buFont typeface="Wingdings" panose="05000000000000000000" pitchFamily="2" charset="2"/>
              <a:buChar char="§"/>
            </a:pPr>
            <a:r>
              <a:rPr lang="en-US" sz="2000" dirty="0"/>
              <a:t>Stakeholders participation are vital for the sustainability of all development programs. </a:t>
            </a:r>
          </a:p>
          <a:p>
            <a:pPr lvl="1">
              <a:buFont typeface="Wingdings" panose="05000000000000000000" pitchFamily="2" charset="2"/>
              <a:buChar char="§"/>
            </a:pPr>
            <a:r>
              <a:rPr lang="en-US" sz="2000" dirty="0"/>
              <a:t>Community psychology helps to understand people’s participation, engagement, motivation and ownership which are fundamental needs for extension services. </a:t>
            </a:r>
          </a:p>
        </p:txBody>
      </p:sp>
      <p:sp>
        <p:nvSpPr>
          <p:cNvPr id="3" name="Date Placeholder 2"/>
          <p:cNvSpPr>
            <a:spLocks noGrp="1"/>
          </p:cNvSpPr>
          <p:nvPr>
            <p:ph type="dt" sz="half" idx="10"/>
          </p:nvPr>
        </p:nvSpPr>
        <p:spPr/>
        <p:txBody>
          <a:bodyPr/>
          <a:lstStyle/>
          <a:p>
            <a:fld id="{E8A67672-64FC-4C8C-B1B0-A7DDF30DE112}"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18</a:t>
            </a:fld>
            <a:endParaRPr lang="en-US"/>
          </a:p>
        </p:txBody>
      </p:sp>
    </p:spTree>
    <p:extLst>
      <p:ext uri="{BB962C8B-B14F-4D97-AF65-F5344CB8AC3E}">
        <p14:creationId xmlns:p14="http://schemas.microsoft.com/office/powerpoint/2010/main" val="234384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Why Study Psychology in </a:t>
            </a:r>
            <a:r>
              <a:rPr lang="en-US" dirty="0" err="1"/>
              <a:t>Agril</a:t>
            </a:r>
            <a:r>
              <a:rPr lang="en-US" dirty="0"/>
              <a:t>. Extension? (Cont’d)</a:t>
            </a:r>
          </a:p>
        </p:txBody>
      </p:sp>
      <p:sp>
        <p:nvSpPr>
          <p:cNvPr id="7" name="Content Placeholder 6"/>
          <p:cNvSpPr>
            <a:spLocks noGrp="1"/>
          </p:cNvSpPr>
          <p:nvPr>
            <p:ph idx="1"/>
          </p:nvPr>
        </p:nvSpPr>
        <p:spPr>
          <a:xfrm>
            <a:off x="838200" y="1955800"/>
            <a:ext cx="11122742" cy="4400549"/>
          </a:xfrm>
        </p:spPr>
        <p:txBody>
          <a:bodyPr>
            <a:normAutofit/>
          </a:bodyPr>
          <a:lstStyle/>
          <a:p>
            <a:pPr marL="514350" indent="-514350">
              <a:buFont typeface="+mj-lt"/>
              <a:buAutoNum type="arabicPeriod" startAt="5"/>
            </a:pPr>
            <a:r>
              <a:rPr lang="en-US" sz="2400" b="1" dirty="0">
                <a:solidFill>
                  <a:schemeClr val="accent6">
                    <a:lumMod val="50000"/>
                  </a:schemeClr>
                </a:solidFill>
              </a:rPr>
              <a:t>Technology adoption, behavioral change and innovation processes</a:t>
            </a:r>
          </a:p>
          <a:p>
            <a:pPr lvl="1">
              <a:buFont typeface="Wingdings" panose="05000000000000000000" pitchFamily="2" charset="2"/>
              <a:buChar char="§"/>
            </a:pPr>
            <a:r>
              <a:rPr lang="en-US" sz="2000" dirty="0"/>
              <a:t>The most contribution of psychology to extension is technology adoption. </a:t>
            </a:r>
          </a:p>
          <a:p>
            <a:pPr lvl="1">
              <a:buFont typeface="Wingdings" panose="05000000000000000000" pitchFamily="2" charset="2"/>
              <a:buChar char="§"/>
            </a:pPr>
            <a:r>
              <a:rPr lang="en-US" sz="2000" dirty="0"/>
              <a:t>Plus, contribute widely to study and understand the processes of social change.</a:t>
            </a:r>
            <a:endParaRPr lang="en-US" sz="2000" b="1" dirty="0">
              <a:solidFill>
                <a:schemeClr val="accent6">
                  <a:lumMod val="50000"/>
                </a:schemeClr>
              </a:solidFill>
            </a:endParaRPr>
          </a:p>
          <a:p>
            <a:pPr marL="514350" indent="-514350">
              <a:buFont typeface="+mj-lt"/>
              <a:buAutoNum type="arabicPeriod" startAt="5"/>
            </a:pPr>
            <a:r>
              <a:rPr lang="en-US" sz="2400" b="1" dirty="0">
                <a:solidFill>
                  <a:schemeClr val="accent6">
                    <a:lumMod val="50000"/>
                  </a:schemeClr>
                </a:solidFill>
              </a:rPr>
              <a:t>Evaluation and accountability</a:t>
            </a:r>
          </a:p>
          <a:p>
            <a:pPr lvl="1">
              <a:buFont typeface="Wingdings" panose="05000000000000000000" pitchFamily="2" charset="2"/>
              <a:buChar char="§"/>
            </a:pPr>
            <a:r>
              <a:rPr lang="en-US" sz="2000" dirty="0"/>
              <a:t>Psychology may help to generate new indicators to measure the success of extension interventions such as self-esteem, quality of life, community trust rather than the traditional measures of satisfaction and technology adoption.</a:t>
            </a:r>
          </a:p>
          <a:p>
            <a:pPr marL="514350" indent="-514350">
              <a:buFont typeface="+mj-lt"/>
              <a:buAutoNum type="arabicPeriod" startAt="5"/>
            </a:pPr>
            <a:r>
              <a:rPr lang="en-US" sz="2400" b="1" dirty="0">
                <a:solidFill>
                  <a:schemeClr val="accent6">
                    <a:lumMod val="50000"/>
                  </a:schemeClr>
                </a:solidFill>
              </a:rPr>
              <a:t>Reflection on practice and continuous innovation</a:t>
            </a:r>
          </a:p>
          <a:p>
            <a:pPr lvl="1">
              <a:buFont typeface="Wingdings" panose="05000000000000000000" pitchFamily="2" charset="2"/>
              <a:buChar char="§"/>
            </a:pPr>
            <a:r>
              <a:rPr lang="en-US" sz="2000" dirty="0"/>
              <a:t>Organizational psychology explains how organizational learning and innovations occur which could help extension organizations to become vigilant and reflect on their existing service so as to foster individual learning and institutional innovations.</a:t>
            </a:r>
          </a:p>
        </p:txBody>
      </p:sp>
      <p:sp>
        <p:nvSpPr>
          <p:cNvPr id="3" name="Date Placeholder 2"/>
          <p:cNvSpPr>
            <a:spLocks noGrp="1"/>
          </p:cNvSpPr>
          <p:nvPr>
            <p:ph type="dt" sz="half" idx="10"/>
          </p:nvPr>
        </p:nvSpPr>
        <p:spPr/>
        <p:txBody>
          <a:bodyPr/>
          <a:lstStyle/>
          <a:p>
            <a:fld id="{E8A67672-64FC-4C8C-B1B0-A7DDF30DE112}"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19</a:t>
            </a:fld>
            <a:endParaRPr lang="en-US"/>
          </a:p>
        </p:txBody>
      </p:sp>
      <p:sp>
        <p:nvSpPr>
          <p:cNvPr id="8" name="Rectangle 7"/>
          <p:cNvSpPr/>
          <p:nvPr/>
        </p:nvSpPr>
        <p:spPr>
          <a:xfrm>
            <a:off x="7005484" y="5840360"/>
            <a:ext cx="4478594" cy="515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ndara" panose="020E0502030303020204" pitchFamily="34" charset="0"/>
              </a:rPr>
              <a:t>Ref. </a:t>
            </a:r>
            <a:r>
              <a:rPr lang="en-US" b="1" dirty="0" err="1">
                <a:solidFill>
                  <a:schemeClr val="tx1"/>
                </a:solidFill>
                <a:latin typeface="Candara" panose="020E0502030303020204" pitchFamily="34" charset="0"/>
              </a:rPr>
              <a:t>Landini</a:t>
            </a:r>
            <a:r>
              <a:rPr lang="en-US" b="1" dirty="0">
                <a:solidFill>
                  <a:schemeClr val="tx1"/>
                </a:solidFill>
                <a:latin typeface="Candara" panose="020E0502030303020204" pitchFamily="34" charset="0"/>
              </a:rPr>
              <a:t>, Mendez &amp; </a:t>
            </a:r>
            <a:r>
              <a:rPr lang="en-US" b="1" dirty="0" err="1">
                <a:solidFill>
                  <a:schemeClr val="tx1"/>
                </a:solidFill>
                <a:latin typeface="Candara" panose="020E0502030303020204" pitchFamily="34" charset="0"/>
              </a:rPr>
              <a:t>Hegedus</a:t>
            </a:r>
            <a:r>
              <a:rPr lang="en-US" b="1" dirty="0">
                <a:solidFill>
                  <a:schemeClr val="tx1"/>
                </a:solidFill>
                <a:latin typeface="Candara" panose="020E0502030303020204" pitchFamily="34" charset="0"/>
              </a:rPr>
              <a:t> (2017)</a:t>
            </a:r>
          </a:p>
        </p:txBody>
      </p:sp>
    </p:spTree>
    <p:extLst>
      <p:ext uri="{BB962C8B-B14F-4D97-AF65-F5344CB8AC3E}">
        <p14:creationId xmlns:p14="http://schemas.microsoft.com/office/powerpoint/2010/main" val="349320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be covered…………</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dirty="0"/>
              <a:t>Rural Sociology: What &amp; Why?</a:t>
            </a:r>
          </a:p>
          <a:p>
            <a:pPr marL="514350" indent="-514350">
              <a:buFont typeface="+mj-lt"/>
              <a:buAutoNum type="arabicPeriod"/>
            </a:pPr>
            <a:r>
              <a:rPr lang="en-US" b="1" dirty="0"/>
              <a:t>Introduction to Psychology</a:t>
            </a:r>
          </a:p>
          <a:p>
            <a:pPr marL="514350" indent="-514350">
              <a:buFont typeface="+mj-lt"/>
              <a:buAutoNum type="arabicPeriod"/>
            </a:pPr>
            <a:r>
              <a:rPr lang="en-US" b="1" dirty="0"/>
              <a:t>Society &amp; Community </a:t>
            </a:r>
          </a:p>
          <a:p>
            <a:pPr lvl="1">
              <a:buFont typeface="Wingdings" panose="05000000000000000000" pitchFamily="2" charset="2"/>
              <a:buChar char="ü"/>
            </a:pPr>
            <a:r>
              <a:rPr lang="en-US" sz="2200" dirty="0"/>
              <a:t> Concept &amp; Characteristics</a:t>
            </a:r>
          </a:p>
          <a:p>
            <a:pPr lvl="1">
              <a:buFont typeface="Wingdings" panose="05000000000000000000" pitchFamily="2" charset="2"/>
              <a:buChar char="ü"/>
            </a:pPr>
            <a:r>
              <a:rPr lang="en-US" sz="2200" dirty="0"/>
              <a:t> Social Change	</a:t>
            </a:r>
          </a:p>
          <a:p>
            <a:pPr lvl="1">
              <a:buFont typeface="Wingdings" panose="05000000000000000000" pitchFamily="2" charset="2"/>
              <a:buChar char="ü"/>
            </a:pPr>
            <a:r>
              <a:rPr lang="en-US" sz="2200" dirty="0"/>
              <a:t> Socialization Process</a:t>
            </a:r>
          </a:p>
          <a:p>
            <a:pPr marL="514350" indent="-514350">
              <a:buFont typeface="+mj-lt"/>
              <a:buAutoNum type="arabicPeriod"/>
            </a:pPr>
            <a:r>
              <a:rPr lang="en-US" b="1" dirty="0"/>
              <a:t>Behavior</a:t>
            </a:r>
          </a:p>
          <a:p>
            <a:pPr lvl="1">
              <a:buFont typeface="Wingdings" panose="05000000000000000000" pitchFamily="2" charset="2"/>
              <a:buChar char="ü"/>
            </a:pPr>
            <a:r>
              <a:rPr lang="en-US" sz="2200" dirty="0"/>
              <a:t> Concept &amp; type</a:t>
            </a:r>
          </a:p>
          <a:p>
            <a:pPr lvl="1">
              <a:buFont typeface="Wingdings" panose="05000000000000000000" pitchFamily="2" charset="2"/>
              <a:buChar char="ü"/>
            </a:pPr>
            <a:r>
              <a:rPr lang="en-US" sz="2200" dirty="0"/>
              <a:t> Element &amp; Model</a:t>
            </a:r>
          </a:p>
          <a:p>
            <a:pPr lvl="1">
              <a:buFont typeface="Wingdings" panose="05000000000000000000" pitchFamily="2" charset="2"/>
              <a:buChar char="ü"/>
            </a:pPr>
            <a:r>
              <a:rPr lang="en-US" sz="2200" dirty="0"/>
              <a:t> Frustration</a:t>
            </a:r>
          </a:p>
          <a:p>
            <a:pPr marL="514350" indent="-514350">
              <a:buFont typeface="+mj-lt"/>
              <a:buAutoNum type="arabicPeriod"/>
            </a:pPr>
            <a:r>
              <a:rPr lang="en-US" b="1" dirty="0"/>
              <a:t>Personality</a:t>
            </a:r>
          </a:p>
          <a:p>
            <a:pPr lvl="1">
              <a:buFont typeface="Wingdings" panose="05000000000000000000" pitchFamily="2" charset="2"/>
              <a:buChar char="ü"/>
            </a:pPr>
            <a:r>
              <a:rPr lang="en-US" sz="2200" dirty="0"/>
              <a:t> Concept &amp;  theories of personality</a:t>
            </a:r>
          </a:p>
          <a:p>
            <a:pPr marL="457200" lvl="1" indent="0">
              <a:buNone/>
            </a:pPr>
            <a:endParaRPr lang="en-US" b="1"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2</a:t>
            </a:fld>
            <a:endParaRPr lang="en-US" dirty="0"/>
          </a:p>
        </p:txBody>
      </p:sp>
      <p:sp>
        <p:nvSpPr>
          <p:cNvPr id="6" name="Date Placeholder 5"/>
          <p:cNvSpPr>
            <a:spLocks noGrp="1"/>
          </p:cNvSpPr>
          <p:nvPr>
            <p:ph type="dt" sz="half" idx="10"/>
          </p:nvPr>
        </p:nvSpPr>
        <p:spPr/>
        <p:txBody>
          <a:bodyPr/>
          <a:lstStyle/>
          <a:p>
            <a:fld id="{F06D731D-2EC7-4B38-9617-37439085D4DC}" type="datetime1">
              <a:rPr lang="en-US" smtClean="0"/>
              <a:t>9/14/2020</a:t>
            </a:fld>
            <a:endParaRPr lang="en-US" dirty="0"/>
          </a:p>
        </p:txBody>
      </p:sp>
      <p:sp>
        <p:nvSpPr>
          <p:cNvPr id="4" name="Footer Placeholder 3"/>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450759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Themes</a:t>
            </a:r>
          </a:p>
        </p:txBody>
      </p:sp>
      <p:sp>
        <p:nvSpPr>
          <p:cNvPr id="3" name="Content Placeholder 2"/>
          <p:cNvSpPr>
            <a:spLocks noGrp="1"/>
          </p:cNvSpPr>
          <p:nvPr>
            <p:ph idx="1"/>
          </p:nvPr>
        </p:nvSpPr>
        <p:spPr/>
        <p:txBody>
          <a:bodyPr/>
          <a:lstStyle/>
          <a:p>
            <a:pPr marL="514350" indent="-514350">
              <a:buFont typeface="+mj-lt"/>
              <a:buAutoNum type="alphaLcPeriod"/>
            </a:pPr>
            <a:r>
              <a:rPr lang="en-US" b="1" dirty="0"/>
              <a:t>Social Thinking</a:t>
            </a:r>
          </a:p>
          <a:p>
            <a:pPr lvl="1">
              <a:buFont typeface="Courier New" panose="02070309020205020404" pitchFamily="49" charset="0"/>
              <a:buChar char="o"/>
            </a:pPr>
            <a:r>
              <a:rPr lang="en-US" dirty="0"/>
              <a:t>How we </a:t>
            </a:r>
            <a:r>
              <a:rPr lang="en-US" b="1" i="1" dirty="0"/>
              <a:t>think </a:t>
            </a:r>
            <a:r>
              <a:rPr lang="en-US" dirty="0"/>
              <a:t>about others, e.g., </a:t>
            </a:r>
            <a:r>
              <a:rPr lang="en-US" b="1" dirty="0">
                <a:solidFill>
                  <a:srgbClr val="C00000"/>
                </a:solidFill>
              </a:rPr>
              <a:t>Attributions</a:t>
            </a:r>
          </a:p>
          <a:p>
            <a:pPr lvl="1">
              <a:buFont typeface="Courier New" panose="02070309020205020404" pitchFamily="49" charset="0"/>
              <a:buChar char="o"/>
            </a:pPr>
            <a:endParaRPr lang="en-US" b="1" dirty="0">
              <a:solidFill>
                <a:srgbClr val="C00000"/>
              </a:solidFill>
            </a:endParaRPr>
          </a:p>
          <a:p>
            <a:pPr marL="514350" indent="-514350">
              <a:buFont typeface="+mj-lt"/>
              <a:buAutoNum type="alphaLcPeriod"/>
            </a:pPr>
            <a:r>
              <a:rPr lang="en-US" b="1" dirty="0"/>
              <a:t>Social Influence</a:t>
            </a:r>
          </a:p>
          <a:p>
            <a:pPr lvl="1">
              <a:buFont typeface="Courier New" panose="02070309020205020404" pitchFamily="49" charset="0"/>
              <a:buChar char="o"/>
            </a:pPr>
            <a:r>
              <a:rPr lang="en-US" dirty="0"/>
              <a:t>How we are </a:t>
            </a:r>
            <a:r>
              <a:rPr lang="en-US" b="1" i="1" dirty="0"/>
              <a:t>influenced</a:t>
            </a:r>
            <a:r>
              <a:rPr lang="en-US" dirty="0"/>
              <a:t> by others, e.g., </a:t>
            </a:r>
            <a:r>
              <a:rPr lang="en-US" b="1" dirty="0">
                <a:solidFill>
                  <a:srgbClr val="C00000"/>
                </a:solidFill>
              </a:rPr>
              <a:t>Conformity</a:t>
            </a:r>
          </a:p>
          <a:p>
            <a:pPr lvl="1">
              <a:buFont typeface="Courier New" panose="02070309020205020404" pitchFamily="49" charset="0"/>
              <a:buChar char="o"/>
            </a:pPr>
            <a:endParaRPr lang="en-US" b="1" dirty="0">
              <a:solidFill>
                <a:srgbClr val="C00000"/>
              </a:solidFill>
            </a:endParaRPr>
          </a:p>
          <a:p>
            <a:pPr marL="514350" indent="-514350">
              <a:buFont typeface="+mj-lt"/>
              <a:buAutoNum type="alphaLcPeriod"/>
            </a:pPr>
            <a:r>
              <a:rPr lang="en-US" b="1" dirty="0"/>
              <a:t>Social Relations</a:t>
            </a:r>
          </a:p>
          <a:p>
            <a:pPr lvl="1">
              <a:buFont typeface="Courier New" panose="02070309020205020404" pitchFamily="49" charset="0"/>
              <a:buChar char="o"/>
            </a:pPr>
            <a:r>
              <a:rPr lang="en-US" dirty="0"/>
              <a:t>How we </a:t>
            </a:r>
            <a:r>
              <a:rPr lang="en-US" b="1" i="1" dirty="0"/>
              <a:t>interact</a:t>
            </a:r>
            <a:r>
              <a:rPr lang="en-US" dirty="0"/>
              <a:t> with others, e.g., </a:t>
            </a:r>
            <a:r>
              <a:rPr lang="en-US" b="1" dirty="0">
                <a:solidFill>
                  <a:srgbClr val="C00000"/>
                </a:solidFill>
              </a:rPr>
              <a:t>Relationships</a:t>
            </a:r>
          </a:p>
        </p:txBody>
      </p:sp>
      <p:sp>
        <p:nvSpPr>
          <p:cNvPr id="4" name="Date Placeholder 3"/>
          <p:cNvSpPr>
            <a:spLocks noGrp="1"/>
          </p:cNvSpPr>
          <p:nvPr>
            <p:ph type="dt" sz="half" idx="10"/>
          </p:nvPr>
        </p:nvSpPr>
        <p:spPr/>
        <p:txBody>
          <a:bodyPr/>
          <a:lstStyle/>
          <a:p>
            <a:fld id="{D0481CA5-F413-4A80-A2DD-7C65685C836A}"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984125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a. Social Thinking</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1442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Thinking</a:t>
            </a:r>
          </a:p>
        </p:txBody>
      </p:sp>
      <p:sp>
        <p:nvSpPr>
          <p:cNvPr id="3" name="Content Placeholder 2"/>
          <p:cNvSpPr>
            <a:spLocks noGrp="1"/>
          </p:cNvSpPr>
          <p:nvPr>
            <p:ph idx="1"/>
          </p:nvPr>
        </p:nvSpPr>
        <p:spPr/>
        <p:txBody>
          <a:bodyPr/>
          <a:lstStyle/>
          <a:p>
            <a:r>
              <a:rPr lang="en-US" dirty="0"/>
              <a:t>Attribution</a:t>
            </a:r>
          </a:p>
          <a:p>
            <a:r>
              <a:rPr lang="en-US" dirty="0"/>
              <a:t>Attitude 	         Behavior</a:t>
            </a:r>
          </a:p>
          <a:p>
            <a:r>
              <a:rPr lang="en-US" dirty="0"/>
              <a:t>Cognitive Dissonance</a:t>
            </a:r>
          </a:p>
        </p:txBody>
      </p:sp>
      <p:sp>
        <p:nvSpPr>
          <p:cNvPr id="4" name="Date Placeholder 3"/>
          <p:cNvSpPr>
            <a:spLocks noGrp="1"/>
          </p:cNvSpPr>
          <p:nvPr>
            <p:ph type="dt" sz="half" idx="10"/>
          </p:nvPr>
        </p:nvSpPr>
        <p:spPr/>
        <p:txBody>
          <a:bodyPr/>
          <a:lstStyle/>
          <a:p>
            <a:fld id="{9D6DCED5-53B8-433E-8541-2453DE168518}"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22</a:t>
            </a:fld>
            <a:endParaRPr lang="en-US" dirty="0"/>
          </a:p>
        </p:txBody>
      </p:sp>
      <p:sp>
        <p:nvSpPr>
          <p:cNvPr id="6" name="Left-Right Arrow 5"/>
          <p:cNvSpPr/>
          <p:nvPr/>
        </p:nvSpPr>
        <p:spPr>
          <a:xfrm>
            <a:off x="2485293" y="2579077"/>
            <a:ext cx="908538" cy="211015"/>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73939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2836" y="8882"/>
            <a:ext cx="12252960" cy="69494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8"/>
          <p:cNvSpPr>
            <a:spLocks noGrp="1"/>
          </p:cNvSpPr>
          <p:nvPr>
            <p:ph type="title"/>
          </p:nvPr>
        </p:nvSpPr>
        <p:spPr>
          <a:xfrm>
            <a:off x="4770746" y="312099"/>
            <a:ext cx="2743200" cy="634644"/>
          </a:xfrm>
        </p:spPr>
        <p:txBody>
          <a:bodyPr>
            <a:normAutofit fontScale="90000"/>
          </a:bodyPr>
          <a:lstStyle/>
          <a:p>
            <a:pPr algn="ctr"/>
            <a:r>
              <a:rPr lang="en-US" b="1" dirty="0">
                <a:solidFill>
                  <a:srgbClr val="C00000"/>
                </a:solidFill>
                <a:latin typeface="Candara" panose="020E0502030303020204" pitchFamily="34" charset="0"/>
              </a:rPr>
              <a:t>Attribution</a:t>
            </a:r>
          </a:p>
        </p:txBody>
      </p:sp>
      <p:sp>
        <p:nvSpPr>
          <p:cNvPr id="4" name="Date Placeholder 3"/>
          <p:cNvSpPr>
            <a:spLocks noGrp="1"/>
          </p:cNvSpPr>
          <p:nvPr>
            <p:ph type="dt" sz="half" idx="10"/>
          </p:nvPr>
        </p:nvSpPr>
        <p:spPr/>
        <p:txBody>
          <a:bodyPr/>
          <a:lstStyle/>
          <a:p>
            <a:fld id="{44807517-86C1-41F9-894D-0D3D4BAAF5C6}" type="datetime1">
              <a:rPr lang="en-US" smtClean="0">
                <a:solidFill>
                  <a:schemeClr val="tx1"/>
                </a:solidFill>
              </a:rPr>
              <a:t>9/14/2020</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033F21F-1872-452F-ABD6-6E9767D6AF28}" type="slidenum">
              <a:rPr lang="en-US" smtClean="0">
                <a:solidFill>
                  <a:schemeClr val="tx1"/>
                </a:solidFill>
              </a:rPr>
              <a:pPr/>
              <a:t>23</a:t>
            </a:fld>
            <a:endParaRPr lang="en-US" dirty="0">
              <a:solidFill>
                <a:schemeClr val="tx1"/>
              </a:solidFill>
            </a:endParaRPr>
          </a:p>
        </p:txBody>
      </p:sp>
      <p:sp>
        <p:nvSpPr>
          <p:cNvPr id="9" name="Oval 8"/>
          <p:cNvSpPr/>
          <p:nvPr/>
        </p:nvSpPr>
        <p:spPr>
          <a:xfrm>
            <a:off x="4552382" y="842007"/>
            <a:ext cx="2961564" cy="272955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Candara" panose="020E0502030303020204" pitchFamily="34" charset="0"/>
              </a:rPr>
              <a:t>Observed Behavior</a:t>
            </a:r>
            <a:endParaRPr lang="en-US" b="1" dirty="0">
              <a:solidFill>
                <a:schemeClr val="tx1"/>
              </a:solidFill>
              <a:latin typeface="Candara" panose="020E0502030303020204" pitchFamily="34" charset="0"/>
            </a:endParaRPr>
          </a:p>
        </p:txBody>
      </p:sp>
      <p:sp>
        <p:nvSpPr>
          <p:cNvPr id="10" name="Oval 9"/>
          <p:cNvSpPr/>
          <p:nvPr/>
        </p:nvSpPr>
        <p:spPr>
          <a:xfrm>
            <a:off x="7221001" y="3809360"/>
            <a:ext cx="2961564" cy="272955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External </a:t>
            </a:r>
            <a:r>
              <a:rPr lang="en-US" b="1" dirty="0">
                <a:solidFill>
                  <a:schemeClr val="tx1"/>
                </a:solidFill>
                <a:latin typeface="Candara" panose="020E0502030303020204" pitchFamily="34" charset="0"/>
              </a:rPr>
              <a:t>(Situational) </a:t>
            </a:r>
          </a:p>
          <a:p>
            <a:pPr algn="ctr"/>
            <a:r>
              <a:rPr lang="en-US" sz="2400" b="1" dirty="0">
                <a:solidFill>
                  <a:schemeClr val="tx1"/>
                </a:solidFill>
                <a:latin typeface="Candara" panose="020E0502030303020204" pitchFamily="34" charset="0"/>
              </a:rPr>
              <a:t>Explanation</a:t>
            </a:r>
            <a:endParaRPr lang="en-US" b="1" dirty="0">
              <a:solidFill>
                <a:schemeClr val="tx1"/>
              </a:solidFill>
              <a:latin typeface="Candara" panose="020E0502030303020204" pitchFamily="34" charset="0"/>
            </a:endParaRPr>
          </a:p>
        </p:txBody>
      </p:sp>
      <p:sp>
        <p:nvSpPr>
          <p:cNvPr id="11" name="Oval 10"/>
          <p:cNvSpPr/>
          <p:nvPr/>
        </p:nvSpPr>
        <p:spPr>
          <a:xfrm>
            <a:off x="1883763" y="3781741"/>
            <a:ext cx="2961564" cy="272955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Internal</a:t>
            </a:r>
            <a:r>
              <a:rPr lang="en-US" sz="2000" b="1" dirty="0">
                <a:solidFill>
                  <a:schemeClr val="tx1"/>
                </a:solidFill>
                <a:latin typeface="Candara" panose="020E0502030303020204" pitchFamily="34" charset="0"/>
              </a:rPr>
              <a:t> </a:t>
            </a:r>
            <a:r>
              <a:rPr lang="en-US" b="1" dirty="0">
                <a:solidFill>
                  <a:schemeClr val="tx1"/>
                </a:solidFill>
                <a:latin typeface="Candara" panose="020E0502030303020204" pitchFamily="34" charset="0"/>
              </a:rPr>
              <a:t>(Dispositional)</a:t>
            </a:r>
          </a:p>
          <a:p>
            <a:pPr algn="ctr"/>
            <a:r>
              <a:rPr lang="en-US" sz="2400" b="1" dirty="0">
                <a:solidFill>
                  <a:schemeClr val="tx1"/>
                </a:solidFill>
                <a:latin typeface="Candara" panose="020E0502030303020204" pitchFamily="34" charset="0"/>
              </a:rPr>
              <a:t>Explanation</a:t>
            </a:r>
          </a:p>
        </p:txBody>
      </p:sp>
      <p:cxnSp>
        <p:nvCxnSpPr>
          <p:cNvPr id="14" name="Straight Arrow Connector 13"/>
          <p:cNvCxnSpPr>
            <a:stCxn id="9" idx="3"/>
            <a:endCxn id="11" idx="7"/>
          </p:cNvCxnSpPr>
          <p:nvPr/>
        </p:nvCxnSpPr>
        <p:spPr>
          <a:xfrm flipH="1">
            <a:off x="4411616" y="3171825"/>
            <a:ext cx="574477" cy="1009650"/>
          </a:xfrm>
          <a:prstGeom prst="straightConnector1">
            <a:avLst/>
          </a:prstGeom>
          <a:ln w="762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5"/>
            <a:endCxn id="10" idx="1"/>
          </p:cNvCxnSpPr>
          <p:nvPr/>
        </p:nvCxnSpPr>
        <p:spPr>
          <a:xfrm>
            <a:off x="7080235" y="3171825"/>
            <a:ext cx="574477" cy="1037269"/>
          </a:xfrm>
          <a:prstGeom prst="straightConnector1">
            <a:avLst/>
          </a:prstGeom>
          <a:ln w="762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200" y="2458302"/>
            <a:ext cx="4191545" cy="1323439"/>
          </a:xfrm>
          <a:prstGeom prst="rect">
            <a:avLst/>
          </a:prstGeom>
          <a:noFill/>
        </p:spPr>
        <p:txBody>
          <a:bodyPr wrap="square" rtlCol="0">
            <a:spAutoFit/>
          </a:bodyPr>
          <a:lstStyle/>
          <a:p>
            <a:r>
              <a:rPr lang="en-US" sz="2000" b="1" dirty="0">
                <a:latin typeface="Candara" panose="020E0502030303020204" pitchFamily="34" charset="0"/>
              </a:rPr>
              <a:t>‘Supervisor yells at everyone…..because he is a hostile person’.</a:t>
            </a:r>
          </a:p>
          <a:p>
            <a:r>
              <a:rPr lang="en-US" sz="2000" b="1" dirty="0">
                <a:latin typeface="Candara" panose="020E0502030303020204" pitchFamily="34" charset="0"/>
              </a:rPr>
              <a:t>(Behavior reflects the </a:t>
            </a:r>
            <a:r>
              <a:rPr lang="en-US" sz="2000" b="1" dirty="0">
                <a:solidFill>
                  <a:srgbClr val="FFFF00"/>
                </a:solidFill>
                <a:latin typeface="Candara" panose="020E0502030303020204" pitchFamily="34" charset="0"/>
              </a:rPr>
              <a:t>‘person’</a:t>
            </a:r>
            <a:r>
              <a:rPr lang="en-US" sz="2000" b="1" dirty="0">
                <a:latin typeface="Candara" panose="020E0502030303020204" pitchFamily="34" charset="0"/>
              </a:rPr>
              <a:t>)</a:t>
            </a:r>
          </a:p>
        </p:txBody>
      </p:sp>
      <p:sp>
        <p:nvSpPr>
          <p:cNvPr id="27" name="TextBox 26"/>
          <p:cNvSpPr txBox="1"/>
          <p:nvPr/>
        </p:nvSpPr>
        <p:spPr>
          <a:xfrm rot="19945182">
            <a:off x="70838" y="409875"/>
            <a:ext cx="4295825" cy="1384995"/>
          </a:xfrm>
          <a:prstGeom prst="rect">
            <a:avLst/>
          </a:prstGeom>
          <a:noFill/>
        </p:spPr>
        <p:txBody>
          <a:bodyPr wrap="square" rtlCol="0">
            <a:spAutoFit/>
          </a:bodyPr>
          <a:lstStyle/>
          <a:p>
            <a:r>
              <a:rPr lang="en-US" sz="2800" b="1" i="1" dirty="0">
                <a:solidFill>
                  <a:srgbClr val="FFFF00"/>
                </a:solidFill>
                <a:latin typeface="Candara" panose="020E0502030303020204" pitchFamily="34" charset="0"/>
              </a:rPr>
              <a:t>We are all “intuitive scientists’ or ‘naïve psychologists’!!!</a:t>
            </a:r>
          </a:p>
        </p:txBody>
      </p:sp>
      <p:sp>
        <p:nvSpPr>
          <p:cNvPr id="28" name="TextBox 27"/>
          <p:cNvSpPr txBox="1"/>
          <p:nvPr/>
        </p:nvSpPr>
        <p:spPr>
          <a:xfrm>
            <a:off x="7807112" y="994407"/>
            <a:ext cx="4191545" cy="1323439"/>
          </a:xfrm>
          <a:prstGeom prst="rect">
            <a:avLst/>
          </a:prstGeom>
          <a:noFill/>
        </p:spPr>
        <p:txBody>
          <a:bodyPr wrap="square" rtlCol="0">
            <a:spAutoFit/>
          </a:bodyPr>
          <a:lstStyle/>
          <a:p>
            <a:r>
              <a:rPr lang="en-US" sz="2000" b="1" dirty="0">
                <a:solidFill>
                  <a:srgbClr val="FFFF00"/>
                </a:solidFill>
                <a:latin typeface="Candara" panose="020E0502030303020204" pitchFamily="34" charset="0"/>
              </a:rPr>
              <a:t>“Process of inferring the causes of mental states, behaviors, and events which occur to ourselves &amp; others” (</a:t>
            </a:r>
            <a:r>
              <a:rPr lang="en-US" sz="2000" b="1" dirty="0" err="1">
                <a:solidFill>
                  <a:srgbClr val="FFFF00"/>
                </a:solidFill>
                <a:latin typeface="Candara" panose="020E0502030303020204" pitchFamily="34" charset="0"/>
              </a:rPr>
              <a:t>Heider</a:t>
            </a:r>
            <a:r>
              <a:rPr lang="en-US" sz="2000" b="1" dirty="0">
                <a:solidFill>
                  <a:srgbClr val="FFFF00"/>
                </a:solidFill>
                <a:latin typeface="Candara" panose="020E0502030303020204" pitchFamily="34" charset="0"/>
              </a:rPr>
              <a:t>, 1958)</a:t>
            </a:r>
          </a:p>
        </p:txBody>
      </p:sp>
      <p:sp>
        <p:nvSpPr>
          <p:cNvPr id="29" name="TextBox 28"/>
          <p:cNvSpPr txBox="1"/>
          <p:nvPr/>
        </p:nvSpPr>
        <p:spPr>
          <a:xfrm>
            <a:off x="7623127" y="2458302"/>
            <a:ext cx="4191545" cy="1015663"/>
          </a:xfrm>
          <a:prstGeom prst="rect">
            <a:avLst/>
          </a:prstGeom>
          <a:noFill/>
        </p:spPr>
        <p:txBody>
          <a:bodyPr wrap="square" rtlCol="0">
            <a:spAutoFit/>
          </a:bodyPr>
          <a:lstStyle/>
          <a:p>
            <a:r>
              <a:rPr lang="en-US" sz="2000" b="1" dirty="0">
                <a:latin typeface="Candara" panose="020E0502030303020204" pitchFamily="34" charset="0"/>
              </a:rPr>
              <a:t>‘Supervisor yelled at me….because I missed the project deadline’.</a:t>
            </a:r>
          </a:p>
          <a:p>
            <a:r>
              <a:rPr lang="en-US" sz="2000" b="1" dirty="0">
                <a:latin typeface="Candara" panose="020E0502030303020204" pitchFamily="34" charset="0"/>
              </a:rPr>
              <a:t>(behavior is due to </a:t>
            </a:r>
            <a:r>
              <a:rPr lang="en-US" sz="2000" b="1" dirty="0">
                <a:solidFill>
                  <a:srgbClr val="FFFF00"/>
                </a:solidFill>
                <a:latin typeface="Candara" panose="020E0502030303020204" pitchFamily="34" charset="0"/>
              </a:rPr>
              <a:t>‘situation’</a:t>
            </a:r>
            <a:r>
              <a:rPr lang="en-US" sz="2000" b="1" dirty="0">
                <a:latin typeface="Candara" panose="020E0502030303020204" pitchFamily="34" charset="0"/>
              </a:rPr>
              <a:t>)</a:t>
            </a:r>
          </a:p>
        </p:txBody>
      </p:sp>
      <p:sp>
        <p:nvSpPr>
          <p:cNvPr id="2" name="Footer Placeholder 1"/>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242820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par>
                                <p:cTn id="22" presetID="22" presetClass="entr" presetSubtype="4"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down)">
                                      <p:cBhvr>
                                        <p:cTn id="24" dur="500"/>
                                        <p:tgtEl>
                                          <p:spTgt spid="1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strVal val="#ppt_w*0.70"/>
                                          </p:val>
                                        </p:tav>
                                        <p:tav tm="100000">
                                          <p:val>
                                            <p:strVal val="#ppt_w"/>
                                          </p:val>
                                        </p:tav>
                                      </p:tavLst>
                                    </p:anim>
                                    <p:anim calcmode="lin" valueType="num">
                                      <p:cBhvr>
                                        <p:cTn id="33" dur="1000" fill="hold"/>
                                        <p:tgtEl>
                                          <p:spTgt spid="29"/>
                                        </p:tgtEl>
                                        <p:attrNameLst>
                                          <p:attrName>ppt_h</p:attrName>
                                        </p:attrNameLst>
                                      </p:cBhvr>
                                      <p:tavLst>
                                        <p:tav tm="0">
                                          <p:val>
                                            <p:strVal val="#ppt_h"/>
                                          </p:val>
                                        </p:tav>
                                        <p:tav tm="100000">
                                          <p:val>
                                            <p:strVal val="#ppt_h"/>
                                          </p:val>
                                        </p:tav>
                                      </p:tavLst>
                                    </p:anim>
                                    <p:animEffect transition="in" filter="fade">
                                      <p:cBhvr>
                                        <p:cTn id="34" dur="1000"/>
                                        <p:tgtEl>
                                          <p:spTgt spid="29"/>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1000" fill="hold"/>
                                        <p:tgtEl>
                                          <p:spTgt spid="26"/>
                                        </p:tgtEl>
                                        <p:attrNameLst>
                                          <p:attrName>ppt_w</p:attrName>
                                        </p:attrNameLst>
                                      </p:cBhvr>
                                      <p:tavLst>
                                        <p:tav tm="0">
                                          <p:val>
                                            <p:strVal val="#ppt_w*0.70"/>
                                          </p:val>
                                        </p:tav>
                                        <p:tav tm="100000">
                                          <p:val>
                                            <p:strVal val="#ppt_w"/>
                                          </p:val>
                                        </p:tav>
                                      </p:tavLst>
                                    </p:anim>
                                    <p:anim calcmode="lin" valueType="num">
                                      <p:cBhvr>
                                        <p:cTn id="38" dur="1000" fill="hold"/>
                                        <p:tgtEl>
                                          <p:spTgt spid="26"/>
                                        </p:tgtEl>
                                        <p:attrNameLst>
                                          <p:attrName>ppt_h</p:attrName>
                                        </p:attrNameLst>
                                      </p:cBhvr>
                                      <p:tavLst>
                                        <p:tav tm="0">
                                          <p:val>
                                            <p:strVal val="#ppt_h"/>
                                          </p:val>
                                        </p:tav>
                                        <p:tav tm="100000">
                                          <p:val>
                                            <p:strVal val="#ppt_h"/>
                                          </p:val>
                                        </p:tav>
                                      </p:tavLst>
                                    </p:anim>
                                    <p:animEffect transition="in" filter="fade">
                                      <p:cBhvr>
                                        <p:cTn id="39"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6" grpId="0"/>
      <p:bldP spid="27" grpId="0"/>
      <p:bldP spid="28"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A67672-64FC-4C8C-B1B0-A7DDF30DE112}"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24</a:t>
            </a:fld>
            <a:endParaRPr lang="en-US"/>
          </a:p>
        </p:txBody>
      </p:sp>
      <p:sp>
        <p:nvSpPr>
          <p:cNvPr id="8" name="Rectangle 7"/>
          <p:cNvSpPr/>
          <p:nvPr/>
        </p:nvSpPr>
        <p:spPr>
          <a:xfrm>
            <a:off x="4557247" y="191730"/>
            <a:ext cx="3082413" cy="81116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C00000"/>
                </a:solidFill>
                <a:effectLst>
                  <a:outerShdw blurRad="38100" dist="38100" dir="2700000" algn="tl">
                    <a:srgbClr val="000000">
                      <a:alpha val="43137"/>
                    </a:srgbClr>
                  </a:outerShdw>
                </a:effectLst>
                <a:latin typeface="Candara" panose="020E0502030303020204" pitchFamily="34" charset="0"/>
              </a:rPr>
              <a:t>Attribution biases</a:t>
            </a:r>
          </a:p>
        </p:txBody>
      </p:sp>
      <p:sp>
        <p:nvSpPr>
          <p:cNvPr id="9" name="Rectangle 8"/>
          <p:cNvSpPr/>
          <p:nvPr/>
        </p:nvSpPr>
        <p:spPr>
          <a:xfrm>
            <a:off x="7123475" y="1476529"/>
            <a:ext cx="4483509" cy="81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66"/>
                </a:solidFill>
                <a:latin typeface="Candara" panose="020E0502030303020204" pitchFamily="34" charset="0"/>
              </a:rPr>
              <a:t>Actor-Observer Bias</a:t>
            </a:r>
          </a:p>
        </p:txBody>
      </p:sp>
      <p:sp>
        <p:nvSpPr>
          <p:cNvPr id="10" name="Rectangle 9"/>
          <p:cNvSpPr/>
          <p:nvPr/>
        </p:nvSpPr>
        <p:spPr>
          <a:xfrm>
            <a:off x="307257" y="1476529"/>
            <a:ext cx="5164394" cy="81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1A9E2A"/>
                </a:solidFill>
                <a:latin typeface="Candara" panose="020E0502030303020204" pitchFamily="34" charset="0"/>
              </a:rPr>
              <a:t>Fundamental Attribution Error (FAE)</a:t>
            </a:r>
          </a:p>
        </p:txBody>
      </p:sp>
      <p:sp>
        <p:nvSpPr>
          <p:cNvPr id="11" name="Rectangle 10"/>
          <p:cNvSpPr/>
          <p:nvPr/>
        </p:nvSpPr>
        <p:spPr>
          <a:xfrm>
            <a:off x="307257" y="2680416"/>
            <a:ext cx="5164394" cy="34696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2000" dirty="0">
                <a:solidFill>
                  <a:srgbClr val="1A9E2A"/>
                </a:solidFill>
                <a:latin typeface="Candara" panose="020E0502030303020204" pitchFamily="34" charset="0"/>
              </a:rPr>
              <a:t>Correspondence bias</a:t>
            </a:r>
          </a:p>
          <a:p>
            <a:pPr marL="285750" indent="-285750">
              <a:spcBef>
                <a:spcPts val="600"/>
              </a:spcBef>
              <a:spcAft>
                <a:spcPts val="600"/>
              </a:spcAft>
              <a:buFont typeface="Arial" panose="020B0604020202020204" pitchFamily="34" charset="0"/>
              <a:buChar char="•"/>
            </a:pPr>
            <a:r>
              <a:rPr lang="en-US" sz="2000" dirty="0">
                <a:solidFill>
                  <a:srgbClr val="1A9E2A"/>
                </a:solidFill>
                <a:latin typeface="Candara" panose="020E0502030303020204" pitchFamily="34" charset="0"/>
              </a:rPr>
              <a:t>Overestimate internal factors (e.g. personality) more than external factors (e.g. environment)</a:t>
            </a:r>
          </a:p>
          <a:p>
            <a:pPr marL="285750" indent="-285750">
              <a:spcBef>
                <a:spcPts val="600"/>
              </a:spcBef>
              <a:spcAft>
                <a:spcPts val="600"/>
              </a:spcAft>
              <a:buFont typeface="Arial" panose="020B0604020202020204" pitchFamily="34" charset="0"/>
              <a:buChar char="•"/>
            </a:pPr>
            <a:r>
              <a:rPr lang="en-US" sz="2000" dirty="0">
                <a:solidFill>
                  <a:srgbClr val="1A9E2A"/>
                </a:solidFill>
                <a:latin typeface="Candara" panose="020E0502030303020204" pitchFamily="34" charset="0"/>
              </a:rPr>
              <a:t>Even though situational variables are very likely present, people tend to attribute the cause to internal factors.</a:t>
            </a:r>
          </a:p>
          <a:p>
            <a:pPr marL="285750" indent="-285750">
              <a:spcBef>
                <a:spcPts val="600"/>
              </a:spcBef>
              <a:spcAft>
                <a:spcPts val="600"/>
              </a:spcAft>
              <a:buFont typeface="Arial" panose="020B0604020202020204" pitchFamily="34" charset="0"/>
              <a:buChar char="•"/>
            </a:pPr>
            <a:r>
              <a:rPr lang="en-US" sz="2000" dirty="0">
                <a:solidFill>
                  <a:srgbClr val="1A9E2A"/>
                </a:solidFill>
                <a:latin typeface="Candara" panose="020E0502030303020204" pitchFamily="34" charset="0"/>
              </a:rPr>
              <a:t>People tend to blame others while the person is completely innocent but becomes a victims of crimes for his misfortune. </a:t>
            </a:r>
          </a:p>
        </p:txBody>
      </p:sp>
      <p:sp>
        <p:nvSpPr>
          <p:cNvPr id="12" name="Rectangle 11"/>
          <p:cNvSpPr/>
          <p:nvPr/>
        </p:nvSpPr>
        <p:spPr>
          <a:xfrm>
            <a:off x="7123475" y="2493963"/>
            <a:ext cx="4483509" cy="3656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spcAft>
                <a:spcPts val="600"/>
              </a:spcAft>
              <a:buFont typeface="Arial" panose="020B0604020202020204" pitchFamily="34" charset="0"/>
              <a:buChar char="•"/>
            </a:pPr>
            <a:r>
              <a:rPr lang="en-US" sz="2000" dirty="0">
                <a:solidFill>
                  <a:srgbClr val="FF0066"/>
                </a:solidFill>
                <a:latin typeface="Candara" panose="020E0502030303020204" pitchFamily="34" charset="0"/>
              </a:rPr>
              <a:t>Opposite is happened when we explain our own behavior. </a:t>
            </a:r>
          </a:p>
          <a:p>
            <a:pPr marL="285750" indent="-285750">
              <a:spcBef>
                <a:spcPts val="600"/>
              </a:spcBef>
              <a:spcAft>
                <a:spcPts val="600"/>
              </a:spcAft>
              <a:buFont typeface="Arial" panose="020B0604020202020204" pitchFamily="34" charset="0"/>
              <a:buChar char="•"/>
            </a:pPr>
            <a:r>
              <a:rPr lang="en-US" sz="2000" dirty="0">
                <a:solidFill>
                  <a:srgbClr val="FF0066"/>
                </a:solidFill>
                <a:latin typeface="Candara" panose="020E0502030303020204" pitchFamily="34" charset="0"/>
              </a:rPr>
              <a:t>People are more likely blame external forces rather than own personal characteristics. </a:t>
            </a:r>
          </a:p>
          <a:p>
            <a:pPr marL="285750" indent="-285750">
              <a:spcBef>
                <a:spcPts val="600"/>
              </a:spcBef>
              <a:spcAft>
                <a:spcPts val="600"/>
              </a:spcAft>
              <a:buFont typeface="Arial" panose="020B0604020202020204" pitchFamily="34" charset="0"/>
              <a:buChar char="•"/>
            </a:pPr>
            <a:r>
              <a:rPr lang="en-US" sz="2000" dirty="0">
                <a:solidFill>
                  <a:srgbClr val="FF0066"/>
                </a:solidFill>
                <a:latin typeface="Candara" panose="020E0502030303020204" pitchFamily="34" charset="0"/>
              </a:rPr>
              <a:t>When people know more about the personality and behavior of a person, they are better able to understand his view  and more able to be aware the situational forces for his behavior. </a:t>
            </a:r>
          </a:p>
        </p:txBody>
      </p:sp>
      <p:cxnSp>
        <p:nvCxnSpPr>
          <p:cNvPr id="14" name="Elbow Connector 13"/>
          <p:cNvCxnSpPr>
            <a:stCxn id="8" idx="3"/>
            <a:endCxn id="9" idx="0"/>
          </p:cNvCxnSpPr>
          <p:nvPr/>
        </p:nvCxnSpPr>
        <p:spPr>
          <a:xfrm>
            <a:off x="7639660" y="597311"/>
            <a:ext cx="1725570" cy="879218"/>
          </a:xfrm>
          <a:prstGeom prst="bentConnector2">
            <a:avLst/>
          </a:prstGeom>
          <a:ln>
            <a:solidFill>
              <a:srgbClr val="F53B8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8" idx="1"/>
            <a:endCxn id="10" idx="0"/>
          </p:cNvCxnSpPr>
          <p:nvPr/>
        </p:nvCxnSpPr>
        <p:spPr>
          <a:xfrm rot="10800000" flipV="1">
            <a:off x="2889455" y="597311"/>
            <a:ext cx="1667793" cy="879218"/>
          </a:xfrm>
          <a:prstGeom prst="bentConnector2">
            <a:avLst/>
          </a:prstGeom>
          <a:ln>
            <a:solidFill>
              <a:srgbClr val="1A9E2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5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500"/>
                                        <p:tgtEl>
                                          <p:spTgt spid="20"/>
                                        </p:tgtEl>
                                      </p:cBhvr>
                                    </p:animEffect>
                                  </p:childTnLst>
                                </p:cTn>
                              </p:par>
                              <p:par>
                                <p:cTn id="8" presetID="22" presetClass="entr" presetSubtype="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up)">
                                      <p:cBhvr>
                                        <p:cTn id="10" dur="500"/>
                                        <p:tgtEl>
                                          <p:spTgt spid="14"/>
                                        </p:tgtEl>
                                      </p:cBhvr>
                                    </p:animEffect>
                                  </p:childTnLst>
                                </p:cTn>
                              </p:par>
                            </p:childTnLst>
                          </p:cTn>
                        </p:par>
                        <p:par>
                          <p:cTn id="11" fill="hold">
                            <p:stCondLst>
                              <p:cond delay="500"/>
                            </p:stCondLst>
                            <p:childTnLst>
                              <p:par>
                                <p:cTn id="12" presetID="22" presetClass="entr" presetSubtype="1" fill="hold" grpId="0" nodeType="afterEffect">
                                  <p:stCondLst>
                                    <p:cond delay="25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1250"/>
                            </p:stCondLst>
                            <p:childTnLst>
                              <p:par>
                                <p:cTn id="16" presetID="22" presetClass="entr" presetSubtype="1" fill="hold" grpId="0" nodeType="afterEffect">
                                  <p:stCondLst>
                                    <p:cond delay="25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par>
                          <p:cTn id="19" fill="hold">
                            <p:stCondLst>
                              <p:cond delay="2000"/>
                            </p:stCondLst>
                            <p:childTnLst>
                              <p:par>
                                <p:cTn id="20" presetID="2" presetClass="entr" presetSubtype="4" fill="hold" grpId="0" nodeType="after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3333271" y="230056"/>
            <a:ext cx="5628848" cy="634644"/>
          </a:xfrm>
        </p:spPr>
        <p:txBody>
          <a:bodyPr>
            <a:normAutofit fontScale="90000"/>
          </a:bodyPr>
          <a:lstStyle/>
          <a:p>
            <a:pPr algn="ctr"/>
            <a:r>
              <a:rPr lang="en-US" b="1" dirty="0">
                <a:solidFill>
                  <a:srgbClr val="C00000"/>
                </a:solidFill>
                <a:latin typeface="Candara" panose="020E0502030303020204" pitchFamily="34" charset="0"/>
              </a:rPr>
              <a:t>Attitude &amp; Behavior</a:t>
            </a:r>
          </a:p>
        </p:txBody>
      </p:sp>
      <p:sp>
        <p:nvSpPr>
          <p:cNvPr id="4" name="Date Placeholder 3"/>
          <p:cNvSpPr>
            <a:spLocks noGrp="1"/>
          </p:cNvSpPr>
          <p:nvPr>
            <p:ph type="dt" sz="half" idx="10"/>
          </p:nvPr>
        </p:nvSpPr>
        <p:spPr/>
        <p:txBody>
          <a:bodyPr/>
          <a:lstStyle/>
          <a:p>
            <a:fld id="{41BBD7DE-3CAC-444B-9CEC-FE0D2C637823}" type="datetime1">
              <a:rPr lang="en-US" smtClean="0">
                <a:solidFill>
                  <a:schemeClr val="tx1"/>
                </a:solidFill>
              </a:rPr>
              <a:t>9/14/2020</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033F21F-1872-452F-ABD6-6E9767D6AF28}" type="slidenum">
              <a:rPr lang="en-US" smtClean="0">
                <a:solidFill>
                  <a:schemeClr val="tx1"/>
                </a:solidFill>
              </a:rPr>
              <a:pPr/>
              <a:t>25</a:t>
            </a:fld>
            <a:endParaRPr lang="en-US" dirty="0">
              <a:solidFill>
                <a:schemeClr val="tx1"/>
              </a:solidFill>
            </a:endParaRPr>
          </a:p>
        </p:txBody>
      </p:sp>
      <p:sp>
        <p:nvSpPr>
          <p:cNvPr id="9" name="Oval 8"/>
          <p:cNvSpPr/>
          <p:nvPr/>
        </p:nvSpPr>
        <p:spPr>
          <a:xfrm>
            <a:off x="4552382" y="842007"/>
            <a:ext cx="2961564" cy="272955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Candara" panose="020E0502030303020204" pitchFamily="34" charset="0"/>
              </a:rPr>
              <a:t>Behavior</a:t>
            </a:r>
            <a:endParaRPr lang="en-US" b="1" dirty="0">
              <a:solidFill>
                <a:schemeClr val="tx1"/>
              </a:solidFill>
              <a:latin typeface="Candara" panose="020E0502030303020204" pitchFamily="34" charset="0"/>
            </a:endParaRPr>
          </a:p>
        </p:txBody>
      </p:sp>
      <p:sp>
        <p:nvSpPr>
          <p:cNvPr id="10" name="Oval 9"/>
          <p:cNvSpPr/>
          <p:nvPr/>
        </p:nvSpPr>
        <p:spPr>
          <a:xfrm>
            <a:off x="8024982" y="3647347"/>
            <a:ext cx="2961564" cy="272955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Situation</a:t>
            </a:r>
            <a:endParaRPr lang="en-US" b="1" dirty="0">
              <a:solidFill>
                <a:schemeClr val="tx1"/>
              </a:solidFill>
              <a:latin typeface="Candara" panose="020E0502030303020204" pitchFamily="34" charset="0"/>
            </a:endParaRPr>
          </a:p>
        </p:txBody>
      </p:sp>
      <p:sp>
        <p:nvSpPr>
          <p:cNvPr id="11" name="Oval 10"/>
          <p:cNvSpPr/>
          <p:nvPr/>
        </p:nvSpPr>
        <p:spPr>
          <a:xfrm>
            <a:off x="937501" y="3756423"/>
            <a:ext cx="2961564" cy="2729552"/>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Attitude</a:t>
            </a:r>
          </a:p>
        </p:txBody>
      </p:sp>
      <p:cxnSp>
        <p:nvCxnSpPr>
          <p:cNvPr id="14" name="Straight Arrow Connector 13"/>
          <p:cNvCxnSpPr>
            <a:stCxn id="11" idx="7"/>
            <a:endCxn id="9" idx="3"/>
          </p:cNvCxnSpPr>
          <p:nvPr/>
        </p:nvCxnSpPr>
        <p:spPr>
          <a:xfrm flipV="1">
            <a:off x="3465354" y="3171825"/>
            <a:ext cx="1520739" cy="984332"/>
          </a:xfrm>
          <a:prstGeom prst="straightConnector1">
            <a:avLst/>
          </a:prstGeom>
          <a:ln w="762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1"/>
            <a:endCxn id="9" idx="5"/>
          </p:cNvCxnSpPr>
          <p:nvPr/>
        </p:nvCxnSpPr>
        <p:spPr>
          <a:xfrm flipH="1" flipV="1">
            <a:off x="7080235" y="3171825"/>
            <a:ext cx="1378458" cy="875256"/>
          </a:xfrm>
          <a:prstGeom prst="straightConnector1">
            <a:avLst/>
          </a:prstGeom>
          <a:ln w="762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99751" y="1474378"/>
            <a:ext cx="4191545" cy="1877437"/>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Candara" panose="020E0502030303020204" pitchFamily="34" charset="0"/>
              </a:rPr>
              <a:t>Attitudes are specific &amp; relevant to behavior</a:t>
            </a:r>
          </a:p>
          <a:p>
            <a:pPr marL="342900" indent="-342900">
              <a:buFont typeface="Arial" panose="020B0604020202020204" pitchFamily="34" charset="0"/>
              <a:buChar char="•"/>
            </a:pPr>
            <a:r>
              <a:rPr lang="en-US" sz="2400" b="1" dirty="0">
                <a:latin typeface="Candara" panose="020E0502030303020204" pitchFamily="34" charset="0"/>
              </a:rPr>
              <a:t>Attitudes are implicit (unconscious)</a:t>
            </a:r>
          </a:p>
          <a:p>
            <a:pPr marL="342900" indent="-342900">
              <a:buFont typeface="Arial" panose="020B0604020202020204" pitchFamily="34" charset="0"/>
              <a:buChar char="•"/>
            </a:pPr>
            <a:endParaRPr lang="en-US" sz="2000" b="1" dirty="0">
              <a:latin typeface="Candara" panose="020E0502030303020204" pitchFamily="34" charset="0"/>
            </a:endParaRPr>
          </a:p>
        </p:txBody>
      </p:sp>
      <p:sp>
        <p:nvSpPr>
          <p:cNvPr id="28" name="TextBox 27"/>
          <p:cNvSpPr txBox="1"/>
          <p:nvPr/>
        </p:nvSpPr>
        <p:spPr>
          <a:xfrm>
            <a:off x="7615246" y="940736"/>
            <a:ext cx="4484711" cy="2308324"/>
          </a:xfrm>
          <a:prstGeom prst="rect">
            <a:avLst/>
          </a:prstGeom>
          <a:noFill/>
        </p:spPr>
        <p:txBody>
          <a:bodyPr wrap="square" rtlCol="0">
            <a:spAutoFit/>
          </a:bodyPr>
          <a:lstStyle/>
          <a:p>
            <a:r>
              <a:rPr lang="en-US" sz="2400" b="1" dirty="0">
                <a:solidFill>
                  <a:srgbClr val="FF0000"/>
                </a:solidFill>
                <a:latin typeface="Candara" panose="020E0502030303020204" pitchFamily="34" charset="0"/>
              </a:rPr>
              <a:t>Attitude:</a:t>
            </a:r>
          </a:p>
          <a:p>
            <a:r>
              <a:rPr lang="en-US" sz="2400" b="1" dirty="0" err="1">
                <a:latin typeface="Candara" panose="020E0502030303020204" pitchFamily="34" charset="0"/>
              </a:rPr>
              <a:t>Valenced</a:t>
            </a:r>
            <a:r>
              <a:rPr lang="en-US" sz="2400" b="1" dirty="0">
                <a:latin typeface="Candara" panose="020E0502030303020204" pitchFamily="34" charset="0"/>
              </a:rPr>
              <a:t> (+/-) beliefs &amp; feelings towards people, objects, &amp; events, e.g., </a:t>
            </a:r>
          </a:p>
          <a:p>
            <a:pPr marL="342900" indent="-342900">
              <a:buFont typeface="Arial" panose="020B0604020202020204" pitchFamily="34" charset="0"/>
              <a:buChar char="•"/>
            </a:pPr>
            <a:r>
              <a:rPr lang="en-US" sz="2400" b="1" dirty="0">
                <a:latin typeface="Candara" panose="020E0502030303020204" pitchFamily="34" charset="0"/>
              </a:rPr>
              <a:t>Donald Trump?</a:t>
            </a:r>
          </a:p>
          <a:p>
            <a:pPr marL="342900" indent="-342900">
              <a:buFont typeface="Arial" panose="020B0604020202020204" pitchFamily="34" charset="0"/>
              <a:buChar char="•"/>
            </a:pPr>
            <a:r>
              <a:rPr lang="en-US" sz="2400" b="1" dirty="0">
                <a:latin typeface="Candara" panose="020E0502030303020204" pitchFamily="34" charset="0"/>
              </a:rPr>
              <a:t>GM food?</a:t>
            </a:r>
          </a:p>
        </p:txBody>
      </p:sp>
      <p:sp>
        <p:nvSpPr>
          <p:cNvPr id="29" name="TextBox 28"/>
          <p:cNvSpPr txBox="1"/>
          <p:nvPr/>
        </p:nvSpPr>
        <p:spPr>
          <a:xfrm>
            <a:off x="5374525" y="3977190"/>
            <a:ext cx="2825086" cy="132343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7030A0"/>
                </a:solidFill>
                <a:latin typeface="Candara" panose="020E0502030303020204" pitchFamily="34" charset="0"/>
              </a:rPr>
              <a:t>Behavior also influences Attitude</a:t>
            </a:r>
          </a:p>
          <a:p>
            <a:pPr marL="342900" indent="-342900">
              <a:buFont typeface="Arial" panose="020B0604020202020204" pitchFamily="34" charset="0"/>
              <a:buChar char="•"/>
            </a:pPr>
            <a:r>
              <a:rPr lang="en-US" sz="2000" b="1" dirty="0">
                <a:solidFill>
                  <a:srgbClr val="7030A0"/>
                </a:solidFill>
                <a:latin typeface="Candara" panose="020E0502030303020204" pitchFamily="34" charset="0"/>
              </a:rPr>
              <a:t>“What we do, we gradually become”</a:t>
            </a:r>
          </a:p>
        </p:txBody>
      </p:sp>
      <p:sp>
        <p:nvSpPr>
          <p:cNvPr id="20" name="TextBox 19"/>
          <p:cNvSpPr txBox="1"/>
          <p:nvPr/>
        </p:nvSpPr>
        <p:spPr>
          <a:xfrm>
            <a:off x="4691296" y="5323514"/>
            <a:ext cx="4191545" cy="707886"/>
          </a:xfrm>
          <a:prstGeom prst="rect">
            <a:avLst/>
          </a:prstGeom>
          <a:noFill/>
        </p:spPr>
        <p:txBody>
          <a:bodyPr wrap="square" rtlCol="0">
            <a:spAutoFit/>
          </a:bodyPr>
          <a:lstStyle/>
          <a:p>
            <a:r>
              <a:rPr lang="en-US" sz="2000" b="1" dirty="0">
                <a:latin typeface="Candara" panose="020E0502030303020204" pitchFamily="34" charset="0"/>
              </a:rPr>
              <a:t>Environmental reinforcement matches attitude</a:t>
            </a:r>
          </a:p>
        </p:txBody>
      </p:sp>
      <p:cxnSp>
        <p:nvCxnSpPr>
          <p:cNvPr id="23" name="Straight Arrow Connector 22"/>
          <p:cNvCxnSpPr>
            <a:stCxn id="9" idx="4"/>
            <a:endCxn id="11" idx="6"/>
          </p:cNvCxnSpPr>
          <p:nvPr/>
        </p:nvCxnSpPr>
        <p:spPr>
          <a:xfrm flipH="1">
            <a:off x="3899065" y="3571559"/>
            <a:ext cx="2134099" cy="154964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3" name="Footer Placeholder 32"/>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94424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29" grpId="0"/>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b="1" dirty="0">
                <a:solidFill>
                  <a:srgbClr val="C00000"/>
                </a:solidFill>
                <a:effectLst>
                  <a:outerShdw blurRad="38100" dist="38100" dir="2700000" algn="tl">
                    <a:srgbClr val="000000">
                      <a:alpha val="43137"/>
                    </a:srgbClr>
                  </a:outerShdw>
                </a:effectLst>
                <a:latin typeface="Candara" panose="020E0502030303020204" pitchFamily="34" charset="0"/>
              </a:rPr>
              <a:t>Cognitive Dissonance </a:t>
            </a:r>
            <a:r>
              <a:rPr lang="en-US" sz="3200" b="1" dirty="0">
                <a:solidFill>
                  <a:srgbClr val="C00000"/>
                </a:solidFill>
                <a:effectLst>
                  <a:outerShdw blurRad="38100" dist="38100" dir="2700000" algn="tl">
                    <a:srgbClr val="000000">
                      <a:alpha val="43137"/>
                    </a:srgbClr>
                  </a:outerShdw>
                </a:effectLst>
                <a:latin typeface="Candara" panose="020E0502030303020204" pitchFamily="34" charset="0"/>
              </a:rPr>
              <a:t>(</a:t>
            </a:r>
            <a:r>
              <a:rPr lang="en-US" sz="3200" b="1" dirty="0" err="1">
                <a:solidFill>
                  <a:srgbClr val="C00000"/>
                </a:solidFill>
                <a:effectLst>
                  <a:outerShdw blurRad="38100" dist="38100" dir="2700000" algn="tl">
                    <a:srgbClr val="000000">
                      <a:alpha val="43137"/>
                    </a:srgbClr>
                  </a:outerShdw>
                </a:effectLst>
                <a:latin typeface="Candara" panose="020E0502030303020204" pitchFamily="34" charset="0"/>
              </a:rPr>
              <a:t>Festinger</a:t>
            </a:r>
            <a:r>
              <a:rPr lang="en-US" sz="3200" b="1" dirty="0">
                <a:solidFill>
                  <a:srgbClr val="C00000"/>
                </a:solidFill>
                <a:effectLst>
                  <a:outerShdw blurRad="38100" dist="38100" dir="2700000" algn="tl">
                    <a:srgbClr val="000000">
                      <a:alpha val="43137"/>
                    </a:srgbClr>
                  </a:outerShdw>
                </a:effectLst>
                <a:latin typeface="Candara" panose="020E0502030303020204" pitchFamily="34" charset="0"/>
              </a:rPr>
              <a:t>)</a:t>
            </a:r>
          </a:p>
        </p:txBody>
      </p:sp>
      <p:sp>
        <p:nvSpPr>
          <p:cNvPr id="3" name="Date Placeholder 2"/>
          <p:cNvSpPr>
            <a:spLocks noGrp="1"/>
          </p:cNvSpPr>
          <p:nvPr>
            <p:ph type="dt" sz="half" idx="10"/>
          </p:nvPr>
        </p:nvSpPr>
        <p:spPr/>
        <p:txBody>
          <a:bodyPr/>
          <a:lstStyle/>
          <a:p>
            <a:fld id="{DE9D0622-A1D4-4D20-82D2-1FBC887E1AF8}" type="datetime1">
              <a:rPr lang="en-US" smtClean="0"/>
              <a:t>9/14/2020</a:t>
            </a:fld>
            <a:endParaRPr lang="en-US"/>
          </a:p>
        </p:txBody>
      </p:sp>
      <p:sp>
        <p:nvSpPr>
          <p:cNvPr id="4" name="Slide Number Placeholder 3"/>
          <p:cNvSpPr>
            <a:spLocks noGrp="1"/>
          </p:cNvSpPr>
          <p:nvPr>
            <p:ph type="sldNum" sz="quarter" idx="12"/>
          </p:nvPr>
        </p:nvSpPr>
        <p:spPr/>
        <p:txBody>
          <a:bodyPr/>
          <a:lstStyle/>
          <a:p>
            <a:fld id="{6033F21F-1872-452F-ABD6-6E9767D6AF28}" type="slidenum">
              <a:rPr lang="en-US" smtClean="0"/>
              <a:t>26</a:t>
            </a:fld>
            <a:endParaRPr lang="en-US"/>
          </a:p>
        </p:txBody>
      </p:sp>
      <p:pic>
        <p:nvPicPr>
          <p:cNvPr id="10" name="Picture 4" descr="Image result for Cognitive dissonance model, fastinger"/>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6521237" y="1947863"/>
            <a:ext cx="5370512" cy="2678112"/>
          </a:xfrm>
          <a:prstGeom prst="rect">
            <a:avLst/>
          </a:prstGeom>
          <a:noFill/>
          <a:extLst>
            <a:ext uri="{909E8E84-426E-40DD-AFC4-6F175D3DCCD1}">
              <a14:hiddenFill xmlns:a14="http://schemas.microsoft.com/office/drawing/2010/main">
                <a:solidFill>
                  <a:srgbClr val="FFFFFF"/>
                </a:solidFill>
              </a14:hiddenFill>
            </a:ext>
          </a:extLst>
        </p:spPr>
      </p:pic>
      <p:pic>
        <p:nvPicPr>
          <p:cNvPr id="13" name="Content Placeholder 12"/>
          <p:cNvPicPr>
            <a:picLocks noGrp="1" noChangeAspect="1"/>
          </p:cNvPicPr>
          <p:nvPr>
            <p:ph sz="quarter" idx="4294967295"/>
          </p:nvPr>
        </p:nvPicPr>
        <p:blipFill>
          <a:blip r:embed="rId3"/>
          <a:stretch>
            <a:fillRect/>
          </a:stretch>
        </p:blipFill>
        <p:spPr>
          <a:xfrm>
            <a:off x="838200" y="1947863"/>
            <a:ext cx="5464175" cy="2678112"/>
          </a:xfrm>
          <a:prstGeom prst="rect">
            <a:avLst/>
          </a:prstGeom>
        </p:spPr>
      </p:pic>
      <p:sp>
        <p:nvSpPr>
          <p:cNvPr id="15" name="Rectangle 14"/>
          <p:cNvSpPr/>
          <p:nvPr/>
        </p:nvSpPr>
        <p:spPr>
          <a:xfrm>
            <a:off x="838200" y="4763069"/>
            <a:ext cx="11053549" cy="1593281"/>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ndara" panose="020E0502030303020204" pitchFamily="34" charset="0"/>
              </a:rPr>
              <a:t>‘I know using chemical fertilizers adversely affects environment (attitude), yet use regularly for my farming (behavior)’</a:t>
            </a:r>
          </a:p>
        </p:txBody>
      </p:sp>
      <p:sp>
        <p:nvSpPr>
          <p:cNvPr id="16" name="Footer Placeholder 15"/>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61901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lstStyle/>
          <a:p>
            <a:r>
              <a:rPr lang="en-US" b="1" dirty="0">
                <a:solidFill>
                  <a:srgbClr val="C00000"/>
                </a:solidFill>
                <a:latin typeface="Candara" panose="020E0502030303020204" pitchFamily="34" charset="0"/>
              </a:rPr>
              <a:t>Cognitive Dissonance Model</a:t>
            </a:r>
          </a:p>
        </p:txBody>
      </p:sp>
      <p:sp>
        <p:nvSpPr>
          <p:cNvPr id="3" name="Date Placeholder 2"/>
          <p:cNvSpPr>
            <a:spLocks noGrp="1"/>
          </p:cNvSpPr>
          <p:nvPr>
            <p:ph type="dt" sz="half" idx="10"/>
          </p:nvPr>
        </p:nvSpPr>
        <p:spPr/>
        <p:txBody>
          <a:bodyPr/>
          <a:lstStyle/>
          <a:p>
            <a:fld id="{F27622F6-F3B9-4B0F-A5C6-718E46B3D329}" type="datetime1">
              <a:rPr lang="en-US" smtClean="0"/>
              <a:t>9/14/2020</a:t>
            </a:fld>
            <a:endParaRPr lang="en-US"/>
          </a:p>
        </p:txBody>
      </p:sp>
      <p:sp>
        <p:nvSpPr>
          <p:cNvPr id="4" name="Slide Number Placeholder 3"/>
          <p:cNvSpPr>
            <a:spLocks noGrp="1"/>
          </p:cNvSpPr>
          <p:nvPr>
            <p:ph type="sldNum" sz="quarter" idx="12"/>
          </p:nvPr>
        </p:nvSpPr>
        <p:spPr/>
        <p:txBody>
          <a:bodyPr/>
          <a:lstStyle/>
          <a:p>
            <a:fld id="{6033F21F-1872-452F-ABD6-6E9767D6AF28}" type="slidenum">
              <a:rPr lang="en-US" smtClean="0"/>
              <a:t>27</a:t>
            </a:fld>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636" y="1355213"/>
            <a:ext cx="6426176" cy="481963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59672" y="1554665"/>
            <a:ext cx="4754880" cy="1097280"/>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Two inconsistent cognitions -&gt; Dissonance</a:t>
            </a:r>
          </a:p>
          <a:p>
            <a:pPr marL="285750" indent="-285750" algn="ctr">
              <a:buFont typeface="Arial" panose="020B0604020202020204" pitchFamily="34" charset="0"/>
              <a:buChar char="•"/>
            </a:pPr>
            <a:r>
              <a:rPr lang="en-US" sz="2000" dirty="0">
                <a:latin typeface="Candara" panose="020E0502030303020204" pitchFamily="34" charset="0"/>
              </a:rPr>
              <a:t>An attitude</a:t>
            </a:r>
          </a:p>
          <a:p>
            <a:pPr marL="285750" indent="-285750" algn="ctr">
              <a:buFont typeface="Arial" panose="020B0604020202020204" pitchFamily="34" charset="0"/>
              <a:buChar char="•"/>
            </a:pPr>
            <a:r>
              <a:rPr lang="en-US" sz="2000" dirty="0">
                <a:latin typeface="Candara" panose="020E0502030303020204" pitchFamily="34" charset="0"/>
              </a:rPr>
              <a:t>A counter-attitudinal behavior</a:t>
            </a:r>
          </a:p>
        </p:txBody>
      </p:sp>
      <p:sp>
        <p:nvSpPr>
          <p:cNvPr id="9" name="Rectangle 8"/>
          <p:cNvSpPr/>
          <p:nvPr/>
        </p:nvSpPr>
        <p:spPr>
          <a:xfrm>
            <a:off x="838200" y="5227463"/>
            <a:ext cx="4197824" cy="928048"/>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Change Attitude or justify counter-attitudinal behavior</a:t>
            </a:r>
          </a:p>
        </p:txBody>
      </p:sp>
      <p:sp>
        <p:nvSpPr>
          <p:cNvPr id="10" name="Rectangle 9"/>
          <p:cNvSpPr/>
          <p:nvPr/>
        </p:nvSpPr>
        <p:spPr>
          <a:xfrm>
            <a:off x="838200" y="3301005"/>
            <a:ext cx="4197824" cy="928048"/>
          </a:xfrm>
          <a:prstGeom prst="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Motivation to reduce dissonance</a:t>
            </a:r>
          </a:p>
        </p:txBody>
      </p:sp>
      <p:cxnSp>
        <p:nvCxnSpPr>
          <p:cNvPr id="8" name="Straight Arrow Connector 7"/>
          <p:cNvCxnSpPr>
            <a:stCxn id="6" idx="2"/>
            <a:endCxn id="10" idx="0"/>
          </p:cNvCxnSpPr>
          <p:nvPr/>
        </p:nvCxnSpPr>
        <p:spPr>
          <a:xfrm>
            <a:off x="2937112" y="2651945"/>
            <a:ext cx="0" cy="649060"/>
          </a:xfrm>
          <a:prstGeom prst="straightConnector1">
            <a:avLst/>
          </a:prstGeom>
          <a:ln w="57150">
            <a:solidFill>
              <a:srgbClr val="99003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2"/>
            <a:endCxn id="9" idx="0"/>
          </p:cNvCxnSpPr>
          <p:nvPr/>
        </p:nvCxnSpPr>
        <p:spPr>
          <a:xfrm>
            <a:off x="2937112" y="4229053"/>
            <a:ext cx="0" cy="998410"/>
          </a:xfrm>
          <a:prstGeom prst="straightConnector1">
            <a:avLst/>
          </a:prstGeom>
          <a:ln w="57150">
            <a:solidFill>
              <a:srgbClr val="990033"/>
            </a:solidFill>
            <a:tailEnd type="triangle"/>
          </a:ln>
        </p:spPr>
        <p:style>
          <a:lnRef idx="1">
            <a:schemeClr val="accent1"/>
          </a:lnRef>
          <a:fillRef idx="0">
            <a:schemeClr val="accent1"/>
          </a:fillRef>
          <a:effectRef idx="0">
            <a:schemeClr val="accent1"/>
          </a:effectRef>
          <a:fontRef idx="minor">
            <a:schemeClr val="tx1"/>
          </a:fontRef>
        </p:style>
      </p:cxnSp>
      <p:sp>
        <p:nvSpPr>
          <p:cNvPr id="13" name="Footer Placeholder 12"/>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25896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b. Social Influence</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4550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Influence</a:t>
            </a:r>
          </a:p>
        </p:txBody>
      </p:sp>
      <p:sp>
        <p:nvSpPr>
          <p:cNvPr id="6" name="Content Placeholder 5"/>
          <p:cNvSpPr>
            <a:spLocks noGrp="1"/>
          </p:cNvSpPr>
          <p:nvPr>
            <p:ph idx="1"/>
          </p:nvPr>
        </p:nvSpPr>
        <p:spPr/>
        <p:txBody>
          <a:bodyPr/>
          <a:lstStyle/>
          <a:p>
            <a:pPr marL="0" indent="0">
              <a:buNone/>
            </a:pPr>
            <a:r>
              <a:rPr lang="en-US" dirty="0"/>
              <a:t>The greatest contribution of social psychology is its study of attitudes, beliefs, decisions and actions and the way they are moulded by </a:t>
            </a:r>
            <a:r>
              <a:rPr lang="en-US" b="1" dirty="0"/>
              <a:t>social influence</a:t>
            </a:r>
            <a:r>
              <a:rPr lang="en-US" dirty="0"/>
              <a:t>. </a:t>
            </a:r>
          </a:p>
          <a:p>
            <a:pPr lvl="1"/>
            <a:endParaRPr lang="en-US" dirty="0"/>
          </a:p>
          <a:p>
            <a:pPr lvl="1"/>
            <a:r>
              <a:rPr lang="en-US" b="1" dirty="0">
                <a:solidFill>
                  <a:schemeClr val="tx2">
                    <a:lumMod val="50000"/>
                  </a:schemeClr>
                </a:solidFill>
              </a:rPr>
              <a:t>Conformity</a:t>
            </a:r>
          </a:p>
          <a:p>
            <a:pPr lvl="1"/>
            <a:endParaRPr lang="en-US" b="1" dirty="0">
              <a:solidFill>
                <a:schemeClr val="tx2">
                  <a:lumMod val="50000"/>
                </a:schemeClr>
              </a:solidFill>
            </a:endParaRPr>
          </a:p>
          <a:p>
            <a:pPr lvl="1"/>
            <a:r>
              <a:rPr lang="en-US" b="1" dirty="0">
                <a:solidFill>
                  <a:schemeClr val="tx2">
                    <a:lumMod val="50000"/>
                  </a:schemeClr>
                </a:solidFill>
              </a:rPr>
              <a:t>Obedience</a:t>
            </a:r>
          </a:p>
          <a:p>
            <a:pPr lvl="1"/>
            <a:endParaRPr lang="en-US" b="1" dirty="0">
              <a:solidFill>
                <a:schemeClr val="tx2">
                  <a:lumMod val="50000"/>
                </a:schemeClr>
              </a:solidFill>
            </a:endParaRPr>
          </a:p>
          <a:p>
            <a:pPr lvl="1"/>
            <a:r>
              <a:rPr lang="en-US" b="1" dirty="0">
                <a:solidFill>
                  <a:schemeClr val="tx2">
                    <a:lumMod val="50000"/>
                  </a:schemeClr>
                </a:solidFill>
              </a:rPr>
              <a:t>Group influence</a:t>
            </a:r>
          </a:p>
        </p:txBody>
      </p:sp>
      <p:sp>
        <p:nvSpPr>
          <p:cNvPr id="3" name="Date Placeholder 2"/>
          <p:cNvSpPr>
            <a:spLocks noGrp="1"/>
          </p:cNvSpPr>
          <p:nvPr>
            <p:ph type="dt" sz="half" idx="10"/>
          </p:nvPr>
        </p:nvSpPr>
        <p:spPr/>
        <p:txBody>
          <a:bodyPr/>
          <a:lstStyle/>
          <a:p>
            <a:fld id="{759020D4-B838-4A06-AF90-9F30226CB6C5}" type="datetime1">
              <a:rPr lang="en-US" smtClean="0"/>
              <a:t>9/14/2020</a:t>
            </a:fld>
            <a:endParaRPr lang="en-US"/>
          </a:p>
        </p:txBody>
      </p:sp>
      <p:sp>
        <p:nvSpPr>
          <p:cNvPr id="4" name="Slide Number Placeholder 3"/>
          <p:cNvSpPr>
            <a:spLocks noGrp="1"/>
          </p:cNvSpPr>
          <p:nvPr>
            <p:ph type="sldNum" sz="quarter" idx="12"/>
          </p:nvPr>
        </p:nvSpPr>
        <p:spPr/>
        <p:txBody>
          <a:bodyPr/>
          <a:lstStyle/>
          <a:p>
            <a:fld id="{6033F21F-1872-452F-ABD6-6E9767D6AF28}" type="slidenum">
              <a:rPr lang="en-US" smtClean="0"/>
              <a:t>29</a:t>
            </a:fld>
            <a:endParaRPr lang="en-US"/>
          </a:p>
        </p:txBody>
      </p:sp>
      <p:sp>
        <p:nvSpPr>
          <p:cNvPr id="7" name="Footer Placeholder 6"/>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218469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383672"/>
          </a:xfrm>
        </p:spPr>
        <p:txBody>
          <a:bodyPr>
            <a:normAutofit/>
          </a:bodyPr>
          <a:lstStyle/>
          <a:p>
            <a:r>
              <a:rPr lang="en-US" b="1" i="1" dirty="0">
                <a:effectLst>
                  <a:outerShdw blurRad="38100" dist="38100" dir="2700000" algn="tl">
                    <a:srgbClr val="000000">
                      <a:alpha val="43137"/>
                    </a:srgbClr>
                  </a:outerShdw>
                </a:effectLst>
              </a:rPr>
              <a:t>1. Rural Sociology</a:t>
            </a:r>
            <a:br>
              <a:rPr lang="en-US" b="1" i="1" dirty="0">
                <a:effectLst>
                  <a:outerShdw blurRad="38100" dist="38100" dir="2700000" algn="tl">
                    <a:srgbClr val="000000">
                      <a:alpha val="43137"/>
                    </a:srgbClr>
                  </a:outerShdw>
                </a:effectLst>
              </a:rPr>
            </a:br>
            <a:r>
              <a:rPr lang="en-US" sz="4000" b="1" i="1" dirty="0">
                <a:effectLst>
                  <a:outerShdw blurRad="38100" dist="38100" dir="2700000" algn="tl">
                    <a:srgbClr val="000000">
                      <a:alpha val="43137"/>
                    </a:srgbClr>
                  </a:outerShdw>
                </a:effectLst>
              </a:rPr>
              <a:t>What &amp; Why?</a:t>
            </a:r>
          </a:p>
        </p:txBody>
      </p:sp>
    </p:spTree>
    <p:extLst>
      <p:ext uri="{BB962C8B-B14F-4D97-AF65-F5344CB8AC3E}">
        <p14:creationId xmlns:p14="http://schemas.microsoft.com/office/powerpoint/2010/main" val="544320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3351663" cy="769811"/>
          </a:xfrm>
        </p:spPr>
        <p:txBody>
          <a:bodyPr/>
          <a:lstStyle/>
          <a:p>
            <a:r>
              <a:rPr lang="en-US" b="1" dirty="0">
                <a:solidFill>
                  <a:srgbClr val="990033"/>
                </a:solidFill>
                <a:latin typeface="Candara" panose="020E0502030303020204" pitchFamily="34" charset="0"/>
              </a:rPr>
              <a:t>Conformity</a:t>
            </a:r>
          </a:p>
        </p:txBody>
      </p:sp>
      <p:sp>
        <p:nvSpPr>
          <p:cNvPr id="4" name="Date Placeholder 3"/>
          <p:cNvSpPr>
            <a:spLocks noGrp="1"/>
          </p:cNvSpPr>
          <p:nvPr>
            <p:ph type="dt" sz="half" idx="10"/>
          </p:nvPr>
        </p:nvSpPr>
        <p:spPr/>
        <p:txBody>
          <a:bodyPr/>
          <a:lstStyle/>
          <a:p>
            <a:fld id="{0C1A3949-E460-4A69-B1DF-F29EECD3F2B4}"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30</a:t>
            </a:fld>
            <a:endParaRPr lang="en-US" dirty="0"/>
          </a:p>
        </p:txBody>
      </p:sp>
      <p:sp>
        <p:nvSpPr>
          <p:cNvPr id="7" name="Rectangle 6"/>
          <p:cNvSpPr/>
          <p:nvPr/>
        </p:nvSpPr>
        <p:spPr>
          <a:xfrm>
            <a:off x="2086970" y="2653710"/>
            <a:ext cx="2579427" cy="1692323"/>
          </a:xfrm>
          <a:prstGeom prst="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ndara" panose="020E0502030303020204" pitchFamily="34" charset="0"/>
              </a:rPr>
              <a:t>Conformity</a:t>
            </a:r>
          </a:p>
        </p:txBody>
      </p:sp>
      <p:sp>
        <p:nvSpPr>
          <p:cNvPr id="8" name="Rectangle 7"/>
          <p:cNvSpPr/>
          <p:nvPr/>
        </p:nvSpPr>
        <p:spPr>
          <a:xfrm>
            <a:off x="8418392" y="3535007"/>
            <a:ext cx="2579427" cy="1692323"/>
          </a:xfrm>
          <a:prstGeom prst="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ndara" panose="020E0502030303020204" pitchFamily="34" charset="0"/>
              </a:rPr>
              <a:t>Informational Social Influence</a:t>
            </a:r>
          </a:p>
        </p:txBody>
      </p:sp>
      <p:sp>
        <p:nvSpPr>
          <p:cNvPr id="9" name="Rectangle 8"/>
          <p:cNvSpPr/>
          <p:nvPr/>
        </p:nvSpPr>
        <p:spPr>
          <a:xfrm>
            <a:off x="8418392" y="1748916"/>
            <a:ext cx="2579427" cy="1692323"/>
          </a:xfrm>
          <a:prstGeom prst="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ndara" panose="020E0502030303020204" pitchFamily="34" charset="0"/>
              </a:rPr>
              <a:t>Normative Social Influence</a:t>
            </a:r>
          </a:p>
        </p:txBody>
      </p:sp>
      <p:cxnSp>
        <p:nvCxnSpPr>
          <p:cNvPr id="11" name="Elbow Connector 10"/>
          <p:cNvCxnSpPr>
            <a:stCxn id="7" idx="3"/>
            <a:endCxn id="9" idx="1"/>
          </p:cNvCxnSpPr>
          <p:nvPr/>
        </p:nvCxnSpPr>
        <p:spPr>
          <a:xfrm flipV="1">
            <a:off x="4666397" y="2595078"/>
            <a:ext cx="3751995" cy="904794"/>
          </a:xfrm>
          <a:prstGeom prst="bentConnector3">
            <a:avLst/>
          </a:prstGeom>
          <a:ln>
            <a:solidFill>
              <a:srgbClr val="99003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a:cxnSpLocks/>
            <a:stCxn id="7" idx="3"/>
            <a:endCxn id="8" idx="1"/>
          </p:cNvCxnSpPr>
          <p:nvPr/>
        </p:nvCxnSpPr>
        <p:spPr>
          <a:xfrm>
            <a:off x="4666397" y="3499872"/>
            <a:ext cx="3751995" cy="881297"/>
          </a:xfrm>
          <a:prstGeom prst="bentConnector3">
            <a:avLst/>
          </a:prstGeom>
          <a:ln>
            <a:solidFill>
              <a:srgbClr val="990033"/>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3415" y="4574168"/>
            <a:ext cx="3842982"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ndara" panose="020E0502030303020204" pitchFamily="34" charset="0"/>
              </a:rPr>
              <a:t>e.g., Solomon Asch Studies (1950)</a:t>
            </a:r>
          </a:p>
        </p:txBody>
      </p:sp>
      <p:sp>
        <p:nvSpPr>
          <p:cNvPr id="15" name="TextBox 14"/>
          <p:cNvSpPr txBox="1"/>
          <p:nvPr/>
        </p:nvSpPr>
        <p:spPr>
          <a:xfrm>
            <a:off x="353419" y="1429623"/>
            <a:ext cx="6188976"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ndara" panose="020E0502030303020204" pitchFamily="34" charset="0"/>
              </a:rPr>
              <a:t>Willingness to accept others’ opinion about reality</a:t>
            </a:r>
          </a:p>
          <a:p>
            <a:pPr marL="342900" indent="-342900">
              <a:buFont typeface="Arial" panose="020B0604020202020204" pitchFamily="34" charset="0"/>
              <a:buChar char="•"/>
            </a:pPr>
            <a:r>
              <a:rPr lang="en-US" sz="2000" dirty="0">
                <a:latin typeface="Candara" panose="020E0502030303020204" pitchFamily="34" charset="0"/>
              </a:rPr>
              <a:t>Adjusting one’s behavior or thinking to coincide with a group standard</a:t>
            </a:r>
          </a:p>
        </p:txBody>
      </p:sp>
      <p:sp>
        <p:nvSpPr>
          <p:cNvPr id="31" name="TextBox 30"/>
          <p:cNvSpPr txBox="1"/>
          <p:nvPr/>
        </p:nvSpPr>
        <p:spPr>
          <a:xfrm>
            <a:off x="6542395" y="848031"/>
            <a:ext cx="4815386"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ndara" panose="020E0502030303020204" pitchFamily="34" charset="0"/>
              </a:rPr>
              <a:t>A person’s desire to gain approval or avoid rejection</a:t>
            </a:r>
          </a:p>
        </p:txBody>
      </p:sp>
      <p:sp>
        <p:nvSpPr>
          <p:cNvPr id="32" name="TextBox 31"/>
          <p:cNvSpPr txBox="1"/>
          <p:nvPr/>
        </p:nvSpPr>
        <p:spPr>
          <a:xfrm>
            <a:off x="6008426" y="5282054"/>
            <a:ext cx="5815084"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ndara" panose="020E0502030303020204" pitchFamily="34" charset="0"/>
              </a:rPr>
              <a:t>Group may provide valuable information</a:t>
            </a:r>
          </a:p>
          <a:p>
            <a:pPr marL="342900" indent="-342900">
              <a:buFont typeface="Arial" panose="020B0604020202020204" pitchFamily="34" charset="0"/>
              <a:buChar char="•"/>
            </a:pPr>
            <a:r>
              <a:rPr lang="en-US" sz="2000" dirty="0">
                <a:latin typeface="Candara" panose="020E0502030303020204" pitchFamily="34" charset="0"/>
              </a:rPr>
              <a:t>When task is difficult or you are unsure, it makes sense to listen to others</a:t>
            </a:r>
          </a:p>
        </p:txBody>
      </p:sp>
      <p:sp>
        <p:nvSpPr>
          <p:cNvPr id="35" name="Footer Placeholder 34"/>
          <p:cNvSpPr>
            <a:spLocks noGrp="1"/>
          </p:cNvSpPr>
          <p:nvPr>
            <p:ph type="ftr" sz="quarter" idx="11"/>
          </p:nvPr>
        </p:nvSpPr>
        <p:spPr/>
        <p:txBody>
          <a:bodyPr/>
          <a:lstStyle/>
          <a:p>
            <a:r>
              <a:rPr lang="en-US"/>
              <a:t>Presented by Md. Mahbubul Alam, PhD</a:t>
            </a:r>
          </a:p>
        </p:txBody>
      </p:sp>
    </p:spTree>
    <p:extLst>
      <p:ext uri="{BB962C8B-B14F-4D97-AF65-F5344CB8AC3E}">
        <p14:creationId xmlns:p14="http://schemas.microsoft.com/office/powerpoint/2010/main" val="36506098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par>
                                <p:cTn id="18" presetID="22" presetClass="entr" presetSubtype="8"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par>
                                <p:cTn id="27" presetID="2" presetClass="entr" presetSubtype="4"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1000" fill="hold"/>
                                        <p:tgtEl>
                                          <p:spTgt spid="31"/>
                                        </p:tgtEl>
                                        <p:attrNameLst>
                                          <p:attrName>ppt_x</p:attrName>
                                        </p:attrNameLst>
                                      </p:cBhvr>
                                      <p:tavLst>
                                        <p:tav tm="0">
                                          <p:val>
                                            <p:strVal val="#ppt_x"/>
                                          </p:val>
                                        </p:tav>
                                        <p:tav tm="100000">
                                          <p:val>
                                            <p:strVal val="#ppt_x"/>
                                          </p:val>
                                        </p:tav>
                                      </p:tavLst>
                                    </p:anim>
                                    <p:anim calcmode="lin" valueType="num">
                                      <p:cBhvr additive="base">
                                        <p:cTn id="30" dur="1000" fill="hold"/>
                                        <p:tgtEl>
                                          <p:spTgt spid="3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1000" fill="hold"/>
                                        <p:tgtEl>
                                          <p:spTgt spid="32"/>
                                        </p:tgtEl>
                                        <p:attrNameLst>
                                          <p:attrName>ppt_x</p:attrName>
                                        </p:attrNameLst>
                                      </p:cBhvr>
                                      <p:tavLst>
                                        <p:tav tm="0">
                                          <p:val>
                                            <p:strVal val="#ppt_x"/>
                                          </p:val>
                                        </p:tav>
                                        <p:tav tm="100000">
                                          <p:val>
                                            <p:strVal val="#ppt_x"/>
                                          </p:val>
                                        </p:tav>
                                      </p:tavLst>
                                    </p:anim>
                                    <p:anim calcmode="lin" valueType="num">
                                      <p:cBhvr additive="base">
                                        <p:cTn id="34" dur="10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p:bldP spid="15" grpId="0"/>
      <p:bldP spid="31" grpId="0"/>
      <p:bldP spid="3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a:t>
            </a:r>
          </a:p>
        </p:txBody>
      </p:sp>
      <p:sp>
        <p:nvSpPr>
          <p:cNvPr id="5" name="Content Placeholder 4"/>
          <p:cNvSpPr>
            <a:spLocks noGrp="1"/>
          </p:cNvSpPr>
          <p:nvPr>
            <p:ph idx="1"/>
          </p:nvPr>
        </p:nvSpPr>
        <p:spPr>
          <a:xfrm>
            <a:off x="838200" y="1955800"/>
            <a:ext cx="10515600" cy="4400549"/>
          </a:xfrm>
        </p:spPr>
        <p:txBody>
          <a:bodyPr>
            <a:normAutofit/>
          </a:bodyPr>
          <a:lstStyle/>
          <a:p>
            <a:r>
              <a:rPr lang="en-US" b="1" dirty="0">
                <a:solidFill>
                  <a:srgbClr val="002060"/>
                </a:solidFill>
              </a:rPr>
              <a:t>People comply to social pressures</a:t>
            </a:r>
          </a:p>
          <a:p>
            <a:r>
              <a:rPr lang="en-US" b="1" dirty="0">
                <a:solidFill>
                  <a:srgbClr val="002060"/>
                </a:solidFill>
              </a:rPr>
              <a:t>Milgram</a:t>
            </a:r>
            <a:r>
              <a:rPr lang="en-US" dirty="0"/>
              <a:t> studied the effects of authority on obedience (Stanley Milgram)</a:t>
            </a:r>
          </a:p>
          <a:p>
            <a:pPr lvl="1">
              <a:buFont typeface="Wingdings" panose="05000000000000000000" pitchFamily="2" charset="2"/>
              <a:buChar char="q"/>
            </a:pPr>
            <a:r>
              <a:rPr lang="en-US" u="sng" dirty="0"/>
              <a:t>63% complied </a:t>
            </a:r>
            <a:r>
              <a:rPr lang="en-US" dirty="0"/>
              <a:t>with administration of shocks</a:t>
            </a:r>
          </a:p>
          <a:p>
            <a:pPr marL="457200" lvl="1" indent="0">
              <a:buNone/>
            </a:pPr>
            <a:endParaRPr lang="en-US" dirty="0"/>
          </a:p>
          <a:p>
            <a:r>
              <a:rPr lang="en-US" dirty="0"/>
              <a:t>Degree of obedience influenced by </a:t>
            </a:r>
          </a:p>
          <a:p>
            <a:pPr lvl="1">
              <a:buFont typeface="Wingdings" panose="05000000000000000000" pitchFamily="2" charset="2"/>
              <a:buChar char="ü"/>
            </a:pPr>
            <a:r>
              <a:rPr lang="en-US" dirty="0"/>
              <a:t>Physical </a:t>
            </a:r>
            <a:r>
              <a:rPr lang="en-US" b="1" dirty="0">
                <a:solidFill>
                  <a:srgbClr val="990033"/>
                </a:solidFill>
              </a:rPr>
              <a:t>proximity</a:t>
            </a:r>
            <a:r>
              <a:rPr lang="en-US" dirty="0"/>
              <a:t> of authority figure</a:t>
            </a:r>
          </a:p>
          <a:p>
            <a:pPr lvl="1">
              <a:buFont typeface="Wingdings" panose="05000000000000000000" pitchFamily="2" charset="2"/>
              <a:buChar char="ü"/>
            </a:pPr>
            <a:r>
              <a:rPr lang="en-US" b="1" dirty="0">
                <a:solidFill>
                  <a:srgbClr val="990033"/>
                </a:solidFill>
              </a:rPr>
              <a:t>Status</a:t>
            </a:r>
            <a:r>
              <a:rPr lang="en-US" dirty="0"/>
              <a:t> of authority figure</a:t>
            </a:r>
          </a:p>
          <a:p>
            <a:pPr lvl="1">
              <a:buFont typeface="Wingdings" panose="05000000000000000000" pitchFamily="2" charset="2"/>
              <a:buChar char="ü"/>
            </a:pPr>
            <a:r>
              <a:rPr lang="en-US" b="1" dirty="0">
                <a:solidFill>
                  <a:srgbClr val="990033"/>
                </a:solidFill>
              </a:rPr>
              <a:t>Depersonalization</a:t>
            </a:r>
            <a:r>
              <a:rPr lang="en-US" dirty="0"/>
              <a:t> of victim</a:t>
            </a:r>
          </a:p>
          <a:p>
            <a:pPr lvl="1">
              <a:buFont typeface="Wingdings" panose="05000000000000000000" pitchFamily="2" charset="2"/>
              <a:buChar char="ü"/>
            </a:pPr>
            <a:r>
              <a:rPr lang="en-US" dirty="0"/>
              <a:t>Lack of </a:t>
            </a:r>
            <a:r>
              <a:rPr lang="en-US" b="1" dirty="0">
                <a:solidFill>
                  <a:srgbClr val="990033"/>
                </a:solidFill>
              </a:rPr>
              <a:t>defiant role models</a:t>
            </a:r>
          </a:p>
          <a:p>
            <a:endParaRPr lang="en-US" dirty="0"/>
          </a:p>
        </p:txBody>
      </p:sp>
      <p:sp>
        <p:nvSpPr>
          <p:cNvPr id="3" name="Date Placeholder 2"/>
          <p:cNvSpPr>
            <a:spLocks noGrp="1"/>
          </p:cNvSpPr>
          <p:nvPr>
            <p:ph type="dt" sz="half" idx="10"/>
          </p:nvPr>
        </p:nvSpPr>
        <p:spPr/>
        <p:txBody>
          <a:bodyPr/>
          <a:lstStyle/>
          <a:p>
            <a:fld id="{374A8C75-A76D-4BC0-A7C6-3D524EDC1F48}" type="datetime1">
              <a:rPr lang="en-US" smtClean="0"/>
              <a:t>9/14/2020</a:t>
            </a:fld>
            <a:endParaRPr lang="en-US"/>
          </a:p>
        </p:txBody>
      </p:sp>
      <p:sp>
        <p:nvSpPr>
          <p:cNvPr id="4" name="Slide Number Placeholder 3"/>
          <p:cNvSpPr>
            <a:spLocks noGrp="1"/>
          </p:cNvSpPr>
          <p:nvPr>
            <p:ph type="sldNum" sz="quarter" idx="12"/>
          </p:nvPr>
        </p:nvSpPr>
        <p:spPr/>
        <p:txBody>
          <a:bodyPr/>
          <a:lstStyle/>
          <a:p>
            <a:fld id="{6033F21F-1872-452F-ABD6-6E9767D6AF28}" type="slidenum">
              <a:rPr lang="en-US" smtClean="0"/>
              <a:t>31</a:t>
            </a:fld>
            <a:endParaRPr lang="en-US"/>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70892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Obedience (cont’d)</a:t>
            </a:r>
          </a:p>
        </p:txBody>
      </p:sp>
      <p:sp>
        <p:nvSpPr>
          <p:cNvPr id="3" name="Content Placeholder 2"/>
          <p:cNvSpPr>
            <a:spLocks noGrp="1"/>
          </p:cNvSpPr>
          <p:nvPr>
            <p:ph idx="1"/>
          </p:nvPr>
        </p:nvSpPr>
        <p:spPr/>
        <p:txBody>
          <a:bodyPr>
            <a:normAutofit/>
          </a:bodyPr>
          <a:lstStyle/>
          <a:p>
            <a:r>
              <a:rPr lang="en-US" b="1" dirty="0" err="1">
                <a:solidFill>
                  <a:srgbClr val="C00000"/>
                </a:solidFill>
                <a:effectLst>
                  <a:outerShdw blurRad="38100" dist="38100" dir="2700000" algn="tl">
                    <a:srgbClr val="000000">
                      <a:alpha val="43137"/>
                    </a:srgbClr>
                  </a:outerShdw>
                </a:effectLst>
              </a:rPr>
              <a:t>Zimbardo’s</a:t>
            </a:r>
            <a:r>
              <a:rPr lang="en-US" b="1" dirty="0">
                <a:solidFill>
                  <a:srgbClr val="C00000"/>
                </a:solidFill>
                <a:effectLst>
                  <a:outerShdw blurRad="38100" dist="38100" dir="2700000" algn="tl">
                    <a:srgbClr val="000000">
                      <a:alpha val="43137"/>
                    </a:srgbClr>
                  </a:outerShdw>
                </a:effectLst>
              </a:rPr>
              <a:t> Prison Study (1971)</a:t>
            </a:r>
          </a:p>
          <a:p>
            <a:pPr lvl="1"/>
            <a:r>
              <a:rPr lang="en-US" dirty="0"/>
              <a:t>Explain behavior in terms of environmental factors</a:t>
            </a:r>
          </a:p>
          <a:p>
            <a:pPr lvl="1"/>
            <a:r>
              <a:rPr lang="en-US" b="1" dirty="0"/>
              <a:t>Experiment</a:t>
            </a:r>
          </a:p>
          <a:p>
            <a:pPr lvl="2">
              <a:buFont typeface="Wingdings" panose="05000000000000000000" pitchFamily="2" charset="2"/>
              <a:buChar char="ü"/>
            </a:pPr>
            <a:r>
              <a:rPr lang="en-US" sz="2400" dirty="0"/>
              <a:t>Subjects played either prisoners or guards</a:t>
            </a:r>
          </a:p>
          <a:p>
            <a:pPr lvl="2">
              <a:buFont typeface="Wingdings" panose="05000000000000000000" pitchFamily="2" charset="2"/>
              <a:buChar char="ü"/>
            </a:pPr>
            <a:r>
              <a:rPr lang="en-US" sz="2400" dirty="0"/>
              <a:t>Prisoners were arrested, fingerprinted, dressed, referred by numbers</a:t>
            </a:r>
          </a:p>
          <a:p>
            <a:pPr lvl="2">
              <a:buFont typeface="Wingdings" panose="05000000000000000000" pitchFamily="2" charset="2"/>
              <a:buChar char="ü"/>
            </a:pPr>
            <a:r>
              <a:rPr lang="en-US" sz="2400" dirty="0"/>
              <a:t>Guards were dressed and give control over prisoners</a:t>
            </a:r>
          </a:p>
          <a:p>
            <a:pPr lvl="2">
              <a:buFont typeface="Wingdings" panose="05000000000000000000" pitchFamily="2" charset="2"/>
              <a:buChar char="ü"/>
            </a:pPr>
            <a:r>
              <a:rPr lang="en-US" sz="2400" dirty="0"/>
              <a:t>Subjects became their roles in action, thought and feeling. </a:t>
            </a:r>
          </a:p>
          <a:p>
            <a:pPr lvl="2">
              <a:buFont typeface="Wingdings" panose="05000000000000000000" pitchFamily="2" charset="2"/>
              <a:buChar char="ü"/>
            </a:pPr>
            <a:endParaRPr lang="en-US" sz="2400" dirty="0"/>
          </a:p>
          <a:p>
            <a:r>
              <a:rPr lang="en-US" i="1" dirty="0">
                <a:solidFill>
                  <a:srgbClr val="494F6F"/>
                </a:solidFill>
              </a:rPr>
              <a:t>Situation made people act the way they do rather their disposition (personality)</a:t>
            </a:r>
          </a:p>
        </p:txBody>
      </p:sp>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32</a:t>
            </a:fld>
            <a:endParaRPr lang="en-US" dirty="0"/>
          </a:p>
        </p:txBody>
      </p:sp>
    </p:spTree>
    <p:extLst>
      <p:ext uri="{BB962C8B-B14F-4D97-AF65-F5344CB8AC3E}">
        <p14:creationId xmlns:p14="http://schemas.microsoft.com/office/powerpoint/2010/main" val="63052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Influence</a:t>
            </a:r>
          </a:p>
        </p:txBody>
      </p:sp>
      <p:sp>
        <p:nvSpPr>
          <p:cNvPr id="3" name="Content Placeholder 2"/>
          <p:cNvSpPr>
            <a:spLocks noGrp="1"/>
          </p:cNvSpPr>
          <p:nvPr>
            <p:ph idx="1"/>
          </p:nvPr>
        </p:nvSpPr>
        <p:spPr/>
        <p:txBody>
          <a:bodyPr>
            <a:normAutofit fontScale="92500" lnSpcReduction="10000"/>
          </a:bodyPr>
          <a:lstStyle/>
          <a:p>
            <a:r>
              <a:rPr lang="en-US" b="1" i="1" dirty="0">
                <a:solidFill>
                  <a:srgbClr val="002060"/>
                </a:solidFill>
              </a:rPr>
              <a:t>Social facilitation, </a:t>
            </a:r>
            <a:r>
              <a:rPr lang="en-US" sz="2400" dirty="0"/>
              <a:t>a tendency for people to perform differently when in the presence of others than when alone.</a:t>
            </a:r>
            <a:endParaRPr lang="en-US" dirty="0"/>
          </a:p>
          <a:p>
            <a:r>
              <a:rPr lang="en-US" b="1" i="1" dirty="0">
                <a:solidFill>
                  <a:srgbClr val="002060"/>
                </a:solidFill>
              </a:rPr>
              <a:t>Social loafing, </a:t>
            </a:r>
            <a:r>
              <a:rPr lang="en-US" sz="2400" dirty="0"/>
              <a:t>a tendency of individuals to put forth less effort when they are part of a group.</a:t>
            </a:r>
          </a:p>
          <a:p>
            <a:r>
              <a:rPr lang="en-US" b="1" i="1" dirty="0">
                <a:solidFill>
                  <a:srgbClr val="002060"/>
                </a:solidFill>
              </a:rPr>
              <a:t>Deindividuation, </a:t>
            </a:r>
            <a:r>
              <a:rPr lang="en-US" sz="2400" dirty="0"/>
              <a:t>a psychological state in which a person has a reduced sense of individuality and personal responsibility due to the anonymity of being in a crowd of people.</a:t>
            </a:r>
            <a:endParaRPr lang="en-US" dirty="0"/>
          </a:p>
          <a:p>
            <a:r>
              <a:rPr lang="en-US" b="1" i="1" dirty="0">
                <a:solidFill>
                  <a:srgbClr val="002060"/>
                </a:solidFill>
              </a:rPr>
              <a:t>Group polarization, </a:t>
            </a:r>
            <a:r>
              <a:rPr lang="en-US" sz="2400" dirty="0"/>
              <a:t>a phenomenon wherein the decisions and opinions of people in a group setting become more extreme than their actual, privately held beliefs. </a:t>
            </a:r>
            <a:endParaRPr lang="en-US" dirty="0"/>
          </a:p>
          <a:p>
            <a:r>
              <a:rPr lang="en-US" b="1" i="1" dirty="0">
                <a:solidFill>
                  <a:srgbClr val="002060"/>
                </a:solidFill>
              </a:rPr>
              <a:t>Groupthink, </a:t>
            </a:r>
            <a:r>
              <a:rPr lang="en-US" sz="2600" dirty="0"/>
              <a:t>a phenomenon that occurs within a group of people in which the desire for harmony or conformity in the group results in an irrational or dysfunctional decision-making outcome. </a:t>
            </a:r>
            <a:endParaRPr lang="en-US" dirty="0"/>
          </a:p>
        </p:txBody>
      </p:sp>
      <p:sp>
        <p:nvSpPr>
          <p:cNvPr id="4" name="Date Placeholder 3"/>
          <p:cNvSpPr>
            <a:spLocks noGrp="1"/>
          </p:cNvSpPr>
          <p:nvPr>
            <p:ph type="dt" sz="half" idx="10"/>
          </p:nvPr>
        </p:nvSpPr>
        <p:spPr/>
        <p:txBody>
          <a:bodyPr/>
          <a:lstStyle/>
          <a:p>
            <a:fld id="{49A1D5E7-8A0E-4D41-8B27-861B4BA605A9}"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33</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289853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c. Social Relationship</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529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Relationship</a:t>
            </a:r>
          </a:p>
        </p:txBody>
      </p:sp>
      <p:sp>
        <p:nvSpPr>
          <p:cNvPr id="3" name="Content Placeholder 2"/>
          <p:cNvSpPr>
            <a:spLocks noGrp="1"/>
          </p:cNvSpPr>
          <p:nvPr>
            <p:ph idx="1"/>
          </p:nvPr>
        </p:nvSpPr>
        <p:spPr/>
        <p:txBody>
          <a:bodyPr>
            <a:normAutofit/>
          </a:bodyPr>
          <a:lstStyle/>
          <a:p>
            <a:r>
              <a:rPr lang="en-US" b="1" i="1" dirty="0">
                <a:solidFill>
                  <a:srgbClr val="002060"/>
                </a:solidFill>
              </a:rPr>
              <a:t>Prejudice,</a:t>
            </a:r>
            <a:r>
              <a:rPr lang="en-US" b="1" i="1" dirty="0"/>
              <a:t> </a:t>
            </a:r>
            <a:r>
              <a:rPr lang="en-US" sz="2400" dirty="0"/>
              <a:t>unjustifiable or prejudgment attitude toward a group and its members.</a:t>
            </a:r>
          </a:p>
          <a:p>
            <a:pPr lvl="1">
              <a:buFont typeface="Wingdings" panose="05000000000000000000" pitchFamily="2" charset="2"/>
              <a:buChar char="ü"/>
            </a:pPr>
            <a:r>
              <a:rPr lang="en-US" dirty="0"/>
              <a:t>Components: </a:t>
            </a:r>
            <a:r>
              <a:rPr lang="en-US" b="1" dirty="0"/>
              <a:t>beliefs</a:t>
            </a:r>
            <a:r>
              <a:rPr lang="en-US" dirty="0"/>
              <a:t> (stereotypes), </a:t>
            </a:r>
            <a:r>
              <a:rPr lang="en-US" b="1" dirty="0"/>
              <a:t>emotions</a:t>
            </a:r>
            <a:r>
              <a:rPr lang="en-US" dirty="0"/>
              <a:t> (hostility, envy, fear), </a:t>
            </a:r>
            <a:r>
              <a:rPr lang="en-US" b="1" dirty="0"/>
              <a:t>predisposition to act </a:t>
            </a:r>
            <a:r>
              <a:rPr lang="en-US" dirty="0"/>
              <a:t>(to discriminate)</a:t>
            </a:r>
          </a:p>
          <a:p>
            <a:pPr marL="457200" lvl="1" indent="0">
              <a:buNone/>
            </a:pPr>
            <a:endParaRPr lang="en-US" dirty="0"/>
          </a:p>
          <a:p>
            <a:r>
              <a:rPr lang="en-US" b="1" i="1" dirty="0">
                <a:solidFill>
                  <a:srgbClr val="002060"/>
                </a:solidFill>
              </a:rPr>
              <a:t>Aggression</a:t>
            </a:r>
            <a:r>
              <a:rPr lang="en-US" dirty="0"/>
              <a:t>, </a:t>
            </a:r>
            <a:r>
              <a:rPr lang="en-US" sz="2400" dirty="0"/>
              <a:t>physical or verbal behavior intended to hurt or destroy. </a:t>
            </a:r>
          </a:p>
          <a:p>
            <a:pPr lvl="1">
              <a:buFont typeface="Wingdings" panose="05000000000000000000" pitchFamily="2" charset="2"/>
              <a:buChar char="ü"/>
            </a:pPr>
            <a:r>
              <a:rPr lang="en-US" dirty="0"/>
              <a:t>Emerges from the </a:t>
            </a:r>
            <a:r>
              <a:rPr lang="en-US" u="sng" dirty="0"/>
              <a:t>interaction</a:t>
            </a:r>
            <a:r>
              <a:rPr lang="en-US" dirty="0"/>
              <a:t> of </a:t>
            </a:r>
            <a:r>
              <a:rPr lang="en-US" b="1" dirty="0"/>
              <a:t>Biology</a:t>
            </a:r>
            <a:r>
              <a:rPr lang="en-US" dirty="0"/>
              <a:t> (genetic, neural, biochemical) and </a:t>
            </a:r>
            <a:r>
              <a:rPr lang="en-US" b="1" dirty="0"/>
              <a:t>Experience</a:t>
            </a:r>
            <a:r>
              <a:rPr lang="en-US" dirty="0"/>
              <a:t> ((aversive events, e.g., misery, temp, frustration), operant conditioning, social learning)</a:t>
            </a:r>
          </a:p>
        </p:txBody>
      </p:sp>
      <p:sp>
        <p:nvSpPr>
          <p:cNvPr id="4" name="Date Placeholder 3"/>
          <p:cNvSpPr>
            <a:spLocks noGrp="1"/>
          </p:cNvSpPr>
          <p:nvPr>
            <p:ph type="dt" sz="half" idx="10"/>
          </p:nvPr>
        </p:nvSpPr>
        <p:spPr/>
        <p:txBody>
          <a:bodyPr/>
          <a:lstStyle/>
          <a:p>
            <a:fld id="{9A811FDA-0D29-4F0D-8DEC-61F3C64AC0B2}"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35</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837710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Relationship (cont’d)</a:t>
            </a:r>
          </a:p>
        </p:txBody>
      </p:sp>
      <p:sp>
        <p:nvSpPr>
          <p:cNvPr id="3" name="Content Placeholder 2"/>
          <p:cNvSpPr>
            <a:spLocks noGrp="1"/>
          </p:cNvSpPr>
          <p:nvPr>
            <p:ph idx="1"/>
          </p:nvPr>
        </p:nvSpPr>
        <p:spPr/>
        <p:txBody>
          <a:bodyPr/>
          <a:lstStyle/>
          <a:p>
            <a:r>
              <a:rPr lang="en-US" b="1" i="1" dirty="0">
                <a:solidFill>
                  <a:srgbClr val="002060"/>
                </a:solidFill>
              </a:rPr>
              <a:t>Attraction -&gt; </a:t>
            </a:r>
            <a:r>
              <a:rPr lang="en-US" sz="2400" dirty="0"/>
              <a:t>proximity, attractiveness, similarity</a:t>
            </a:r>
          </a:p>
          <a:p>
            <a:endParaRPr lang="en-US" sz="2400" dirty="0"/>
          </a:p>
          <a:p>
            <a:r>
              <a:rPr lang="en-US" b="1" i="1" dirty="0">
                <a:solidFill>
                  <a:srgbClr val="002060"/>
                </a:solidFill>
              </a:rPr>
              <a:t>Love-&gt; </a:t>
            </a:r>
            <a:r>
              <a:rPr lang="en-US" b="1" dirty="0"/>
              <a:t>Passionate</a:t>
            </a:r>
            <a:r>
              <a:rPr lang="en-US" dirty="0"/>
              <a:t>, aroused state of absorption (arousal + cognition), </a:t>
            </a:r>
            <a:r>
              <a:rPr lang="en-US" b="1" dirty="0"/>
              <a:t>Companionate</a:t>
            </a:r>
            <a:r>
              <a:rPr lang="en-US" dirty="0"/>
              <a:t> (deep affection &amp; caring)</a:t>
            </a:r>
          </a:p>
          <a:p>
            <a:endParaRPr lang="en-US" dirty="0"/>
          </a:p>
          <a:p>
            <a:r>
              <a:rPr lang="en-US" b="1" i="1" dirty="0">
                <a:solidFill>
                  <a:srgbClr val="002060"/>
                </a:solidFill>
              </a:rPr>
              <a:t>Altruism, </a:t>
            </a:r>
            <a:r>
              <a:rPr lang="en-US" dirty="0"/>
              <a:t>intentional behavior that is intended to benefit welfare of others. </a:t>
            </a:r>
          </a:p>
          <a:p>
            <a:pPr lvl="1">
              <a:buFont typeface="Wingdings" panose="05000000000000000000" pitchFamily="2" charset="2"/>
              <a:buChar char="ü"/>
            </a:pPr>
            <a:r>
              <a:rPr lang="en-US" dirty="0"/>
              <a:t>Altruism is often for self-benefit e.g., power, status, reward, psychological gain, equity/reciprocity, social responsibility norm.  </a:t>
            </a:r>
          </a:p>
        </p:txBody>
      </p:sp>
      <p:sp>
        <p:nvSpPr>
          <p:cNvPr id="4" name="Date Placeholder 3"/>
          <p:cNvSpPr>
            <a:spLocks noGrp="1"/>
          </p:cNvSpPr>
          <p:nvPr>
            <p:ph type="dt" sz="half" idx="10"/>
          </p:nvPr>
        </p:nvSpPr>
        <p:spPr/>
        <p:txBody>
          <a:bodyPr/>
          <a:lstStyle/>
          <a:p>
            <a:fld id="{7B33E296-1824-49FA-BD53-B8BCD04371FA}"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36</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1511461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Relationship (cont’d)</a:t>
            </a:r>
          </a:p>
        </p:txBody>
      </p:sp>
      <p:sp>
        <p:nvSpPr>
          <p:cNvPr id="3" name="Content Placeholder 2"/>
          <p:cNvSpPr>
            <a:spLocks noGrp="1"/>
          </p:cNvSpPr>
          <p:nvPr>
            <p:ph idx="1"/>
          </p:nvPr>
        </p:nvSpPr>
        <p:spPr/>
        <p:txBody>
          <a:bodyPr/>
          <a:lstStyle/>
          <a:p>
            <a:r>
              <a:rPr lang="en-US" b="1" i="1" dirty="0">
                <a:solidFill>
                  <a:srgbClr val="002060"/>
                </a:solidFill>
              </a:rPr>
              <a:t>Bystander Effect, </a:t>
            </a:r>
            <a:r>
              <a:rPr lang="en-US" sz="2400" dirty="0"/>
              <a:t>diminished sense of personal responsibility to act because others are seen as equally responsible. </a:t>
            </a:r>
          </a:p>
          <a:p>
            <a:pPr lvl="1">
              <a:buFont typeface="Wingdings" panose="05000000000000000000" pitchFamily="2" charset="2"/>
              <a:buChar char="ü"/>
            </a:pPr>
            <a:r>
              <a:rPr lang="en-US" dirty="0"/>
              <a:t>Bystanders are less likely to help in presence of more people (e.g., part of a large crowd)</a:t>
            </a:r>
          </a:p>
          <a:p>
            <a:pPr lvl="1">
              <a:buFont typeface="Wingdings" panose="05000000000000000000" pitchFamily="2" charset="2"/>
              <a:buChar char="ü"/>
            </a:pPr>
            <a:r>
              <a:rPr lang="en-US" dirty="0"/>
              <a:t>75% help when alone vs. 53% in presence of others</a:t>
            </a:r>
          </a:p>
          <a:p>
            <a:pPr marL="0" indent="0">
              <a:buNone/>
            </a:pPr>
            <a:endParaRPr lang="en-US" dirty="0"/>
          </a:p>
        </p:txBody>
      </p:sp>
      <p:sp>
        <p:nvSpPr>
          <p:cNvPr id="4" name="Date Placeholder 3"/>
          <p:cNvSpPr>
            <a:spLocks noGrp="1"/>
          </p:cNvSpPr>
          <p:nvPr>
            <p:ph type="dt" sz="half" idx="10"/>
          </p:nvPr>
        </p:nvSpPr>
        <p:spPr/>
        <p:txBody>
          <a:bodyPr/>
          <a:lstStyle/>
          <a:p>
            <a:fld id="{AA067D71-69FA-469D-A45A-2C0E481FA35C}"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37</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14858063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p:spPr>
        <p:txBody>
          <a:bodyPr>
            <a:normAutofit/>
          </a:bodyPr>
          <a:lstStyle/>
          <a:p>
            <a:r>
              <a:rPr lang="en-US" b="1" i="1" dirty="0">
                <a:effectLst>
                  <a:outerShdw blurRad="38100" dist="38100" dir="2700000" algn="tl">
                    <a:srgbClr val="000000">
                      <a:alpha val="43137"/>
                    </a:srgbClr>
                  </a:outerShdw>
                </a:effectLst>
              </a:rPr>
              <a:t>3. Society &amp; Community</a:t>
            </a:r>
            <a:endParaRPr lang="en-US" sz="4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923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a:t>
            </a:r>
          </a:p>
        </p:txBody>
      </p:sp>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39</a:t>
            </a:fld>
            <a:endParaRPr lang="en-US" dirty="0"/>
          </a:p>
        </p:txBody>
      </p:sp>
      <p:sp>
        <p:nvSpPr>
          <p:cNvPr id="7" name="Rectangle 6"/>
          <p:cNvSpPr/>
          <p:nvPr/>
        </p:nvSpPr>
        <p:spPr>
          <a:xfrm>
            <a:off x="838200" y="3120487"/>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990033"/>
                </a:solidFill>
                <a:latin typeface="Candara" panose="020E0502030303020204" pitchFamily="34" charset="0"/>
              </a:rPr>
              <a:t>Community</a:t>
            </a:r>
          </a:p>
        </p:txBody>
      </p:sp>
      <p:sp>
        <p:nvSpPr>
          <p:cNvPr id="8" name="Rectangle 7"/>
          <p:cNvSpPr/>
          <p:nvPr/>
        </p:nvSpPr>
        <p:spPr>
          <a:xfrm>
            <a:off x="3581400" y="4066382"/>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rgbClr val="990033"/>
                </a:solidFill>
                <a:latin typeface="Candara" panose="020E0502030303020204" pitchFamily="34" charset="0"/>
              </a:rPr>
              <a:t>‘</a:t>
            </a:r>
            <a:r>
              <a:rPr lang="en-US" sz="2400" b="1" i="1" dirty="0" err="1">
                <a:solidFill>
                  <a:srgbClr val="990033"/>
                </a:solidFill>
                <a:latin typeface="Candara" panose="020E0502030303020204" pitchFamily="34" charset="0"/>
              </a:rPr>
              <a:t>munis</a:t>
            </a:r>
            <a:r>
              <a:rPr lang="en-US" sz="2400" b="1" i="1" dirty="0">
                <a:solidFill>
                  <a:srgbClr val="990033"/>
                </a:solidFill>
                <a:latin typeface="Candara" panose="020E0502030303020204" pitchFamily="34" charset="0"/>
              </a:rPr>
              <a:t>’</a:t>
            </a:r>
          </a:p>
        </p:txBody>
      </p:sp>
      <p:sp>
        <p:nvSpPr>
          <p:cNvPr id="9" name="Rectangle 8"/>
          <p:cNvSpPr/>
          <p:nvPr/>
        </p:nvSpPr>
        <p:spPr>
          <a:xfrm>
            <a:off x="3581400" y="1929527"/>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rgbClr val="990033"/>
                </a:solidFill>
                <a:latin typeface="Candara" panose="020E0502030303020204" pitchFamily="34" charset="0"/>
              </a:rPr>
              <a:t>‘com’</a:t>
            </a:r>
          </a:p>
        </p:txBody>
      </p:sp>
      <p:sp>
        <p:nvSpPr>
          <p:cNvPr id="10" name="Rectangle 9"/>
          <p:cNvSpPr/>
          <p:nvPr/>
        </p:nvSpPr>
        <p:spPr>
          <a:xfrm>
            <a:off x="6672006" y="1955801"/>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990033"/>
                </a:solidFill>
                <a:latin typeface="Candara" panose="020E0502030303020204" pitchFamily="34" charset="0"/>
              </a:rPr>
              <a:t>together</a:t>
            </a:r>
          </a:p>
        </p:txBody>
      </p:sp>
      <p:sp>
        <p:nvSpPr>
          <p:cNvPr id="11" name="Rectangle 10"/>
          <p:cNvSpPr/>
          <p:nvPr/>
        </p:nvSpPr>
        <p:spPr>
          <a:xfrm>
            <a:off x="6672006" y="4066382"/>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990033"/>
                </a:solidFill>
                <a:latin typeface="Candara" panose="020E0502030303020204" pitchFamily="34" charset="0"/>
              </a:rPr>
              <a:t>serve</a:t>
            </a:r>
          </a:p>
        </p:txBody>
      </p:sp>
      <p:sp>
        <p:nvSpPr>
          <p:cNvPr id="12" name="Rectangle 11"/>
          <p:cNvSpPr/>
          <p:nvPr/>
        </p:nvSpPr>
        <p:spPr>
          <a:xfrm>
            <a:off x="9373927" y="3151564"/>
            <a:ext cx="2156346"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990033"/>
                </a:solidFill>
                <a:latin typeface="Candara" panose="020E0502030303020204" pitchFamily="34" charset="0"/>
              </a:rPr>
              <a:t>Serve together</a:t>
            </a:r>
          </a:p>
        </p:txBody>
      </p:sp>
      <p:cxnSp>
        <p:nvCxnSpPr>
          <p:cNvPr id="16" name="Elbow Connector 15"/>
          <p:cNvCxnSpPr>
            <a:stCxn id="7" idx="3"/>
            <a:endCxn id="9" idx="1"/>
          </p:cNvCxnSpPr>
          <p:nvPr/>
        </p:nvCxnSpPr>
        <p:spPr>
          <a:xfrm flipV="1">
            <a:off x="2994546" y="2338960"/>
            <a:ext cx="586854" cy="1190960"/>
          </a:xfrm>
          <a:prstGeom prst="bentConnector3">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cxnSp>
        <p:nvCxnSpPr>
          <p:cNvPr id="18" name="Elbow Connector 17"/>
          <p:cNvCxnSpPr>
            <a:endCxn id="8" idx="1"/>
          </p:cNvCxnSpPr>
          <p:nvPr/>
        </p:nvCxnSpPr>
        <p:spPr>
          <a:xfrm rot="16200000" flipH="1">
            <a:off x="2948651" y="3843066"/>
            <a:ext cx="972072" cy="293425"/>
          </a:xfrm>
          <a:prstGeom prst="bentConnector2">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9" idx="3"/>
          </p:cNvCxnSpPr>
          <p:nvPr/>
        </p:nvCxnSpPr>
        <p:spPr>
          <a:xfrm>
            <a:off x="5737746" y="2338960"/>
            <a:ext cx="934260" cy="0"/>
          </a:xfrm>
          <a:prstGeom prst="straightConnector1">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a:stCxn id="8" idx="3"/>
            <a:endCxn id="11" idx="1"/>
          </p:cNvCxnSpPr>
          <p:nvPr/>
        </p:nvCxnSpPr>
        <p:spPr>
          <a:xfrm>
            <a:off x="5737746" y="4475815"/>
            <a:ext cx="934260" cy="0"/>
          </a:xfrm>
          <a:prstGeom prst="straightConnector1">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cxnSp>
        <p:nvCxnSpPr>
          <p:cNvPr id="61" name="Elbow Connector 60"/>
          <p:cNvCxnSpPr>
            <a:stCxn id="11" idx="3"/>
          </p:cNvCxnSpPr>
          <p:nvPr/>
        </p:nvCxnSpPr>
        <p:spPr>
          <a:xfrm flipV="1">
            <a:off x="8828352" y="3560997"/>
            <a:ext cx="272787" cy="914818"/>
          </a:xfrm>
          <a:prstGeom prst="bentConnector2">
            <a:avLst/>
          </a:prstGeom>
          <a:ln w="38100">
            <a:solidFill>
              <a:srgbClr val="A50021"/>
            </a:solidFill>
          </a:ln>
        </p:spPr>
        <p:style>
          <a:lnRef idx="3">
            <a:schemeClr val="accent2"/>
          </a:lnRef>
          <a:fillRef idx="0">
            <a:schemeClr val="accent2"/>
          </a:fillRef>
          <a:effectRef idx="2">
            <a:schemeClr val="accent2"/>
          </a:effectRef>
          <a:fontRef idx="minor">
            <a:schemeClr val="tx1"/>
          </a:fontRef>
        </p:style>
      </p:cxnSp>
      <p:cxnSp>
        <p:nvCxnSpPr>
          <p:cNvPr id="63" name="Elbow Connector 62"/>
          <p:cNvCxnSpPr>
            <a:stCxn id="10" idx="3"/>
            <a:endCxn id="12" idx="1"/>
          </p:cNvCxnSpPr>
          <p:nvPr/>
        </p:nvCxnSpPr>
        <p:spPr>
          <a:xfrm>
            <a:off x="8828352" y="2365234"/>
            <a:ext cx="545575" cy="1195763"/>
          </a:xfrm>
          <a:prstGeom prst="bentConnector3">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sp>
        <p:nvSpPr>
          <p:cNvPr id="80" name="Rectangle 79"/>
          <p:cNvSpPr/>
          <p:nvPr/>
        </p:nvSpPr>
        <p:spPr>
          <a:xfrm>
            <a:off x="974678" y="5001021"/>
            <a:ext cx="10692073" cy="81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990033"/>
                </a:solidFill>
                <a:latin typeface="Candara" panose="020E0502030303020204" pitchFamily="34" charset="0"/>
              </a:rPr>
              <a:t>A community is a collection of inter-dependent people with residential ties to a particular locality. </a:t>
            </a:r>
          </a:p>
          <a:p>
            <a:pPr marL="800100" lvl="1" indent="-342900">
              <a:buFont typeface="Arial" panose="020B0604020202020204" pitchFamily="34" charset="0"/>
              <a:buChar char="•"/>
            </a:pPr>
            <a:r>
              <a:rPr lang="en-US" sz="2000" b="1" dirty="0">
                <a:solidFill>
                  <a:schemeClr val="accent6">
                    <a:lumMod val="50000"/>
                  </a:schemeClr>
                </a:solidFill>
                <a:latin typeface="Candara" panose="020E0502030303020204" pitchFamily="34" charset="0"/>
              </a:rPr>
              <a:t>Something in common, such as, norms, religion, values, identity or often share a sense of place </a:t>
            </a:r>
          </a:p>
        </p:txBody>
      </p:sp>
    </p:spTree>
    <p:extLst>
      <p:ext uri="{BB962C8B-B14F-4D97-AF65-F5344CB8AC3E}">
        <p14:creationId xmlns:p14="http://schemas.microsoft.com/office/powerpoint/2010/main" val="353051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par>
                                <p:cTn id="24" presetID="53" presetClass="entr" presetSubtype="16"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wipe(left)">
                                      <p:cBhvr>
                                        <p:cTn id="43" dur="500"/>
                                        <p:tgtEl>
                                          <p:spTgt spid="63"/>
                                        </p:tgtEl>
                                      </p:cBhvr>
                                    </p:animEffect>
                                  </p:childTnLst>
                                </p:cTn>
                              </p:par>
                              <p:par>
                                <p:cTn id="44" presetID="22" presetClass="entr" presetSubtype="8" fill="hold"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wipe(left)">
                                      <p:cBhvr>
                                        <p:cTn id="46" dur="500"/>
                                        <p:tgtEl>
                                          <p:spTgt spid="6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80">
                                            <p:txEl>
                                              <p:pRg st="0" end="0"/>
                                            </p:txEl>
                                          </p:spTgt>
                                        </p:tgtEl>
                                        <p:attrNameLst>
                                          <p:attrName>style.visibility</p:attrName>
                                        </p:attrNameLst>
                                      </p:cBhvr>
                                      <p:to>
                                        <p:strVal val="visible"/>
                                      </p:to>
                                    </p:set>
                                    <p:anim calcmode="lin" valueType="num">
                                      <p:cBhvr additive="base">
                                        <p:cTn id="54" dur="500" fill="hold"/>
                                        <p:tgtEl>
                                          <p:spTgt spid="80">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0">
                                            <p:txEl>
                                              <p:pRg st="0" end="0"/>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80">
                                            <p:txEl>
                                              <p:pRg st="1" end="1"/>
                                            </p:txEl>
                                          </p:spTgt>
                                        </p:tgtEl>
                                        <p:attrNameLst>
                                          <p:attrName>style.visibility</p:attrName>
                                        </p:attrNameLst>
                                      </p:cBhvr>
                                      <p:to>
                                        <p:strVal val="visible"/>
                                      </p:to>
                                    </p:set>
                                    <p:anim calcmode="lin" valueType="num">
                                      <p:cBhvr additive="base">
                                        <p:cTn id="58" dur="500" fill="hold"/>
                                        <p:tgtEl>
                                          <p:spTgt spid="80">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8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2DF02B-F580-49F0-9511-327EB8C3A050}"/>
              </a:ext>
            </a:extLst>
          </p:cNvPr>
          <p:cNvSpPr txBox="1"/>
          <p:nvPr/>
        </p:nvSpPr>
        <p:spPr>
          <a:xfrm>
            <a:off x="4978205" y="3815939"/>
            <a:ext cx="2235591" cy="646331"/>
          </a:xfrm>
          <a:prstGeom prst="rect">
            <a:avLst/>
          </a:prstGeom>
          <a:noFill/>
        </p:spPr>
        <p:txBody>
          <a:bodyPr wrap="square">
            <a:spAutoFit/>
          </a:bodyPr>
          <a:lstStyle/>
          <a:p>
            <a:r>
              <a:rPr lang="en-US" sz="3600" b="1" dirty="0">
                <a:solidFill>
                  <a:schemeClr val="bg1"/>
                </a:solidFill>
              </a:rPr>
              <a:t>Socio</a:t>
            </a:r>
            <a:r>
              <a:rPr lang="en-US" sz="3600" b="1" dirty="0">
                <a:solidFill>
                  <a:schemeClr val="accent5">
                    <a:lumMod val="75000"/>
                  </a:schemeClr>
                </a:solidFill>
              </a:rPr>
              <a:t>logy</a:t>
            </a:r>
          </a:p>
        </p:txBody>
      </p:sp>
      <p:sp>
        <p:nvSpPr>
          <p:cNvPr id="11" name="TextBox 10">
            <a:extLst>
              <a:ext uri="{FF2B5EF4-FFF2-40B4-BE49-F238E27FC236}">
                <a16:creationId xmlns:a16="http://schemas.microsoft.com/office/drawing/2014/main" id="{534C1969-4A01-4107-B719-73E69E96CF49}"/>
              </a:ext>
            </a:extLst>
          </p:cNvPr>
          <p:cNvSpPr txBox="1"/>
          <p:nvPr/>
        </p:nvSpPr>
        <p:spPr>
          <a:xfrm>
            <a:off x="4978205" y="3815939"/>
            <a:ext cx="2235591" cy="646331"/>
          </a:xfrm>
          <a:prstGeom prst="rect">
            <a:avLst/>
          </a:prstGeom>
          <a:noFill/>
        </p:spPr>
        <p:txBody>
          <a:bodyPr wrap="square">
            <a:spAutoFit/>
          </a:bodyPr>
          <a:lstStyle/>
          <a:p>
            <a:r>
              <a:rPr lang="en-US" sz="3600" b="1" dirty="0">
                <a:solidFill>
                  <a:srgbClr val="FF0000"/>
                </a:solidFill>
              </a:rPr>
              <a:t>Socio</a:t>
            </a:r>
            <a:r>
              <a:rPr lang="en-US" sz="3600" b="1" dirty="0">
                <a:solidFill>
                  <a:schemeClr val="bg1"/>
                </a:solidFill>
              </a:rPr>
              <a:t>logy</a:t>
            </a:r>
          </a:p>
        </p:txBody>
      </p:sp>
      <p:sp>
        <p:nvSpPr>
          <p:cNvPr id="2" name="Title 1">
            <a:extLst>
              <a:ext uri="{FF2B5EF4-FFF2-40B4-BE49-F238E27FC236}">
                <a16:creationId xmlns:a16="http://schemas.microsoft.com/office/drawing/2014/main" id="{E9DB2E15-EF26-4A45-BA0E-B8F14EEF9041}"/>
              </a:ext>
            </a:extLst>
          </p:cNvPr>
          <p:cNvSpPr>
            <a:spLocks noGrp="1"/>
          </p:cNvSpPr>
          <p:nvPr>
            <p:ph type="title"/>
          </p:nvPr>
        </p:nvSpPr>
        <p:spPr/>
        <p:txBody>
          <a:bodyPr/>
          <a:lstStyle/>
          <a:p>
            <a:r>
              <a:rPr lang="en-US" dirty="0"/>
              <a:t>Sociology</a:t>
            </a:r>
          </a:p>
        </p:txBody>
      </p:sp>
      <p:sp>
        <p:nvSpPr>
          <p:cNvPr id="4" name="Date Placeholder 3">
            <a:extLst>
              <a:ext uri="{FF2B5EF4-FFF2-40B4-BE49-F238E27FC236}">
                <a16:creationId xmlns:a16="http://schemas.microsoft.com/office/drawing/2014/main" id="{076F7E85-EDED-4F08-9915-B6106E2195C6}"/>
              </a:ext>
            </a:extLst>
          </p:cNvPr>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a:extLst>
              <a:ext uri="{FF2B5EF4-FFF2-40B4-BE49-F238E27FC236}">
                <a16:creationId xmlns:a16="http://schemas.microsoft.com/office/drawing/2014/main" id="{585DC723-E780-4911-9FDD-3D770ACB5C43}"/>
              </a:ext>
            </a:extLst>
          </p:cNvPr>
          <p:cNvSpPr>
            <a:spLocks noGrp="1"/>
          </p:cNvSpPr>
          <p:nvPr>
            <p:ph type="ftr" sz="quarter" idx="11"/>
          </p:nvPr>
        </p:nvSpPr>
        <p:spPr/>
        <p:txBody>
          <a:bodyPr/>
          <a:lstStyle/>
          <a:p>
            <a:r>
              <a:rPr lang="en-US"/>
              <a:t>Presented by Md. Mahbubul Alam, PhD</a:t>
            </a:r>
            <a:endParaRPr lang="en-US" dirty="0"/>
          </a:p>
        </p:txBody>
      </p:sp>
      <p:sp>
        <p:nvSpPr>
          <p:cNvPr id="6" name="Slide Number Placeholder 5">
            <a:extLst>
              <a:ext uri="{FF2B5EF4-FFF2-40B4-BE49-F238E27FC236}">
                <a16:creationId xmlns:a16="http://schemas.microsoft.com/office/drawing/2014/main" id="{212B63F9-0AA4-44AD-8E85-8040ED7F3FEA}"/>
              </a:ext>
            </a:extLst>
          </p:cNvPr>
          <p:cNvSpPr>
            <a:spLocks noGrp="1"/>
          </p:cNvSpPr>
          <p:nvPr>
            <p:ph type="sldNum" sz="quarter" idx="12"/>
          </p:nvPr>
        </p:nvSpPr>
        <p:spPr/>
        <p:txBody>
          <a:bodyPr/>
          <a:lstStyle/>
          <a:p>
            <a:fld id="{6033F21F-1872-452F-ABD6-6E9767D6AF28}" type="slidenum">
              <a:rPr lang="en-US" smtClean="0"/>
              <a:pPr/>
              <a:t>4</a:t>
            </a:fld>
            <a:endParaRPr lang="en-US" dirty="0"/>
          </a:p>
        </p:txBody>
      </p:sp>
      <p:sp>
        <p:nvSpPr>
          <p:cNvPr id="10" name="TextBox 9">
            <a:extLst>
              <a:ext uri="{FF2B5EF4-FFF2-40B4-BE49-F238E27FC236}">
                <a16:creationId xmlns:a16="http://schemas.microsoft.com/office/drawing/2014/main" id="{108C45AE-7614-4716-B6E0-6C6B992EBAEB}"/>
              </a:ext>
            </a:extLst>
          </p:cNvPr>
          <p:cNvSpPr txBox="1"/>
          <p:nvPr/>
        </p:nvSpPr>
        <p:spPr>
          <a:xfrm>
            <a:off x="4978205" y="3815939"/>
            <a:ext cx="2235591" cy="646331"/>
          </a:xfrm>
          <a:prstGeom prst="rect">
            <a:avLst/>
          </a:prstGeom>
          <a:noFill/>
        </p:spPr>
        <p:txBody>
          <a:bodyPr wrap="square">
            <a:spAutoFit/>
          </a:bodyPr>
          <a:lstStyle/>
          <a:p>
            <a:r>
              <a:rPr lang="en-US" sz="3600" b="1" dirty="0"/>
              <a:t>Sociology</a:t>
            </a:r>
          </a:p>
        </p:txBody>
      </p:sp>
    </p:spTree>
    <p:extLst>
      <p:ext uri="{BB962C8B-B14F-4D97-AF65-F5344CB8AC3E}">
        <p14:creationId xmlns:p14="http://schemas.microsoft.com/office/powerpoint/2010/main" val="31952115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40</a:t>
            </a:fld>
            <a:endParaRPr lang="en-US" dirty="0"/>
          </a:p>
        </p:txBody>
      </p:sp>
      <p:sp>
        <p:nvSpPr>
          <p:cNvPr id="7" name="Oval 6"/>
          <p:cNvSpPr/>
          <p:nvPr/>
        </p:nvSpPr>
        <p:spPr>
          <a:xfrm>
            <a:off x="5181600" y="359436"/>
            <a:ext cx="2011680" cy="1828800"/>
          </a:xfrm>
          <a:prstGeom prst="ellipse">
            <a:avLst/>
          </a:prstGeom>
          <a:solidFill>
            <a:schemeClr val="accent2">
              <a:lumMod val="40000"/>
              <a:lumOff val="60000"/>
            </a:schemeClr>
          </a:solidFill>
          <a:ln w="28575">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andara" panose="020E0502030303020204" pitchFamily="34" charset="0"/>
              </a:rPr>
              <a:t>Territory</a:t>
            </a:r>
          </a:p>
        </p:txBody>
      </p:sp>
      <p:sp>
        <p:nvSpPr>
          <p:cNvPr id="8" name="Oval 7"/>
          <p:cNvSpPr/>
          <p:nvPr/>
        </p:nvSpPr>
        <p:spPr>
          <a:xfrm>
            <a:off x="658058" y="1916494"/>
            <a:ext cx="3163204" cy="3044586"/>
          </a:xfrm>
          <a:prstGeom prst="ellipse">
            <a:avLst/>
          </a:prstGeom>
          <a:solidFill>
            <a:srgbClr val="FFC000"/>
          </a:solidFill>
          <a:ln w="28575">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Society</a:t>
            </a:r>
          </a:p>
          <a:p>
            <a:pPr algn="ctr"/>
            <a:r>
              <a:rPr lang="en-US" sz="2000" b="1" dirty="0">
                <a:solidFill>
                  <a:srgbClr val="A50021"/>
                </a:solidFill>
                <a:latin typeface="Candara" panose="020E0502030303020204" pitchFamily="34" charset="0"/>
              </a:rPr>
              <a:t>A group people with common</a:t>
            </a:r>
            <a:endParaRPr lang="en-US" b="1" dirty="0">
              <a:solidFill>
                <a:srgbClr val="A50021"/>
              </a:solidFill>
              <a:latin typeface="Candara" panose="020E0502030303020204" pitchFamily="34" charset="0"/>
            </a:endParaRPr>
          </a:p>
        </p:txBody>
      </p:sp>
      <p:sp>
        <p:nvSpPr>
          <p:cNvPr id="14" name="Oval 13"/>
          <p:cNvSpPr/>
          <p:nvPr/>
        </p:nvSpPr>
        <p:spPr>
          <a:xfrm>
            <a:off x="5181600" y="2524387"/>
            <a:ext cx="2011680" cy="1828800"/>
          </a:xfrm>
          <a:prstGeom prst="ellipse">
            <a:avLst/>
          </a:prstGeom>
          <a:solidFill>
            <a:schemeClr val="accent6">
              <a:lumMod val="60000"/>
              <a:lumOff val="40000"/>
            </a:schemeClr>
          </a:solidFill>
          <a:ln w="28575">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andara" panose="020E0502030303020204" pitchFamily="34" charset="0"/>
              </a:rPr>
              <a:t>Interaction</a:t>
            </a:r>
          </a:p>
        </p:txBody>
      </p:sp>
      <p:sp>
        <p:nvSpPr>
          <p:cNvPr id="15" name="Oval 14"/>
          <p:cNvSpPr/>
          <p:nvPr/>
        </p:nvSpPr>
        <p:spPr>
          <a:xfrm>
            <a:off x="5301531" y="4588908"/>
            <a:ext cx="2011680" cy="1828800"/>
          </a:xfrm>
          <a:prstGeom prst="ellipse">
            <a:avLst/>
          </a:prstGeom>
          <a:solidFill>
            <a:schemeClr val="bg2">
              <a:lumMod val="75000"/>
            </a:schemeClr>
          </a:solidFill>
          <a:ln w="28575">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andara" panose="020E0502030303020204" pitchFamily="34" charset="0"/>
              </a:rPr>
              <a:t>Culture</a:t>
            </a:r>
          </a:p>
        </p:txBody>
      </p:sp>
      <p:cxnSp>
        <p:nvCxnSpPr>
          <p:cNvPr id="30" name="Elbow Connector 29"/>
          <p:cNvCxnSpPr>
            <a:stCxn id="8" idx="4"/>
            <a:endCxn id="15" idx="2"/>
          </p:cNvCxnSpPr>
          <p:nvPr/>
        </p:nvCxnSpPr>
        <p:spPr>
          <a:xfrm rot="16200000" flipH="1">
            <a:off x="3499481" y="3701258"/>
            <a:ext cx="542228" cy="3061871"/>
          </a:xfrm>
          <a:prstGeom prst="bentConnector2">
            <a:avLst/>
          </a:prstGeom>
          <a:ln w="76200">
            <a:solidFill>
              <a:srgbClr val="CC006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8" idx="0"/>
            <a:endCxn id="7" idx="2"/>
          </p:cNvCxnSpPr>
          <p:nvPr/>
        </p:nvCxnSpPr>
        <p:spPr>
          <a:xfrm rot="5400000" flipH="1" flipV="1">
            <a:off x="3389301" y="124195"/>
            <a:ext cx="642658" cy="2941940"/>
          </a:xfrm>
          <a:prstGeom prst="bentConnector2">
            <a:avLst/>
          </a:prstGeom>
          <a:ln w="76200">
            <a:solidFill>
              <a:srgbClr val="CC0066"/>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6"/>
            <a:endCxn id="14" idx="2"/>
          </p:cNvCxnSpPr>
          <p:nvPr/>
        </p:nvCxnSpPr>
        <p:spPr>
          <a:xfrm>
            <a:off x="3821262" y="3438787"/>
            <a:ext cx="1360338" cy="0"/>
          </a:xfrm>
          <a:prstGeom prst="straightConnector1">
            <a:avLst/>
          </a:prstGeom>
          <a:ln w="76200">
            <a:solidFill>
              <a:srgbClr val="CC0066"/>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451677" y="627797"/>
            <a:ext cx="4517409" cy="1554272"/>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solidFill>
                  <a:srgbClr val="A50021"/>
                </a:solidFill>
                <a:latin typeface="Candara" panose="020E0502030303020204" pitchFamily="34" charset="0"/>
              </a:rPr>
              <a:t>For most instances, a society has its own formal boundaries and territory that the world recognizes them. </a:t>
            </a:r>
          </a:p>
          <a:p>
            <a:pPr marL="285750" indent="-285750">
              <a:spcBef>
                <a:spcPts val="600"/>
              </a:spcBef>
              <a:buFont typeface="Arial" panose="020B0604020202020204" pitchFamily="34" charset="0"/>
              <a:buChar char="•"/>
            </a:pPr>
            <a:r>
              <a:rPr lang="en-US" dirty="0">
                <a:solidFill>
                  <a:srgbClr val="A50021"/>
                </a:solidFill>
                <a:latin typeface="Candara" panose="020E0502030303020204" pitchFamily="34" charset="0"/>
              </a:rPr>
              <a:t>However, it does not have to be a geopolitical borders.</a:t>
            </a:r>
          </a:p>
        </p:txBody>
      </p:sp>
      <p:sp>
        <p:nvSpPr>
          <p:cNvPr id="57" name="TextBox 56"/>
          <p:cNvSpPr txBox="1"/>
          <p:nvPr/>
        </p:nvSpPr>
        <p:spPr>
          <a:xfrm>
            <a:off x="7362965" y="2478967"/>
            <a:ext cx="4517409" cy="218521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solidFill>
                  <a:schemeClr val="accent6">
                    <a:lumMod val="50000"/>
                  </a:schemeClr>
                </a:solidFill>
                <a:latin typeface="Candara" panose="020E0502030303020204" pitchFamily="34" charset="0"/>
              </a:rPr>
              <a:t>Members must come in contact with one another. </a:t>
            </a:r>
          </a:p>
          <a:p>
            <a:pPr marL="285750" indent="-285750">
              <a:spcBef>
                <a:spcPts val="600"/>
              </a:spcBef>
              <a:buFont typeface="Arial" panose="020B0604020202020204" pitchFamily="34" charset="0"/>
              <a:buChar char="•"/>
            </a:pPr>
            <a:r>
              <a:rPr lang="en-US" dirty="0">
                <a:solidFill>
                  <a:schemeClr val="accent6">
                    <a:lumMod val="50000"/>
                  </a:schemeClr>
                </a:solidFill>
                <a:latin typeface="Candara" panose="020E0502030303020204" pitchFamily="34" charset="0"/>
              </a:rPr>
              <a:t>Without having regular contact, groups might not considered as part of same society.</a:t>
            </a:r>
          </a:p>
          <a:p>
            <a:pPr marL="285750" indent="-285750">
              <a:spcBef>
                <a:spcPts val="600"/>
              </a:spcBef>
              <a:buFont typeface="Arial" panose="020B0604020202020204" pitchFamily="34" charset="0"/>
              <a:buChar char="•"/>
            </a:pPr>
            <a:r>
              <a:rPr lang="en-US" dirty="0">
                <a:solidFill>
                  <a:schemeClr val="accent6">
                    <a:lumMod val="50000"/>
                  </a:schemeClr>
                </a:solidFill>
                <a:latin typeface="Candara" panose="020E0502030303020204" pitchFamily="34" charset="0"/>
              </a:rPr>
              <a:t>Reason: Geographical distance and language barrier.</a:t>
            </a:r>
          </a:p>
        </p:txBody>
      </p:sp>
      <p:sp>
        <p:nvSpPr>
          <p:cNvPr id="58" name="TextBox 57"/>
          <p:cNvSpPr txBox="1"/>
          <p:nvPr/>
        </p:nvSpPr>
        <p:spPr>
          <a:xfrm>
            <a:off x="7362965" y="4863436"/>
            <a:ext cx="4517409" cy="127727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solidFill>
                  <a:schemeClr val="accent5">
                    <a:lumMod val="50000"/>
                  </a:schemeClr>
                </a:solidFill>
                <a:latin typeface="Candara" panose="020E0502030303020204" pitchFamily="34" charset="0"/>
              </a:rPr>
              <a:t>Language, values, beliefs &amp; behavior that affect one’s way of life. </a:t>
            </a:r>
          </a:p>
          <a:p>
            <a:pPr marL="285750" indent="-285750">
              <a:spcBef>
                <a:spcPts val="600"/>
              </a:spcBef>
              <a:buFont typeface="Arial" panose="020B0604020202020204" pitchFamily="34" charset="0"/>
              <a:buChar char="•"/>
            </a:pPr>
            <a:r>
              <a:rPr lang="en-US" dirty="0">
                <a:solidFill>
                  <a:schemeClr val="accent5">
                    <a:lumMod val="50000"/>
                  </a:schemeClr>
                </a:solidFill>
                <a:latin typeface="Candara" panose="020E0502030303020204" pitchFamily="34" charset="0"/>
              </a:rPr>
              <a:t>People of a society share same aspects of their culture. </a:t>
            </a:r>
          </a:p>
        </p:txBody>
      </p:sp>
    </p:spTree>
    <p:extLst>
      <p:ext uri="{BB962C8B-B14F-4D97-AF65-F5344CB8AC3E}">
        <p14:creationId xmlns:p14="http://schemas.microsoft.com/office/powerpoint/2010/main" val="178082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par>
                                <p:cTn id="8" presetID="22" presetClass="entr" presetSubtype="8"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750"/>
                                        <p:tgtEl>
                                          <p:spTgt spid="36"/>
                                        </p:tgtEl>
                                      </p:cBhvr>
                                    </p:animEffect>
                                  </p:childTnLst>
                                </p:cTn>
                              </p:par>
                              <p:par>
                                <p:cTn id="11" presetID="22" presetClass="entr" presetSubtype="8"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left)">
                                      <p:cBhvr>
                                        <p:cTn id="13" dur="750"/>
                                        <p:tgtEl>
                                          <p:spTgt spid="3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750"/>
                                        <p:tgtEl>
                                          <p:spTgt spid="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750"/>
                                        <p:tgtEl>
                                          <p:spTgt spid="1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75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500" fill="hold"/>
                                        <p:tgtEl>
                                          <p:spTgt spid="56"/>
                                        </p:tgtEl>
                                        <p:attrNameLst>
                                          <p:attrName>ppt_x</p:attrName>
                                        </p:attrNameLst>
                                      </p:cBhvr>
                                      <p:tavLst>
                                        <p:tav tm="0">
                                          <p:val>
                                            <p:strVal val="1+#ppt_w/2"/>
                                          </p:val>
                                        </p:tav>
                                        <p:tav tm="100000">
                                          <p:val>
                                            <p:strVal val="#ppt_x"/>
                                          </p:val>
                                        </p:tav>
                                      </p:tavLst>
                                    </p:anim>
                                    <p:anim calcmode="lin" valueType="num">
                                      <p:cBhvr additive="base">
                                        <p:cTn id="28"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57"/>
                                        </p:tgtEl>
                                        <p:attrNameLst>
                                          <p:attrName>style.visibility</p:attrName>
                                        </p:attrNameLst>
                                      </p:cBhvr>
                                      <p:to>
                                        <p:strVal val="visible"/>
                                      </p:to>
                                    </p:set>
                                    <p:anim calcmode="lin" valueType="num">
                                      <p:cBhvr additive="base">
                                        <p:cTn id="33" dur="500" fill="hold"/>
                                        <p:tgtEl>
                                          <p:spTgt spid="57"/>
                                        </p:tgtEl>
                                        <p:attrNameLst>
                                          <p:attrName>ppt_x</p:attrName>
                                        </p:attrNameLst>
                                      </p:cBhvr>
                                      <p:tavLst>
                                        <p:tav tm="0">
                                          <p:val>
                                            <p:strVal val="1+#ppt_w/2"/>
                                          </p:val>
                                        </p:tav>
                                        <p:tav tm="100000">
                                          <p:val>
                                            <p:strVal val="#ppt_x"/>
                                          </p:val>
                                        </p:tav>
                                      </p:tavLst>
                                    </p:anim>
                                    <p:anim calcmode="lin" valueType="num">
                                      <p:cBhvr additive="base">
                                        <p:cTn id="34"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anim calcmode="lin" valueType="num">
                                      <p:cBhvr additive="base">
                                        <p:cTn id="39" dur="500" fill="hold"/>
                                        <p:tgtEl>
                                          <p:spTgt spid="58"/>
                                        </p:tgtEl>
                                        <p:attrNameLst>
                                          <p:attrName>ppt_x</p:attrName>
                                        </p:attrNameLst>
                                      </p:cBhvr>
                                      <p:tavLst>
                                        <p:tav tm="0">
                                          <p:val>
                                            <p:strVal val="1+#ppt_w/2"/>
                                          </p:val>
                                        </p:tav>
                                        <p:tav tm="100000">
                                          <p:val>
                                            <p:strVal val="#ppt_x"/>
                                          </p:val>
                                        </p:tav>
                                      </p:tavLst>
                                    </p:anim>
                                    <p:anim calcmode="lin" valueType="num">
                                      <p:cBhvr additive="base">
                                        <p:cTn id="40" dur="5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P spid="56" grpId="0"/>
      <p:bldP spid="57" grpId="0"/>
      <p:bldP spid="5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96886"/>
            <a:ext cx="10515600" cy="685753"/>
          </a:xfrm>
        </p:spPr>
        <p:txBody>
          <a:bodyPr>
            <a:normAutofit/>
          </a:bodyPr>
          <a:lstStyle/>
          <a:p>
            <a:pPr algn="ctr"/>
            <a:r>
              <a:rPr lang="en-US" sz="3600" b="1" dirty="0">
                <a:latin typeface="Candara" panose="020E0502030303020204" pitchFamily="34" charset="0"/>
              </a:rPr>
              <a:t>Society: Types</a:t>
            </a:r>
          </a:p>
        </p:txBody>
      </p:sp>
      <p:sp>
        <p:nvSpPr>
          <p:cNvPr id="3" name="Date Placeholder 2"/>
          <p:cNvSpPr>
            <a:spLocks noGrp="1"/>
          </p:cNvSpPr>
          <p:nvPr>
            <p:ph type="dt" sz="half" idx="10"/>
          </p:nvPr>
        </p:nvSpPr>
        <p:spPr/>
        <p:txBody>
          <a:bodyPr/>
          <a:lstStyle/>
          <a:p>
            <a:fld id="{E8A67672-64FC-4C8C-B1B0-A7DDF30DE112}" type="datetime1">
              <a:rPr lang="en-US" smtClean="0"/>
              <a:t>9/14/2020</a:t>
            </a:fld>
            <a:endParaRPr lang="en-US"/>
          </a:p>
        </p:txBody>
      </p:sp>
      <p:sp>
        <p:nvSpPr>
          <p:cNvPr id="4" name="Footer Placeholder 3"/>
          <p:cNvSpPr>
            <a:spLocks noGrp="1"/>
          </p:cNvSpPr>
          <p:nvPr>
            <p:ph type="ftr" sz="quarter" idx="11"/>
          </p:nvPr>
        </p:nvSpPr>
        <p:spPr/>
        <p:txBody>
          <a:bodyPr/>
          <a:lstStyle/>
          <a:p>
            <a:r>
              <a:rPr lang="en-US"/>
              <a:t>Presented by Md. Mahbubul Alam, PhD</a:t>
            </a:r>
          </a:p>
        </p:txBody>
      </p:sp>
      <p:sp>
        <p:nvSpPr>
          <p:cNvPr id="5" name="Slide Number Placeholder 4"/>
          <p:cNvSpPr>
            <a:spLocks noGrp="1"/>
          </p:cNvSpPr>
          <p:nvPr>
            <p:ph type="sldNum" sz="quarter" idx="12"/>
          </p:nvPr>
        </p:nvSpPr>
        <p:spPr/>
        <p:txBody>
          <a:bodyPr/>
          <a:lstStyle/>
          <a:p>
            <a:fld id="{6033F21F-1872-452F-ABD6-6E9767D6AF28}" type="slidenum">
              <a:rPr lang="en-US" smtClean="0"/>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77193270"/>
              </p:ext>
            </p:extLst>
          </p:nvPr>
        </p:nvGraphicFramePr>
        <p:xfrm>
          <a:off x="573206" y="926140"/>
          <a:ext cx="11436824" cy="5585477"/>
        </p:xfrm>
        <a:graphic>
          <a:graphicData uri="http://schemas.openxmlformats.org/drawingml/2006/table">
            <a:tbl>
              <a:tblPr firstRow="1" bandRow="1">
                <a:tableStyleId>{912C8C85-51F0-491E-9774-3900AFEF0FD7}</a:tableStyleId>
              </a:tblPr>
              <a:tblGrid>
                <a:gridCol w="1775147">
                  <a:extLst>
                    <a:ext uri="{9D8B030D-6E8A-4147-A177-3AD203B41FA5}">
                      <a16:colId xmlns:a16="http://schemas.microsoft.com/office/drawing/2014/main" val="20000"/>
                    </a:ext>
                  </a:extLst>
                </a:gridCol>
                <a:gridCol w="9661677">
                  <a:extLst>
                    <a:ext uri="{9D8B030D-6E8A-4147-A177-3AD203B41FA5}">
                      <a16:colId xmlns:a16="http://schemas.microsoft.com/office/drawing/2014/main" val="20001"/>
                    </a:ext>
                  </a:extLst>
                </a:gridCol>
              </a:tblGrid>
              <a:tr h="349493">
                <a:tc>
                  <a:txBody>
                    <a:bodyPr/>
                    <a:lstStyle/>
                    <a:p>
                      <a:r>
                        <a:rPr lang="en-US" dirty="0">
                          <a:latin typeface="Candara" panose="020E0502030303020204" pitchFamily="34" charset="0"/>
                        </a:rPr>
                        <a:t>Types of society</a:t>
                      </a:r>
                    </a:p>
                  </a:txBody>
                  <a:tcPr/>
                </a:tc>
                <a:tc>
                  <a:txBody>
                    <a:bodyPr/>
                    <a:lstStyle/>
                    <a:p>
                      <a:r>
                        <a:rPr lang="en-US" dirty="0">
                          <a:latin typeface="Candara" panose="020E0502030303020204" pitchFamily="34" charset="0"/>
                        </a:rPr>
                        <a:t>Characteristics</a:t>
                      </a:r>
                    </a:p>
                  </a:txBody>
                  <a:tcPr/>
                </a:tc>
                <a:extLst>
                  <a:ext uri="{0D108BD9-81ED-4DB2-BD59-A6C34878D82A}">
                    <a16:rowId xmlns:a16="http://schemas.microsoft.com/office/drawing/2014/main" val="10000"/>
                  </a:ext>
                </a:extLst>
              </a:tr>
              <a:tr h="989918">
                <a:tc>
                  <a:txBody>
                    <a:bodyPr/>
                    <a:lstStyle/>
                    <a:p>
                      <a:r>
                        <a:rPr lang="en-US" sz="1600" dirty="0">
                          <a:solidFill>
                            <a:srgbClr val="A50021"/>
                          </a:solidFill>
                          <a:latin typeface="Candara" panose="020E0502030303020204" pitchFamily="34" charset="0"/>
                        </a:rPr>
                        <a:t>Hunter-gatherer</a:t>
                      </a:r>
                    </a:p>
                  </a:txBody>
                  <a:tcPr/>
                </a:tc>
                <a:tc>
                  <a:txBody>
                    <a:bodyPr/>
                    <a:lstStyle/>
                    <a:p>
                      <a:pPr marL="285750" indent="-285750">
                        <a:buFont typeface="Arial" panose="020B0604020202020204" pitchFamily="34" charset="0"/>
                        <a:buChar char="•"/>
                      </a:pPr>
                      <a:r>
                        <a:rPr lang="en-US" sz="1600" dirty="0">
                          <a:solidFill>
                            <a:srgbClr val="A50021"/>
                          </a:solidFill>
                          <a:latin typeface="Candara" panose="020E0502030303020204" pitchFamily="34" charset="0"/>
                        </a:rPr>
                        <a:t>Primarily or exclusively based on </a:t>
                      </a:r>
                      <a:r>
                        <a:rPr lang="en-US" sz="1600" u="sng" dirty="0">
                          <a:solidFill>
                            <a:srgbClr val="A50021"/>
                          </a:solidFill>
                          <a:latin typeface="Candara" panose="020E0502030303020204" pitchFamily="34" charset="0"/>
                        </a:rPr>
                        <a:t>hunting</a:t>
                      </a:r>
                      <a:r>
                        <a:rPr lang="en-US" sz="1600" u="sng" baseline="0" dirty="0">
                          <a:solidFill>
                            <a:srgbClr val="A50021"/>
                          </a:solidFill>
                          <a:latin typeface="Candara" panose="020E0502030303020204" pitchFamily="34" charset="0"/>
                        </a:rPr>
                        <a:t> </a:t>
                      </a:r>
                      <a:r>
                        <a:rPr lang="en-US" sz="1600" baseline="0" dirty="0">
                          <a:solidFill>
                            <a:srgbClr val="A50021"/>
                          </a:solidFill>
                          <a:latin typeface="Candara" panose="020E0502030303020204" pitchFamily="34" charset="0"/>
                        </a:rPr>
                        <a:t>wild animals, fishing, and gathering wild fruits, berries, nuts and vegetables.</a:t>
                      </a:r>
                    </a:p>
                    <a:p>
                      <a:pPr marL="285750" indent="-285750">
                        <a:buFont typeface="Arial" panose="020B0604020202020204" pitchFamily="34" charset="0"/>
                        <a:buChar char="•"/>
                      </a:pPr>
                      <a:r>
                        <a:rPr lang="en-US" sz="1600" baseline="0" dirty="0">
                          <a:solidFill>
                            <a:srgbClr val="A50021"/>
                          </a:solidFill>
                          <a:latin typeface="Candara" panose="020E0502030303020204" pitchFamily="34" charset="0"/>
                        </a:rPr>
                        <a:t>Non-hierarchical social structure</a:t>
                      </a:r>
                    </a:p>
                    <a:p>
                      <a:pPr marL="285750" indent="-285750">
                        <a:buFont typeface="Arial" panose="020B0604020202020204" pitchFamily="34" charset="0"/>
                        <a:buChar char="•"/>
                      </a:pPr>
                      <a:r>
                        <a:rPr lang="en-US" sz="1600" baseline="0" dirty="0">
                          <a:solidFill>
                            <a:srgbClr val="A50021"/>
                          </a:solidFill>
                          <a:latin typeface="Candara" panose="020E0502030303020204" pitchFamily="34" charset="0"/>
                        </a:rPr>
                        <a:t>e.g., </a:t>
                      </a:r>
                      <a:r>
                        <a:rPr lang="en-US" sz="1600" baseline="0" dirty="0" err="1">
                          <a:solidFill>
                            <a:srgbClr val="A50021"/>
                          </a:solidFill>
                          <a:latin typeface="Candara" panose="020E0502030303020204" pitchFamily="34" charset="0"/>
                        </a:rPr>
                        <a:t>Sentinelese</a:t>
                      </a:r>
                      <a:r>
                        <a:rPr lang="en-US" sz="1600" baseline="0" dirty="0">
                          <a:solidFill>
                            <a:srgbClr val="A50021"/>
                          </a:solidFill>
                          <a:latin typeface="Candara" panose="020E0502030303020204" pitchFamily="34" charset="0"/>
                        </a:rPr>
                        <a:t> of the Andaman Islands</a:t>
                      </a:r>
                      <a:endParaRPr lang="en-US" sz="1600" dirty="0">
                        <a:solidFill>
                          <a:srgbClr val="A50021"/>
                        </a:solidFill>
                        <a:latin typeface="Candara" panose="020E0502030303020204" pitchFamily="34" charset="0"/>
                      </a:endParaRPr>
                    </a:p>
                  </a:txBody>
                  <a:tcPr/>
                </a:tc>
                <a:extLst>
                  <a:ext uri="{0D108BD9-81ED-4DB2-BD59-A6C34878D82A}">
                    <a16:rowId xmlns:a16="http://schemas.microsoft.com/office/drawing/2014/main" val="10001"/>
                  </a:ext>
                </a:extLst>
              </a:tr>
              <a:tr h="763651">
                <a:tc>
                  <a:txBody>
                    <a:bodyPr/>
                    <a:lstStyle/>
                    <a:p>
                      <a:r>
                        <a:rPr lang="en-US" sz="1600" dirty="0">
                          <a:solidFill>
                            <a:srgbClr val="7030A0"/>
                          </a:solidFill>
                          <a:latin typeface="Candara" panose="020E0502030303020204" pitchFamily="34" charset="0"/>
                        </a:rPr>
                        <a:t>Pastoral </a:t>
                      </a:r>
                    </a:p>
                  </a:txBody>
                  <a:tcPr/>
                </a:tc>
                <a:tc>
                  <a:txBody>
                    <a:bodyPr/>
                    <a:lstStyle/>
                    <a:p>
                      <a:pPr marL="285750" indent="-285750">
                        <a:buFont typeface="Arial" panose="020B0604020202020204" pitchFamily="34" charset="0"/>
                        <a:buChar char="•"/>
                      </a:pPr>
                      <a:r>
                        <a:rPr lang="en-US" sz="1600" dirty="0">
                          <a:solidFill>
                            <a:srgbClr val="7030A0"/>
                          </a:solidFill>
                          <a:latin typeface="Candara" panose="020E0502030303020204" pitchFamily="34" charset="0"/>
                        </a:rPr>
                        <a:t>Primary</a:t>
                      </a:r>
                      <a:r>
                        <a:rPr lang="en-US" sz="1600" baseline="0" dirty="0">
                          <a:solidFill>
                            <a:srgbClr val="7030A0"/>
                          </a:solidFill>
                          <a:latin typeface="Candara" panose="020E0502030303020204" pitchFamily="34" charset="0"/>
                        </a:rPr>
                        <a:t> means of subsistence is domesticated </a:t>
                      </a:r>
                      <a:r>
                        <a:rPr lang="en-US" sz="1600" u="sng" baseline="0" dirty="0">
                          <a:solidFill>
                            <a:srgbClr val="7030A0"/>
                          </a:solidFill>
                          <a:latin typeface="Candara" panose="020E0502030303020204" pitchFamily="34" charset="0"/>
                        </a:rPr>
                        <a:t>livestock</a:t>
                      </a:r>
                      <a:r>
                        <a:rPr lang="en-US" sz="1600" baseline="0" dirty="0">
                          <a:solidFill>
                            <a:srgbClr val="7030A0"/>
                          </a:solidFill>
                          <a:latin typeface="Candara" panose="020E0502030303020204" pitchFamily="34" charset="0"/>
                        </a:rPr>
                        <a:t>. </a:t>
                      </a:r>
                    </a:p>
                    <a:p>
                      <a:pPr marL="285750" indent="-285750">
                        <a:buFont typeface="Arial" panose="020B0604020202020204" pitchFamily="34" charset="0"/>
                        <a:buChar char="•"/>
                      </a:pPr>
                      <a:r>
                        <a:rPr lang="en-US" sz="1600" baseline="0" dirty="0">
                          <a:solidFill>
                            <a:srgbClr val="7030A0"/>
                          </a:solidFill>
                          <a:latin typeface="Candara" panose="020E0502030303020204" pitchFamily="34" charset="0"/>
                        </a:rPr>
                        <a:t>Nomadic, move seasonally in search of fresh pastures and water. </a:t>
                      </a:r>
                    </a:p>
                    <a:p>
                      <a:pPr marL="285750" indent="-285750">
                        <a:buFont typeface="Arial" panose="020B0604020202020204" pitchFamily="34" charset="0"/>
                        <a:buChar char="•"/>
                      </a:pPr>
                      <a:r>
                        <a:rPr lang="en-US" sz="1600" baseline="0" dirty="0">
                          <a:solidFill>
                            <a:srgbClr val="7030A0"/>
                          </a:solidFill>
                          <a:latin typeface="Candara" panose="020E0502030303020204" pitchFamily="34" charset="0"/>
                        </a:rPr>
                        <a:t>e.g., Bedouins of Northern Africa and Middle East</a:t>
                      </a:r>
                      <a:endParaRPr lang="en-US" sz="1600" dirty="0">
                        <a:solidFill>
                          <a:srgbClr val="7030A0"/>
                        </a:solidFill>
                        <a:latin typeface="Candara" panose="020E0502030303020204" pitchFamily="34" charset="0"/>
                      </a:endParaRPr>
                    </a:p>
                  </a:txBody>
                  <a:tcPr/>
                </a:tc>
                <a:extLst>
                  <a:ext uri="{0D108BD9-81ED-4DB2-BD59-A6C34878D82A}">
                    <a16:rowId xmlns:a16="http://schemas.microsoft.com/office/drawing/2014/main" val="10002"/>
                  </a:ext>
                </a:extLst>
              </a:tr>
              <a:tr h="763651">
                <a:tc>
                  <a:txBody>
                    <a:bodyPr/>
                    <a:lstStyle/>
                    <a:p>
                      <a:r>
                        <a:rPr lang="en-US" sz="1600" dirty="0">
                          <a:solidFill>
                            <a:srgbClr val="C00000"/>
                          </a:solidFill>
                          <a:latin typeface="Candara" panose="020E0502030303020204" pitchFamily="34" charset="0"/>
                        </a:rPr>
                        <a:t>Horticultural</a:t>
                      </a:r>
                    </a:p>
                  </a:txBody>
                  <a:tcPr/>
                </a:tc>
                <a:tc>
                  <a:txBody>
                    <a:bodyPr/>
                    <a:lstStyle/>
                    <a:p>
                      <a:pPr marL="285750" indent="-285750">
                        <a:buFont typeface="Arial" panose="020B0604020202020204" pitchFamily="34" charset="0"/>
                        <a:buChar char="•"/>
                      </a:pPr>
                      <a:r>
                        <a:rPr lang="en-US" sz="1600" dirty="0">
                          <a:solidFill>
                            <a:srgbClr val="C00000"/>
                          </a:solidFill>
                          <a:latin typeface="Candara" panose="020E0502030303020204" pitchFamily="34" charset="0"/>
                        </a:rPr>
                        <a:t>Primary</a:t>
                      </a:r>
                      <a:r>
                        <a:rPr lang="en-US" sz="1600" baseline="0" dirty="0">
                          <a:solidFill>
                            <a:srgbClr val="C00000"/>
                          </a:solidFill>
                          <a:latin typeface="Candara" panose="020E0502030303020204" pitchFamily="34" charset="0"/>
                        </a:rPr>
                        <a:t> means of subsistence is the cultivating crops </a:t>
                      </a:r>
                      <a:r>
                        <a:rPr lang="en-US" sz="1600" u="sng" baseline="0" dirty="0">
                          <a:solidFill>
                            <a:srgbClr val="C00000"/>
                          </a:solidFill>
                          <a:latin typeface="Candara" panose="020E0502030303020204" pitchFamily="34" charset="0"/>
                        </a:rPr>
                        <a:t>using hand tools</a:t>
                      </a:r>
                      <a:r>
                        <a:rPr lang="en-US" sz="1600" baseline="0" dirty="0">
                          <a:solidFill>
                            <a:srgbClr val="C00000"/>
                          </a:solidFill>
                          <a:latin typeface="Candara" panose="020E0502030303020204" pitchFamily="34" charset="0"/>
                        </a:rPr>
                        <a:t>. </a:t>
                      </a:r>
                    </a:p>
                    <a:p>
                      <a:pPr marL="285750" indent="-285750">
                        <a:buFont typeface="Arial" panose="020B0604020202020204" pitchFamily="34" charset="0"/>
                        <a:buChar char="•"/>
                      </a:pPr>
                      <a:r>
                        <a:rPr lang="en-US" sz="1600" baseline="0" dirty="0">
                          <a:solidFill>
                            <a:srgbClr val="C00000"/>
                          </a:solidFill>
                          <a:latin typeface="Candara" panose="020E0502030303020204" pitchFamily="34" charset="0"/>
                        </a:rPr>
                        <a:t>No use of mechanized tools or no use of animals to pull plows. </a:t>
                      </a:r>
                    </a:p>
                    <a:p>
                      <a:pPr marL="285750" indent="-285750">
                        <a:buFont typeface="Arial" panose="020B0604020202020204" pitchFamily="34" charset="0"/>
                        <a:buChar char="•"/>
                      </a:pPr>
                      <a:r>
                        <a:rPr lang="en-US" sz="1600" baseline="0" dirty="0">
                          <a:solidFill>
                            <a:srgbClr val="C00000"/>
                          </a:solidFill>
                          <a:latin typeface="Candara" panose="020E0502030303020204" pitchFamily="34" charset="0"/>
                        </a:rPr>
                        <a:t>e.g., Incan empire of Peru</a:t>
                      </a:r>
                    </a:p>
                  </a:txBody>
                  <a:tcPr/>
                </a:tc>
                <a:extLst>
                  <a:ext uri="{0D108BD9-81ED-4DB2-BD59-A6C34878D82A}">
                    <a16:rowId xmlns:a16="http://schemas.microsoft.com/office/drawing/2014/main" val="10003"/>
                  </a:ext>
                </a:extLst>
              </a:tr>
              <a:tr h="696388">
                <a:tc>
                  <a:txBody>
                    <a:bodyPr/>
                    <a:lstStyle/>
                    <a:p>
                      <a:r>
                        <a:rPr lang="en-US" sz="1600" dirty="0">
                          <a:solidFill>
                            <a:srgbClr val="494F6F"/>
                          </a:solidFill>
                          <a:latin typeface="Candara" panose="020E0502030303020204" pitchFamily="34" charset="0"/>
                        </a:rPr>
                        <a:t>Agricultural</a:t>
                      </a:r>
                      <a:r>
                        <a:rPr lang="en-US" sz="1600" baseline="0" dirty="0">
                          <a:solidFill>
                            <a:srgbClr val="494F6F"/>
                          </a:solidFill>
                          <a:latin typeface="Candara" panose="020E0502030303020204" pitchFamily="34" charset="0"/>
                        </a:rPr>
                        <a:t> </a:t>
                      </a:r>
                      <a:endParaRPr lang="en-US" sz="1600" dirty="0">
                        <a:solidFill>
                          <a:srgbClr val="494F6F"/>
                        </a:solidFill>
                        <a:latin typeface="Candara" panose="020E0502030303020204" pitchFamily="34" charset="0"/>
                      </a:endParaRPr>
                    </a:p>
                  </a:txBody>
                  <a:tcPr/>
                </a:tc>
                <a:tc>
                  <a:txBody>
                    <a:bodyPr/>
                    <a:lstStyle/>
                    <a:p>
                      <a:pPr marL="285750" indent="-285750">
                        <a:buFont typeface="Arial" panose="020B0604020202020204" pitchFamily="34" charset="0"/>
                        <a:buChar char="•"/>
                      </a:pPr>
                      <a:r>
                        <a:rPr lang="en-US" sz="1600" dirty="0">
                          <a:solidFill>
                            <a:srgbClr val="494F6F"/>
                          </a:solidFill>
                          <a:latin typeface="Candara" panose="020E0502030303020204" pitchFamily="34" charset="0"/>
                        </a:rPr>
                        <a:t>Primary</a:t>
                      </a:r>
                      <a:r>
                        <a:rPr lang="en-US" sz="1600" baseline="0" dirty="0">
                          <a:solidFill>
                            <a:srgbClr val="494F6F"/>
                          </a:solidFill>
                          <a:latin typeface="Candara" panose="020E0502030303020204" pitchFamily="34" charset="0"/>
                        </a:rPr>
                        <a:t> mode of production is agriculture which uses plows and draft animals to cultivate food. </a:t>
                      </a:r>
                    </a:p>
                    <a:p>
                      <a:pPr marL="285750" indent="-285750">
                        <a:buFont typeface="Arial" panose="020B0604020202020204" pitchFamily="34" charset="0"/>
                        <a:buChar char="•"/>
                      </a:pPr>
                      <a:r>
                        <a:rPr lang="en-US" sz="1600" baseline="0" dirty="0">
                          <a:solidFill>
                            <a:srgbClr val="494F6F"/>
                          </a:solidFill>
                          <a:latin typeface="Candara" panose="020E0502030303020204" pitchFamily="34" charset="0"/>
                        </a:rPr>
                        <a:t>e.g., American South, pre-Civil War</a:t>
                      </a:r>
                      <a:endParaRPr lang="en-US" sz="1600" dirty="0">
                        <a:solidFill>
                          <a:srgbClr val="494F6F"/>
                        </a:solidFill>
                        <a:latin typeface="Candara" panose="020E0502030303020204" pitchFamily="34" charset="0"/>
                      </a:endParaRPr>
                    </a:p>
                  </a:txBody>
                  <a:tcPr/>
                </a:tc>
                <a:extLst>
                  <a:ext uri="{0D108BD9-81ED-4DB2-BD59-A6C34878D82A}">
                    <a16:rowId xmlns:a16="http://schemas.microsoft.com/office/drawing/2014/main" val="10004"/>
                  </a:ext>
                </a:extLst>
              </a:tr>
              <a:tr h="696388">
                <a:tc>
                  <a:txBody>
                    <a:bodyPr/>
                    <a:lstStyle/>
                    <a:p>
                      <a:r>
                        <a:rPr lang="en-US" sz="1600" dirty="0">
                          <a:solidFill>
                            <a:srgbClr val="FF0000"/>
                          </a:solidFill>
                          <a:latin typeface="Candara" panose="020E0502030303020204" pitchFamily="34" charset="0"/>
                        </a:rPr>
                        <a:t>Industrial</a:t>
                      </a:r>
                      <a:r>
                        <a:rPr lang="en-US" sz="1600" baseline="0" dirty="0">
                          <a:solidFill>
                            <a:srgbClr val="FF0000"/>
                          </a:solidFill>
                          <a:latin typeface="Candara" panose="020E0502030303020204" pitchFamily="34" charset="0"/>
                        </a:rPr>
                        <a:t> </a:t>
                      </a:r>
                      <a:endParaRPr lang="en-US" sz="1600" dirty="0">
                        <a:solidFill>
                          <a:srgbClr val="FF0000"/>
                        </a:solidFill>
                        <a:latin typeface="Candara" panose="020E0502030303020204" pitchFamily="34" charset="0"/>
                      </a:endParaRPr>
                    </a:p>
                  </a:txBody>
                  <a:tcPr/>
                </a:tc>
                <a:tc>
                  <a:txBody>
                    <a:bodyPr/>
                    <a:lstStyle/>
                    <a:p>
                      <a:pPr marL="285750" indent="-285750">
                        <a:buFont typeface="Arial" panose="020B0604020202020204" pitchFamily="34" charset="0"/>
                        <a:buChar char="•"/>
                      </a:pPr>
                      <a:r>
                        <a:rPr lang="en-US" sz="1600" dirty="0">
                          <a:solidFill>
                            <a:srgbClr val="FF0000"/>
                          </a:solidFill>
                          <a:latin typeface="Candara" panose="020E0502030303020204" pitchFamily="34" charset="0"/>
                        </a:rPr>
                        <a:t>A society based</a:t>
                      </a:r>
                      <a:r>
                        <a:rPr lang="en-US" sz="1600" baseline="0" dirty="0">
                          <a:solidFill>
                            <a:srgbClr val="FF0000"/>
                          </a:solidFill>
                          <a:latin typeface="Candara" panose="020E0502030303020204" pitchFamily="34" charset="0"/>
                        </a:rPr>
                        <a:t> on mechanical labor as opposed to manual labor to create material goods. </a:t>
                      </a:r>
                    </a:p>
                    <a:p>
                      <a:pPr marL="285750" indent="-285750">
                        <a:buFont typeface="Arial" panose="020B0604020202020204" pitchFamily="34" charset="0"/>
                        <a:buChar char="•"/>
                      </a:pPr>
                      <a:r>
                        <a:rPr lang="en-US" sz="1600" baseline="0" dirty="0">
                          <a:solidFill>
                            <a:srgbClr val="FF0000"/>
                          </a:solidFill>
                          <a:latin typeface="Candara" panose="020E0502030303020204" pitchFamily="34" charset="0"/>
                        </a:rPr>
                        <a:t>e.g., 19</a:t>
                      </a:r>
                      <a:r>
                        <a:rPr lang="en-US" sz="1600" baseline="30000" dirty="0">
                          <a:solidFill>
                            <a:srgbClr val="FF0000"/>
                          </a:solidFill>
                          <a:latin typeface="Candara" panose="020E0502030303020204" pitchFamily="34" charset="0"/>
                        </a:rPr>
                        <a:t>th</a:t>
                      </a:r>
                      <a:r>
                        <a:rPr lang="en-US" sz="1600" baseline="0" dirty="0">
                          <a:solidFill>
                            <a:srgbClr val="FF0000"/>
                          </a:solidFill>
                          <a:latin typeface="Candara" panose="020E0502030303020204" pitchFamily="34" charset="0"/>
                        </a:rPr>
                        <a:t> &amp; 20</a:t>
                      </a:r>
                      <a:r>
                        <a:rPr lang="en-US" sz="1600" baseline="30000" dirty="0">
                          <a:solidFill>
                            <a:srgbClr val="FF0000"/>
                          </a:solidFill>
                          <a:latin typeface="Candara" panose="020E0502030303020204" pitchFamily="34" charset="0"/>
                        </a:rPr>
                        <a:t>th</a:t>
                      </a:r>
                      <a:r>
                        <a:rPr lang="en-US" sz="1600" baseline="0" dirty="0">
                          <a:solidFill>
                            <a:srgbClr val="FF0000"/>
                          </a:solidFill>
                          <a:latin typeface="Candara" panose="020E0502030303020204" pitchFamily="34" charset="0"/>
                        </a:rPr>
                        <a:t> century United States &amp; Western Europe</a:t>
                      </a:r>
                      <a:endParaRPr lang="en-US" sz="1600" dirty="0">
                        <a:solidFill>
                          <a:srgbClr val="FF0000"/>
                        </a:solidFill>
                        <a:latin typeface="Candara" panose="020E0502030303020204" pitchFamily="34" charset="0"/>
                      </a:endParaRPr>
                    </a:p>
                  </a:txBody>
                  <a:tcPr/>
                </a:tc>
                <a:extLst>
                  <a:ext uri="{0D108BD9-81ED-4DB2-BD59-A6C34878D82A}">
                    <a16:rowId xmlns:a16="http://schemas.microsoft.com/office/drawing/2014/main" val="10005"/>
                  </a:ext>
                </a:extLst>
              </a:tr>
              <a:tr h="1114221">
                <a:tc>
                  <a:txBody>
                    <a:bodyPr/>
                    <a:lstStyle/>
                    <a:p>
                      <a:r>
                        <a:rPr lang="en-US" sz="1600" dirty="0">
                          <a:latin typeface="Candara" panose="020E0502030303020204" pitchFamily="34" charset="0"/>
                        </a:rPr>
                        <a:t>Postindustrial</a:t>
                      </a:r>
                    </a:p>
                  </a:txBody>
                  <a:tcPr/>
                </a:tc>
                <a:tc>
                  <a:txBody>
                    <a:bodyPr/>
                    <a:lstStyle/>
                    <a:p>
                      <a:pPr marL="285750" indent="-285750">
                        <a:buFont typeface="Arial" panose="020B0604020202020204" pitchFamily="34" charset="0"/>
                        <a:buChar char="•"/>
                      </a:pPr>
                      <a:r>
                        <a:rPr lang="en-US" sz="1600" dirty="0">
                          <a:latin typeface="Candara" panose="020E0502030303020204" pitchFamily="34" charset="0"/>
                        </a:rPr>
                        <a:t>Primary means of subsistence is derived from service-oriented</a:t>
                      </a:r>
                      <a:r>
                        <a:rPr lang="en-US" sz="1600" baseline="0" dirty="0">
                          <a:latin typeface="Candara" panose="020E0502030303020204" pitchFamily="34" charset="0"/>
                        </a:rPr>
                        <a:t> work, as opposed to agriculture or industry. </a:t>
                      </a:r>
                    </a:p>
                    <a:p>
                      <a:pPr marL="285750" indent="-285750">
                        <a:buFont typeface="Arial" panose="020B0604020202020204" pitchFamily="34" charset="0"/>
                        <a:buChar char="•"/>
                      </a:pPr>
                      <a:r>
                        <a:rPr lang="en-US" sz="1600" baseline="0" dirty="0">
                          <a:latin typeface="Candara" panose="020E0502030303020204" pitchFamily="34" charset="0"/>
                        </a:rPr>
                        <a:t>Information, knowledge, and creativity are seen as the new raw materials of the economy. </a:t>
                      </a:r>
                    </a:p>
                    <a:p>
                      <a:pPr marL="285750" indent="-285750">
                        <a:buFont typeface="Arial" panose="020B0604020202020204" pitchFamily="34" charset="0"/>
                        <a:buChar char="•"/>
                      </a:pPr>
                      <a:r>
                        <a:rPr lang="en-US" sz="1600" baseline="0" dirty="0">
                          <a:latin typeface="Candara" panose="020E0502030303020204" pitchFamily="34" charset="0"/>
                        </a:rPr>
                        <a:t>e.g., Modern society</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77968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42</a:t>
            </a:fld>
            <a:endParaRPr lang="en-US" dirty="0"/>
          </a:p>
        </p:txBody>
      </p:sp>
      <p:sp>
        <p:nvSpPr>
          <p:cNvPr id="7" name="Oval 6"/>
          <p:cNvSpPr/>
          <p:nvPr/>
        </p:nvSpPr>
        <p:spPr>
          <a:xfrm>
            <a:off x="4469074" y="1389798"/>
            <a:ext cx="3261815" cy="31253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50000"/>
                  </a:schemeClr>
                </a:solidFill>
                <a:latin typeface="Candara" panose="020E0502030303020204" pitchFamily="34" charset="0"/>
              </a:rPr>
              <a:t>Growth of Rural Community:</a:t>
            </a:r>
          </a:p>
          <a:p>
            <a:pPr algn="ctr"/>
            <a:r>
              <a:rPr lang="en-US" b="1" dirty="0">
                <a:solidFill>
                  <a:schemeClr val="accent1">
                    <a:lumMod val="50000"/>
                  </a:schemeClr>
                </a:solidFill>
                <a:latin typeface="Candara" panose="020E0502030303020204" pitchFamily="34" charset="0"/>
              </a:rPr>
              <a:t>Factors</a:t>
            </a:r>
          </a:p>
        </p:txBody>
      </p:sp>
      <p:sp>
        <p:nvSpPr>
          <p:cNvPr id="8" name="Oval 7"/>
          <p:cNvSpPr/>
          <p:nvPr/>
        </p:nvSpPr>
        <p:spPr>
          <a:xfrm>
            <a:off x="2209800" y="0"/>
            <a:ext cx="3261815" cy="3125338"/>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accent6">
                    <a:lumMod val="50000"/>
                  </a:schemeClr>
                </a:solidFill>
                <a:latin typeface="Candara" panose="020E0502030303020204" pitchFamily="34" charset="0"/>
              </a:rPr>
              <a:t>Topographical</a:t>
            </a:r>
          </a:p>
          <a:p>
            <a:pPr marL="285750" indent="-285750" algn="ctr">
              <a:buFont typeface="Arial" panose="020B0604020202020204" pitchFamily="34" charset="0"/>
              <a:buChar char="•"/>
            </a:pPr>
            <a:r>
              <a:rPr lang="en-US" dirty="0">
                <a:solidFill>
                  <a:schemeClr val="tx1">
                    <a:lumMod val="85000"/>
                    <a:lumOff val="15000"/>
                  </a:schemeClr>
                </a:solidFill>
                <a:latin typeface="Candara" panose="020E0502030303020204" pitchFamily="34" charset="0"/>
              </a:rPr>
              <a:t>Includes land, water &amp; climate</a:t>
            </a:r>
          </a:p>
          <a:p>
            <a:pPr marL="285750" indent="-285750" algn="ctr">
              <a:buFont typeface="Arial" panose="020B0604020202020204" pitchFamily="34" charset="0"/>
              <a:buChar char="•"/>
            </a:pPr>
            <a:r>
              <a:rPr lang="en-US" dirty="0">
                <a:solidFill>
                  <a:schemeClr val="tx1">
                    <a:lumMod val="85000"/>
                    <a:lumOff val="15000"/>
                  </a:schemeClr>
                </a:solidFill>
                <a:latin typeface="Candara" panose="020E0502030303020204" pitchFamily="34" charset="0"/>
              </a:rPr>
              <a:t>Fertile land, good climate &amp; water attracted more people </a:t>
            </a:r>
            <a:r>
              <a:rPr lang="en-US" b="1" u="sng" dirty="0">
                <a:solidFill>
                  <a:schemeClr val="tx1">
                    <a:lumMod val="85000"/>
                    <a:lumOff val="15000"/>
                  </a:schemeClr>
                </a:solidFill>
                <a:latin typeface="Candara" panose="020E0502030303020204" pitchFamily="34" charset="0"/>
              </a:rPr>
              <a:t> </a:t>
            </a:r>
          </a:p>
        </p:txBody>
      </p:sp>
      <p:sp>
        <p:nvSpPr>
          <p:cNvPr id="9" name="Oval 8"/>
          <p:cNvSpPr/>
          <p:nvPr/>
        </p:nvSpPr>
        <p:spPr>
          <a:xfrm>
            <a:off x="6474157" y="0"/>
            <a:ext cx="3261815" cy="31253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rgbClr val="0070C0"/>
                </a:solidFill>
                <a:latin typeface="Candara" panose="020E0502030303020204" pitchFamily="34" charset="0"/>
              </a:rPr>
              <a:t>Economic</a:t>
            </a:r>
          </a:p>
          <a:p>
            <a:pPr marL="285750" indent="-285750" algn="ctr">
              <a:buFont typeface="Arial" panose="020B0604020202020204" pitchFamily="34" charset="0"/>
              <a:buChar char="•"/>
            </a:pPr>
            <a:r>
              <a:rPr lang="en-US" dirty="0">
                <a:solidFill>
                  <a:schemeClr val="tx1">
                    <a:lumMod val="85000"/>
                    <a:lumOff val="15000"/>
                  </a:schemeClr>
                </a:solidFill>
                <a:latin typeface="Candara" panose="020E0502030303020204" pitchFamily="34" charset="0"/>
              </a:rPr>
              <a:t>Favorable agricultural conditions</a:t>
            </a:r>
          </a:p>
        </p:txBody>
      </p:sp>
      <p:sp>
        <p:nvSpPr>
          <p:cNvPr id="10" name="Oval 9"/>
          <p:cNvSpPr/>
          <p:nvPr/>
        </p:nvSpPr>
        <p:spPr>
          <a:xfrm>
            <a:off x="2609567" y="3238334"/>
            <a:ext cx="3261815" cy="3125338"/>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accent2">
                    <a:lumMod val="75000"/>
                  </a:schemeClr>
                </a:solidFill>
                <a:latin typeface="Candara" panose="020E0502030303020204" pitchFamily="34" charset="0"/>
              </a:rPr>
              <a:t>Social</a:t>
            </a:r>
          </a:p>
          <a:p>
            <a:pPr algn="ctr"/>
            <a:endParaRPr lang="en-US" dirty="0">
              <a:solidFill>
                <a:schemeClr val="tx1">
                  <a:lumMod val="85000"/>
                  <a:lumOff val="15000"/>
                </a:schemeClr>
              </a:solidFill>
              <a:latin typeface="Candara" panose="020E0502030303020204" pitchFamily="34" charset="0"/>
            </a:endParaRPr>
          </a:p>
        </p:txBody>
      </p:sp>
      <p:sp>
        <p:nvSpPr>
          <p:cNvPr id="11" name="Oval 10"/>
          <p:cNvSpPr/>
          <p:nvPr/>
        </p:nvSpPr>
        <p:spPr>
          <a:xfrm>
            <a:off x="6204615" y="3233263"/>
            <a:ext cx="3261815" cy="3125338"/>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accent6">
                    <a:lumMod val="75000"/>
                  </a:schemeClr>
                </a:solidFill>
                <a:latin typeface="Candara" panose="020E0502030303020204" pitchFamily="34" charset="0"/>
              </a:rPr>
              <a:t>Ecologica</a:t>
            </a:r>
            <a:r>
              <a:rPr lang="en-US" dirty="0">
                <a:solidFill>
                  <a:schemeClr val="accent6">
                    <a:lumMod val="75000"/>
                  </a:schemeClr>
                </a:solidFill>
                <a:latin typeface="Candara" panose="020E0502030303020204" pitchFamily="34" charset="0"/>
              </a:rPr>
              <a:t>l</a:t>
            </a:r>
          </a:p>
          <a:p>
            <a:pPr marL="285750" indent="-285750" algn="ctr">
              <a:buFont typeface="Arial" panose="020B0604020202020204" pitchFamily="34" charset="0"/>
              <a:buChar char="•"/>
            </a:pPr>
            <a:r>
              <a:rPr lang="en-US" dirty="0">
                <a:solidFill>
                  <a:schemeClr val="tx1">
                    <a:lumMod val="85000"/>
                    <a:lumOff val="15000"/>
                  </a:schemeClr>
                </a:solidFill>
                <a:latin typeface="Candara" panose="020E0502030303020204" pitchFamily="34" charset="0"/>
              </a:rPr>
              <a:t>Population, occupation, distance from the town, etc.  </a:t>
            </a:r>
          </a:p>
        </p:txBody>
      </p:sp>
    </p:spTree>
    <p:extLst>
      <p:ext uri="{BB962C8B-B14F-4D97-AF65-F5344CB8AC3E}">
        <p14:creationId xmlns:p14="http://schemas.microsoft.com/office/powerpoint/2010/main" val="23958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Rural vs. Urban</a:t>
            </a:r>
          </a:p>
        </p:txBody>
      </p:sp>
      <p:sp>
        <p:nvSpPr>
          <p:cNvPr id="6" name="Content Placeholder 5"/>
          <p:cNvSpPr>
            <a:spLocks noGrp="1"/>
          </p:cNvSpPr>
          <p:nvPr>
            <p:ph idx="1"/>
          </p:nvPr>
        </p:nvSpPr>
        <p:spPr/>
        <p:txBody>
          <a:bodyPr/>
          <a:lstStyle/>
          <a:p>
            <a:r>
              <a:rPr lang="en-US" u="sng" dirty="0"/>
              <a:t>Relative isolation </a:t>
            </a:r>
            <a:r>
              <a:rPr lang="en-US" dirty="0"/>
              <a:t>of the country life</a:t>
            </a:r>
          </a:p>
          <a:p>
            <a:r>
              <a:rPr lang="en-US" dirty="0"/>
              <a:t>Difference in the mode of </a:t>
            </a:r>
            <a:r>
              <a:rPr lang="en-US" u="sng" dirty="0"/>
              <a:t>occupation</a:t>
            </a:r>
          </a:p>
          <a:p>
            <a:r>
              <a:rPr lang="en-US" dirty="0"/>
              <a:t>Simplicity vs. complexity</a:t>
            </a:r>
          </a:p>
          <a:p>
            <a:r>
              <a:rPr lang="en-US" dirty="0"/>
              <a:t>Associative individualism vs. persistent traditionalism</a:t>
            </a:r>
          </a:p>
          <a:p>
            <a:r>
              <a:rPr lang="en-US" dirty="0"/>
              <a:t>Intensity of community sentiment in city &amp; country</a:t>
            </a:r>
          </a:p>
          <a:p>
            <a:r>
              <a:rPr lang="en-US" dirty="0"/>
              <a:t>Cultural contrasts and relationship between city and country</a:t>
            </a:r>
          </a:p>
        </p:txBody>
      </p:sp>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43</a:t>
            </a:fld>
            <a:endParaRPr lang="en-US"/>
          </a:p>
        </p:txBody>
      </p:sp>
    </p:spTree>
    <p:extLst>
      <p:ext uri="{BB962C8B-B14F-4D97-AF65-F5344CB8AC3E}">
        <p14:creationId xmlns:p14="http://schemas.microsoft.com/office/powerpoint/2010/main" val="2838177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Social Change</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3770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45</a:t>
            </a:fld>
            <a:endParaRPr lang="en-US"/>
          </a:p>
        </p:txBody>
      </p:sp>
      <p:sp>
        <p:nvSpPr>
          <p:cNvPr id="5" name="Rounded Rectangle 4"/>
          <p:cNvSpPr/>
          <p:nvPr/>
        </p:nvSpPr>
        <p:spPr>
          <a:xfrm>
            <a:off x="4837563" y="2574925"/>
            <a:ext cx="2259273" cy="1715542"/>
          </a:xfrm>
          <a:prstGeom prst="roundRect">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Candara" panose="020E0502030303020204" pitchFamily="34" charset="0"/>
              </a:rPr>
              <a:t>Social Change</a:t>
            </a:r>
          </a:p>
        </p:txBody>
      </p:sp>
      <p:sp>
        <p:nvSpPr>
          <p:cNvPr id="6" name="Rounded Rectangle 5"/>
          <p:cNvSpPr/>
          <p:nvPr/>
        </p:nvSpPr>
        <p:spPr>
          <a:xfrm>
            <a:off x="567521" y="154627"/>
            <a:ext cx="6786916" cy="1210149"/>
          </a:xfrm>
          <a:prstGeom prst="roundRect">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ndara" panose="020E0502030303020204" pitchFamily="34" charset="0"/>
              </a:rPr>
              <a:t>Any significant alternation over time in behavioral patterns, culture, values and norms</a:t>
            </a:r>
          </a:p>
        </p:txBody>
      </p:sp>
      <p:sp>
        <p:nvSpPr>
          <p:cNvPr id="7" name="Rounded Rectangle 6"/>
          <p:cNvSpPr/>
          <p:nvPr/>
        </p:nvSpPr>
        <p:spPr>
          <a:xfrm>
            <a:off x="7718947" y="159932"/>
            <a:ext cx="4135271" cy="3634146"/>
          </a:xfrm>
          <a:prstGeom prst="roundRect">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Candara" panose="020E0502030303020204" pitchFamily="34" charset="0"/>
              </a:rPr>
              <a:t>Change in:</a:t>
            </a:r>
          </a:p>
          <a:p>
            <a:pPr marL="285750" indent="-285750">
              <a:buFont typeface="Arial" panose="020B0604020202020204" pitchFamily="34" charset="0"/>
              <a:buChar char="•"/>
            </a:pPr>
            <a:r>
              <a:rPr lang="en-US" dirty="0">
                <a:solidFill>
                  <a:schemeClr val="tx1"/>
                </a:solidFill>
                <a:latin typeface="Candara" panose="020E0502030303020204" pitchFamily="34" charset="0"/>
              </a:rPr>
              <a:t>Structure &amp; functioning of a social system</a:t>
            </a:r>
          </a:p>
          <a:p>
            <a:pPr marL="285750" indent="-285750">
              <a:buFont typeface="Arial" panose="020B0604020202020204" pitchFamily="34" charset="0"/>
              <a:buChar char="•"/>
            </a:pPr>
            <a:r>
              <a:rPr lang="en-US" dirty="0">
                <a:solidFill>
                  <a:schemeClr val="tx1"/>
                </a:solidFill>
                <a:latin typeface="Candara" panose="020E0502030303020204" pitchFamily="34" charset="0"/>
              </a:rPr>
              <a:t>Roles individuals perform</a:t>
            </a:r>
          </a:p>
          <a:p>
            <a:pPr marL="285750" indent="-285750">
              <a:buFont typeface="Arial" panose="020B0604020202020204" pitchFamily="34" charset="0"/>
              <a:buChar char="•"/>
            </a:pPr>
            <a:r>
              <a:rPr lang="en-US" dirty="0">
                <a:solidFill>
                  <a:schemeClr val="tx1"/>
                </a:solidFill>
                <a:latin typeface="Candara" panose="020E0502030303020204" pitchFamily="34" charset="0"/>
              </a:rPr>
              <a:t>Values and norms</a:t>
            </a:r>
          </a:p>
          <a:p>
            <a:pPr marL="285750" indent="-285750">
              <a:buFont typeface="Arial" panose="020B0604020202020204" pitchFamily="34" charset="0"/>
              <a:buChar char="•"/>
            </a:pPr>
            <a:r>
              <a:rPr lang="en-US" dirty="0">
                <a:solidFill>
                  <a:schemeClr val="tx1"/>
                </a:solidFill>
                <a:latin typeface="Candara" panose="020E0502030303020204" pitchFamily="34" charset="0"/>
              </a:rPr>
              <a:t>Social relationships among people</a:t>
            </a:r>
          </a:p>
          <a:p>
            <a:pPr marL="285750" indent="-285750">
              <a:buFont typeface="Arial" panose="020B0604020202020204" pitchFamily="34" charset="0"/>
              <a:buChar char="•"/>
            </a:pPr>
            <a:r>
              <a:rPr lang="en-US" dirty="0">
                <a:solidFill>
                  <a:schemeClr val="tx1"/>
                </a:solidFill>
                <a:latin typeface="Candara" panose="020E0502030303020204" pitchFamily="34" charset="0"/>
              </a:rPr>
              <a:t>Pattern of social interaction</a:t>
            </a:r>
          </a:p>
          <a:p>
            <a:pPr marL="285750" indent="-285750">
              <a:buFont typeface="Arial" panose="020B0604020202020204" pitchFamily="34" charset="0"/>
              <a:buChar char="•"/>
            </a:pPr>
            <a:r>
              <a:rPr lang="en-US" dirty="0">
                <a:solidFill>
                  <a:schemeClr val="tx1"/>
                </a:solidFill>
                <a:latin typeface="Candara" panose="020E0502030303020204" pitchFamily="34" charset="0"/>
              </a:rPr>
              <a:t>Functions performed by different groups and institutions</a:t>
            </a:r>
          </a:p>
        </p:txBody>
      </p:sp>
      <p:sp>
        <p:nvSpPr>
          <p:cNvPr id="8" name="Rounded Rectangle 7"/>
          <p:cNvSpPr/>
          <p:nvPr/>
        </p:nvSpPr>
        <p:spPr>
          <a:xfrm>
            <a:off x="7831541" y="3908331"/>
            <a:ext cx="4089778" cy="2552131"/>
          </a:xfrm>
          <a:prstGeom prst="roundRect">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Candara" panose="020E0502030303020204" pitchFamily="34" charset="0"/>
              </a:rPr>
              <a:t>Factors for social change</a:t>
            </a:r>
          </a:p>
          <a:p>
            <a:pPr marL="285750" indent="-285750">
              <a:buFont typeface="Arial" panose="020B0604020202020204" pitchFamily="34" charset="0"/>
              <a:buChar char="•"/>
            </a:pPr>
            <a:r>
              <a:rPr lang="en-US" dirty="0">
                <a:solidFill>
                  <a:schemeClr val="tx1"/>
                </a:solidFill>
                <a:latin typeface="Candara" panose="020E0502030303020204" pitchFamily="34" charset="0"/>
              </a:rPr>
              <a:t>Natural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Geographical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Cultural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Population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Psychological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Biological factors</a:t>
            </a:r>
          </a:p>
          <a:p>
            <a:pPr marL="285750" indent="-285750">
              <a:buFont typeface="Arial" panose="020B0604020202020204" pitchFamily="34" charset="0"/>
              <a:buChar char="•"/>
            </a:pPr>
            <a:r>
              <a:rPr lang="en-US" dirty="0">
                <a:solidFill>
                  <a:schemeClr val="tx1"/>
                </a:solidFill>
                <a:latin typeface="Candara" panose="020E0502030303020204" pitchFamily="34" charset="0"/>
              </a:rPr>
              <a:t>Technological factors</a:t>
            </a:r>
          </a:p>
          <a:p>
            <a:pPr marL="285750" indent="-285750" algn="ctr">
              <a:buFont typeface="Arial" panose="020B0604020202020204" pitchFamily="34" charset="0"/>
              <a:buChar char="•"/>
            </a:pPr>
            <a:endParaRPr lang="en-US" dirty="0">
              <a:solidFill>
                <a:schemeClr val="tx1"/>
              </a:solidFill>
            </a:endParaRPr>
          </a:p>
        </p:txBody>
      </p:sp>
      <p:sp>
        <p:nvSpPr>
          <p:cNvPr id="9" name="Rounded Rectangle 8"/>
          <p:cNvSpPr/>
          <p:nvPr/>
        </p:nvSpPr>
        <p:spPr>
          <a:xfrm>
            <a:off x="371904" y="1460311"/>
            <a:ext cx="4121624" cy="4896040"/>
          </a:xfrm>
          <a:prstGeom prst="roundRect">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Candara" panose="020E0502030303020204" pitchFamily="34" charset="0"/>
              </a:rPr>
              <a:t>Nature of Social Change:</a:t>
            </a:r>
          </a:p>
          <a:p>
            <a:pPr marL="285750" indent="-285750">
              <a:buFont typeface="Arial" panose="020B0604020202020204" pitchFamily="34" charset="0"/>
              <a:buChar char="•"/>
            </a:pPr>
            <a:r>
              <a:rPr lang="en-US" dirty="0">
                <a:solidFill>
                  <a:schemeClr val="tx1"/>
                </a:solidFill>
                <a:latin typeface="Candara" panose="020E0502030303020204" pitchFamily="34" charset="0"/>
              </a:rPr>
              <a:t>Change that can affects the </a:t>
            </a:r>
            <a:r>
              <a:rPr lang="en-US" u="sng" dirty="0">
                <a:solidFill>
                  <a:schemeClr val="tx1"/>
                </a:solidFill>
                <a:latin typeface="Candara" panose="020E0502030303020204" pitchFamily="34" charset="0"/>
              </a:rPr>
              <a:t>bulk </a:t>
            </a:r>
            <a:r>
              <a:rPr lang="en-US" dirty="0">
                <a:solidFill>
                  <a:schemeClr val="tx1"/>
                </a:solidFill>
                <a:latin typeface="Candara" panose="020E0502030303020204" pitchFamily="34" charset="0"/>
              </a:rPr>
              <a:t>of  the community. </a:t>
            </a:r>
          </a:p>
          <a:p>
            <a:pPr marL="285750" indent="-285750">
              <a:buFont typeface="Arial" panose="020B0604020202020204" pitchFamily="34" charset="0"/>
              <a:buChar char="•"/>
            </a:pPr>
            <a:r>
              <a:rPr lang="en-US" dirty="0">
                <a:solidFill>
                  <a:schemeClr val="tx1"/>
                </a:solidFill>
                <a:latin typeface="Candara" panose="020E0502030303020204" pitchFamily="34" charset="0"/>
              </a:rPr>
              <a:t>It is a </a:t>
            </a:r>
            <a:r>
              <a:rPr lang="en-US" u="sng" dirty="0">
                <a:solidFill>
                  <a:schemeClr val="tx1"/>
                </a:solidFill>
                <a:latin typeface="Candara" panose="020E0502030303020204" pitchFamily="34" charset="0"/>
              </a:rPr>
              <a:t>universal process</a:t>
            </a:r>
            <a:r>
              <a:rPr lang="en-US" dirty="0">
                <a:solidFill>
                  <a:schemeClr val="tx1"/>
                </a:solidFill>
                <a:latin typeface="Candara" panose="020E0502030303020204" pitchFamily="34" charset="0"/>
              </a:rPr>
              <a:t>.</a:t>
            </a:r>
          </a:p>
          <a:p>
            <a:pPr marL="285750" indent="-285750">
              <a:buFont typeface="Arial" panose="020B0604020202020204" pitchFamily="34" charset="0"/>
              <a:buChar char="•"/>
            </a:pPr>
            <a:r>
              <a:rPr lang="en-US" dirty="0">
                <a:solidFill>
                  <a:schemeClr val="tx1"/>
                </a:solidFill>
                <a:latin typeface="Candara" panose="020E0502030303020204" pitchFamily="34" charset="0"/>
              </a:rPr>
              <a:t>Often do not depend on the willingness of the society &amp; its members</a:t>
            </a:r>
          </a:p>
          <a:p>
            <a:pPr marL="285750" indent="-285750">
              <a:buFont typeface="Arial" panose="020B0604020202020204" pitchFamily="34" charset="0"/>
              <a:buChar char="•"/>
            </a:pPr>
            <a:r>
              <a:rPr lang="en-US" u="sng" dirty="0">
                <a:solidFill>
                  <a:schemeClr val="tx1"/>
                </a:solidFill>
                <a:latin typeface="Candara" panose="020E0502030303020204" pitchFamily="34" charset="0"/>
              </a:rPr>
              <a:t>Speed</a:t>
            </a:r>
            <a:r>
              <a:rPr lang="en-US" dirty="0">
                <a:solidFill>
                  <a:schemeClr val="tx1"/>
                </a:solidFill>
                <a:latin typeface="Candara" panose="020E0502030303020204" pitchFamily="34" charset="0"/>
              </a:rPr>
              <a:t> of social change </a:t>
            </a:r>
            <a:r>
              <a:rPr lang="en-US" u="sng" dirty="0">
                <a:solidFill>
                  <a:schemeClr val="tx1"/>
                </a:solidFill>
                <a:latin typeface="Candara" panose="020E0502030303020204" pitchFamily="34" charset="0"/>
              </a:rPr>
              <a:t>differ</a:t>
            </a:r>
            <a:r>
              <a:rPr lang="en-US" dirty="0">
                <a:solidFill>
                  <a:schemeClr val="tx1"/>
                </a:solidFill>
                <a:latin typeface="Candara" panose="020E0502030303020204" pitchFamily="34" charset="0"/>
              </a:rPr>
              <a:t> from society to society</a:t>
            </a:r>
          </a:p>
          <a:p>
            <a:pPr marL="285750" indent="-285750">
              <a:buFont typeface="Arial" panose="020B0604020202020204" pitchFamily="34" charset="0"/>
              <a:buChar char="•"/>
            </a:pPr>
            <a:r>
              <a:rPr lang="en-US" dirty="0">
                <a:solidFill>
                  <a:schemeClr val="tx1"/>
                </a:solidFill>
                <a:latin typeface="Candara" panose="020E0502030303020204" pitchFamily="34" charset="0"/>
              </a:rPr>
              <a:t>Social changes have both </a:t>
            </a:r>
            <a:r>
              <a:rPr lang="en-US" u="sng" dirty="0">
                <a:solidFill>
                  <a:schemeClr val="tx1"/>
                </a:solidFill>
                <a:latin typeface="Candara" panose="020E0502030303020204" pitchFamily="34" charset="0"/>
              </a:rPr>
              <a:t>qualitative and quantitative </a:t>
            </a:r>
            <a:r>
              <a:rPr lang="en-US" dirty="0">
                <a:solidFill>
                  <a:schemeClr val="tx1"/>
                </a:solidFill>
                <a:latin typeface="Candara" panose="020E0502030303020204" pitchFamily="34" charset="0"/>
              </a:rPr>
              <a:t>aspects. </a:t>
            </a:r>
          </a:p>
          <a:p>
            <a:pPr marL="285750" indent="-285750">
              <a:buFont typeface="Arial" panose="020B0604020202020204" pitchFamily="34" charset="0"/>
              <a:buChar char="•"/>
            </a:pPr>
            <a:r>
              <a:rPr lang="en-US" u="sng" dirty="0">
                <a:solidFill>
                  <a:schemeClr val="tx1"/>
                </a:solidFill>
                <a:latin typeface="Candara" panose="020E0502030303020204" pitchFamily="34" charset="0"/>
              </a:rPr>
              <a:t>Change is NOT synonymous </a:t>
            </a:r>
            <a:r>
              <a:rPr lang="en-US" dirty="0">
                <a:solidFill>
                  <a:schemeClr val="tx1"/>
                </a:solidFill>
                <a:latin typeface="Candara" panose="020E0502030303020204" pitchFamily="34" charset="0"/>
              </a:rPr>
              <a:t>with development. </a:t>
            </a:r>
          </a:p>
          <a:p>
            <a:pPr marL="285750" indent="-285750">
              <a:buFont typeface="Arial" panose="020B0604020202020204" pitchFamily="34" charset="0"/>
              <a:buChar char="•"/>
            </a:pPr>
            <a:r>
              <a:rPr lang="en-US" dirty="0">
                <a:solidFill>
                  <a:schemeClr val="tx1"/>
                </a:solidFill>
                <a:latin typeface="Candara" panose="020E0502030303020204" pitchFamily="34" charset="0"/>
              </a:rPr>
              <a:t>Both </a:t>
            </a:r>
            <a:r>
              <a:rPr lang="en-US" u="sng" dirty="0">
                <a:solidFill>
                  <a:schemeClr val="tx1"/>
                </a:solidFill>
                <a:latin typeface="Candara" panose="020E0502030303020204" pitchFamily="34" charset="0"/>
              </a:rPr>
              <a:t>internal and external factors </a:t>
            </a:r>
            <a:r>
              <a:rPr lang="en-US" dirty="0">
                <a:solidFill>
                  <a:schemeClr val="tx1"/>
                </a:solidFill>
                <a:latin typeface="Candara" panose="020E0502030303020204" pitchFamily="34" charset="0"/>
              </a:rPr>
              <a:t>are responsible for social change. </a:t>
            </a:r>
          </a:p>
        </p:txBody>
      </p:sp>
      <p:sp>
        <p:nvSpPr>
          <p:cNvPr id="10" name="Up Arrow 9"/>
          <p:cNvSpPr/>
          <p:nvPr/>
        </p:nvSpPr>
        <p:spPr>
          <a:xfrm>
            <a:off x="5732060" y="1364777"/>
            <a:ext cx="235139" cy="1210148"/>
          </a:xfrm>
          <a:prstGeom prst="upArrow">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473054" y="3321476"/>
            <a:ext cx="364510" cy="226942"/>
          </a:xfrm>
          <a:prstGeom prst="leftArrow">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7096836" y="2893325"/>
            <a:ext cx="622111" cy="232012"/>
          </a:xfrm>
          <a:prstGeom prst="rightArrow">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Elbow Connector 19"/>
          <p:cNvCxnSpPr>
            <a:stCxn id="5" idx="2"/>
            <a:endCxn id="8" idx="1"/>
          </p:cNvCxnSpPr>
          <p:nvPr/>
        </p:nvCxnSpPr>
        <p:spPr>
          <a:xfrm rot="16200000" flipH="1">
            <a:off x="6452405" y="3805261"/>
            <a:ext cx="893930" cy="1864341"/>
          </a:xfrm>
          <a:prstGeom prst="bentConnector2">
            <a:avLst/>
          </a:prstGeom>
          <a:ln w="101600">
            <a:solidFill>
              <a:srgbClr val="A5002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89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righ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4"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7131" y="133113"/>
            <a:ext cx="10339316" cy="904117"/>
          </a:xfrm>
        </p:spPr>
        <p:txBody>
          <a:bodyPr/>
          <a:lstStyle/>
          <a:p>
            <a:pPr algn="ctr"/>
            <a:r>
              <a:rPr lang="en-US" b="1" dirty="0">
                <a:effectLst>
                  <a:outerShdw blurRad="38100" dist="38100" dir="2700000" algn="tl">
                    <a:srgbClr val="000000">
                      <a:alpha val="43137"/>
                    </a:srgbClr>
                  </a:outerShdw>
                </a:effectLst>
                <a:latin typeface="Candara" panose="020E0502030303020204" pitchFamily="34" charset="0"/>
              </a:rPr>
              <a:t>Pattern of Social Change</a:t>
            </a:r>
          </a:p>
        </p:txBody>
      </p:sp>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46</a:t>
            </a:fld>
            <a:endParaRPr lang="en-US"/>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953838693"/>
              </p:ext>
            </p:extLst>
          </p:nvPr>
        </p:nvGraphicFramePr>
        <p:xfrm>
          <a:off x="300251" y="933109"/>
          <a:ext cx="11778018" cy="5730240"/>
        </p:xfrm>
        <a:graphic>
          <a:graphicData uri="http://schemas.openxmlformats.org/drawingml/2006/table">
            <a:tbl>
              <a:tblPr firstRow="1" bandRow="1">
                <a:tableStyleId>{B301B821-A1FF-4177-AEE7-76D212191A09}</a:tableStyleId>
              </a:tblPr>
              <a:tblGrid>
                <a:gridCol w="3916907">
                  <a:extLst>
                    <a:ext uri="{9D8B030D-6E8A-4147-A177-3AD203B41FA5}">
                      <a16:colId xmlns:a16="http://schemas.microsoft.com/office/drawing/2014/main" val="20000"/>
                    </a:ext>
                  </a:extLst>
                </a:gridCol>
                <a:gridCol w="7861111">
                  <a:extLst>
                    <a:ext uri="{9D8B030D-6E8A-4147-A177-3AD203B41FA5}">
                      <a16:colId xmlns:a16="http://schemas.microsoft.com/office/drawing/2014/main" val="20001"/>
                    </a:ext>
                  </a:extLst>
                </a:gridCol>
              </a:tblGrid>
              <a:tr h="370840">
                <a:tc>
                  <a:txBody>
                    <a:bodyPr/>
                    <a:lstStyle/>
                    <a:p>
                      <a:r>
                        <a:rPr lang="en-US" sz="2000" b="1" dirty="0">
                          <a:latin typeface="Candara" panose="020E0502030303020204" pitchFamily="34" charset="0"/>
                        </a:rPr>
                        <a:t>Patterns</a:t>
                      </a:r>
                    </a:p>
                  </a:txBody>
                  <a:tcPr/>
                </a:tc>
                <a:tc>
                  <a:txBody>
                    <a:bodyPr/>
                    <a:lstStyle/>
                    <a:p>
                      <a:r>
                        <a:rPr lang="en-US" sz="2000" dirty="0">
                          <a:latin typeface="Candara" panose="020E0502030303020204" pitchFamily="34" charset="0"/>
                        </a:rPr>
                        <a:t>Example</a:t>
                      </a:r>
                    </a:p>
                  </a:txBody>
                  <a:tcPr/>
                </a:tc>
                <a:extLst>
                  <a:ext uri="{0D108BD9-81ED-4DB2-BD59-A6C34878D82A}">
                    <a16:rowId xmlns:a16="http://schemas.microsoft.com/office/drawing/2014/main" val="10000"/>
                  </a:ext>
                </a:extLst>
              </a:tr>
              <a:tr h="370840">
                <a:tc>
                  <a:txBody>
                    <a:bodyPr/>
                    <a:lstStyle/>
                    <a:p>
                      <a:r>
                        <a:rPr lang="en-US" sz="2000" b="1" dirty="0">
                          <a:latin typeface="Candara" panose="020E0502030303020204" pitchFamily="34" charset="0"/>
                        </a:rPr>
                        <a:t>Social Change</a:t>
                      </a:r>
                      <a:r>
                        <a:rPr lang="en-US" sz="2000" b="1" baseline="0" dirty="0">
                          <a:latin typeface="Candara" panose="020E0502030303020204" pitchFamily="34" charset="0"/>
                        </a:rPr>
                        <a:t> through Evolution</a:t>
                      </a:r>
                      <a:endParaRPr lang="en-US" sz="2000" b="1" dirty="0">
                        <a:latin typeface="Candara" panose="020E0502030303020204" pitchFamily="34" charset="0"/>
                      </a:endParaRPr>
                    </a:p>
                  </a:txBody>
                  <a:tcPr/>
                </a:tc>
                <a:tc>
                  <a:txBody>
                    <a:bodyPr/>
                    <a:lstStyle/>
                    <a:p>
                      <a:pPr marL="285750" indent="-285750">
                        <a:buFont typeface="Arial" panose="020B0604020202020204" pitchFamily="34" charset="0"/>
                        <a:buChar char="•"/>
                      </a:pPr>
                      <a:r>
                        <a:rPr lang="en-US" sz="2000" dirty="0">
                          <a:latin typeface="Candara" panose="020E0502030303020204" pitchFamily="34" charset="0"/>
                        </a:rPr>
                        <a:t>Social change</a:t>
                      </a:r>
                      <a:r>
                        <a:rPr lang="en-US" sz="2000" baseline="0" dirty="0">
                          <a:latin typeface="Candara" panose="020E0502030303020204" pitchFamily="34" charset="0"/>
                        </a:rPr>
                        <a:t> is like an evolutionary change which occurs due to </a:t>
                      </a:r>
                      <a:r>
                        <a:rPr lang="en-US" sz="2000" u="sng" baseline="0" dirty="0">
                          <a:latin typeface="Candara" panose="020E0502030303020204" pitchFamily="34" charset="0"/>
                        </a:rPr>
                        <a:t>internal forces </a:t>
                      </a:r>
                      <a:r>
                        <a:rPr lang="en-US" sz="2000" baseline="0" dirty="0">
                          <a:latin typeface="Candara" panose="020E0502030303020204" pitchFamily="34" charset="0"/>
                        </a:rPr>
                        <a:t>within society. </a:t>
                      </a:r>
                    </a:p>
                    <a:p>
                      <a:pPr marL="285750" indent="-285750">
                        <a:buFont typeface="Arial" panose="020B0604020202020204" pitchFamily="34" charset="0"/>
                        <a:buChar char="•"/>
                      </a:pPr>
                      <a:r>
                        <a:rPr lang="en-US" sz="2000" baseline="0" dirty="0">
                          <a:latin typeface="Candara" panose="020E0502030303020204" pitchFamily="34" charset="0"/>
                        </a:rPr>
                        <a:t>e.g., Darwin, Herbert Spencer</a:t>
                      </a:r>
                    </a:p>
                    <a:p>
                      <a:pPr marL="285750" indent="-285750">
                        <a:buFont typeface="Arial" panose="020B0604020202020204" pitchFamily="34" charset="0"/>
                        <a:buChar char="•"/>
                      </a:pPr>
                      <a:r>
                        <a:rPr lang="en-US" sz="2000" baseline="0" dirty="0">
                          <a:latin typeface="Candara" panose="020E0502030303020204" pitchFamily="34" charset="0"/>
                        </a:rPr>
                        <a:t>Hunters-&gt; fruits pickers-&gt;shepherd-&gt; agriculture-&gt;industrial</a:t>
                      </a:r>
                      <a:endParaRPr lang="en-US" sz="2000" dirty="0">
                        <a:latin typeface="Candara" panose="020E0502030303020204" pitchFamily="34" charset="0"/>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latin typeface="Candara" panose="020E0502030303020204" pitchFamily="34" charset="0"/>
                        </a:rPr>
                        <a:t>Social Change</a:t>
                      </a:r>
                      <a:r>
                        <a:rPr lang="en-US" sz="2000" b="1" baseline="0" dirty="0">
                          <a:latin typeface="Candara" panose="020E0502030303020204" pitchFamily="34" charset="0"/>
                        </a:rPr>
                        <a:t> through Progress</a:t>
                      </a:r>
                      <a:endParaRPr lang="en-US" sz="2000" b="1" dirty="0">
                        <a:latin typeface="Candara" panose="020E0502030303020204" pitchFamily="34" charset="0"/>
                      </a:endParaRPr>
                    </a:p>
                  </a:txBody>
                  <a:tcPr/>
                </a:tc>
                <a:tc>
                  <a:txBody>
                    <a:bodyPr/>
                    <a:lstStyle/>
                    <a:p>
                      <a:pPr marL="285750" indent="-285750">
                        <a:buFont typeface="Arial" panose="020B0604020202020204" pitchFamily="34" charset="0"/>
                        <a:buChar char="•"/>
                      </a:pPr>
                      <a:r>
                        <a:rPr lang="en-US" sz="2000" b="1" dirty="0">
                          <a:latin typeface="Candara" panose="020E0502030303020204" pitchFamily="34" charset="0"/>
                        </a:rPr>
                        <a:t>“going forward”- </a:t>
                      </a:r>
                      <a:r>
                        <a:rPr lang="en-US" sz="2000" dirty="0">
                          <a:latin typeface="Candara" panose="020E0502030303020204" pitchFamily="34" charset="0"/>
                        </a:rPr>
                        <a:t>towards positive direction. </a:t>
                      </a:r>
                    </a:p>
                    <a:p>
                      <a:pPr marL="285750" indent="-285750">
                        <a:buFont typeface="Arial" panose="020B0604020202020204" pitchFamily="34" charset="0"/>
                        <a:buChar char="•"/>
                      </a:pPr>
                      <a:r>
                        <a:rPr lang="en-US" sz="2000" dirty="0">
                          <a:latin typeface="Candara" panose="020E0502030303020204" pitchFamily="34" charset="0"/>
                        </a:rPr>
                        <a:t>Progress can be visualized,</a:t>
                      </a:r>
                      <a:r>
                        <a:rPr lang="en-US" sz="2000" baseline="0" dirty="0">
                          <a:latin typeface="Candara" panose="020E0502030303020204" pitchFamily="34" charset="0"/>
                        </a:rPr>
                        <a:t> indicates very </a:t>
                      </a:r>
                      <a:r>
                        <a:rPr lang="en-US" sz="2000" u="sng" baseline="0" dirty="0">
                          <a:latin typeface="Candara" panose="020E0502030303020204" pitchFamily="34" charset="0"/>
                        </a:rPr>
                        <a:t>definite direction of change. </a:t>
                      </a:r>
                    </a:p>
                    <a:p>
                      <a:pPr marL="285750" indent="-285750">
                        <a:buFont typeface="Arial" panose="020B0604020202020204" pitchFamily="34" charset="0"/>
                        <a:buChar char="•"/>
                      </a:pPr>
                      <a:r>
                        <a:rPr lang="en-US" sz="2000" baseline="0" dirty="0">
                          <a:latin typeface="Candara" panose="020E0502030303020204" pitchFamily="34" charset="0"/>
                        </a:rPr>
                        <a:t>Change caused due to </a:t>
                      </a:r>
                      <a:r>
                        <a:rPr lang="en-US" sz="2000" u="sng" baseline="0" dirty="0">
                          <a:latin typeface="Candara" panose="020E0502030303020204" pitchFamily="34" charset="0"/>
                        </a:rPr>
                        <a:t>external forces</a:t>
                      </a:r>
                      <a:r>
                        <a:rPr lang="en-US" sz="2000" baseline="0" dirty="0">
                          <a:latin typeface="Candara" panose="020E0502030303020204" pitchFamily="34" charset="0"/>
                        </a:rPr>
                        <a:t>. </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latin typeface="Candara" panose="020E0502030303020204" pitchFamily="34" charset="0"/>
                        </a:rPr>
                        <a:t>Social Change</a:t>
                      </a:r>
                      <a:r>
                        <a:rPr lang="en-US" sz="2000" b="1" baseline="0" dirty="0">
                          <a:latin typeface="Candara" panose="020E0502030303020204" pitchFamily="34" charset="0"/>
                        </a:rPr>
                        <a:t> through Development</a:t>
                      </a:r>
                      <a:endParaRPr lang="en-US" sz="2000" b="1" dirty="0">
                        <a:latin typeface="Candara" panose="020E0502030303020204" pitchFamily="34" charset="0"/>
                      </a:endParaRPr>
                    </a:p>
                  </a:txBody>
                  <a:tcPr/>
                </a:tc>
                <a:tc>
                  <a:txBody>
                    <a:bodyPr/>
                    <a:lstStyle/>
                    <a:p>
                      <a:pPr marL="285750" indent="-285750">
                        <a:buFont typeface="Arial" panose="020B0604020202020204" pitchFamily="34" charset="0"/>
                        <a:buChar char="•"/>
                      </a:pPr>
                      <a:r>
                        <a:rPr lang="en-US" sz="2000" dirty="0">
                          <a:latin typeface="Candara" panose="020E0502030303020204" pitchFamily="34" charset="0"/>
                        </a:rPr>
                        <a:t>The</a:t>
                      </a:r>
                      <a:r>
                        <a:rPr lang="en-US" sz="2000" baseline="0" dirty="0">
                          <a:latin typeface="Candara" panose="020E0502030303020204" pitchFamily="34" charset="0"/>
                        </a:rPr>
                        <a:t> speed at which a stage changes or develops over into another stage. </a:t>
                      </a:r>
                    </a:p>
                    <a:p>
                      <a:pPr marL="285750" indent="-285750">
                        <a:buFont typeface="Arial" panose="020B0604020202020204" pitchFamily="34" charset="0"/>
                        <a:buChar char="•"/>
                      </a:pPr>
                      <a:r>
                        <a:rPr lang="en-US" sz="2000" u="sng" baseline="0" dirty="0">
                          <a:latin typeface="Candara" panose="020E0502030303020204" pitchFamily="34" charset="0"/>
                        </a:rPr>
                        <a:t>A change from one stage to the next </a:t>
                      </a:r>
                      <a:r>
                        <a:rPr lang="en-US" sz="2000" baseline="0" dirty="0">
                          <a:latin typeface="Candara" panose="020E0502030303020204" pitchFamily="34" charset="0"/>
                        </a:rPr>
                        <a:t>is development. </a:t>
                      </a:r>
                      <a:endParaRPr lang="en-US" sz="2000" dirty="0">
                        <a:latin typeface="Candara" panose="020E0502030303020204" pitchFamily="34" charset="0"/>
                      </a:endParaRP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latin typeface="Candara" panose="020E0502030303020204" pitchFamily="34" charset="0"/>
                        </a:rPr>
                        <a:t>Social Change</a:t>
                      </a:r>
                      <a:r>
                        <a:rPr lang="en-US" sz="2000" b="1" baseline="0" dirty="0">
                          <a:latin typeface="Candara" panose="020E0502030303020204" pitchFamily="34" charset="0"/>
                        </a:rPr>
                        <a:t> through Revolution</a:t>
                      </a:r>
                      <a:endParaRPr lang="en-US" sz="2000" b="1" dirty="0">
                        <a:latin typeface="Candara" panose="020E0502030303020204" pitchFamily="34" charset="0"/>
                      </a:endParaRPr>
                    </a:p>
                  </a:txBody>
                  <a:tcPr/>
                </a:tc>
                <a:tc>
                  <a:txBody>
                    <a:bodyPr/>
                    <a:lstStyle/>
                    <a:p>
                      <a:pPr marL="285750" indent="-285750">
                        <a:buFont typeface="Arial" panose="020B0604020202020204" pitchFamily="34" charset="0"/>
                        <a:buChar char="•"/>
                      </a:pPr>
                      <a:r>
                        <a:rPr lang="en-US" sz="2000" dirty="0">
                          <a:latin typeface="Candara" panose="020E0502030303020204" pitchFamily="34" charset="0"/>
                        </a:rPr>
                        <a:t>Comes only as a new </a:t>
                      </a:r>
                      <a:r>
                        <a:rPr lang="en-US" sz="2000" b="1" dirty="0">
                          <a:latin typeface="Candara" panose="020E0502030303020204" pitchFamily="34" charset="0"/>
                        </a:rPr>
                        <a:t>big all-round change</a:t>
                      </a:r>
                      <a:r>
                        <a:rPr lang="en-US" sz="2000" dirty="0">
                          <a:latin typeface="Candara" panose="020E0502030303020204" pitchFamily="34" charset="0"/>
                        </a:rPr>
                        <a:t> that takes place against the existing social stage. </a:t>
                      </a:r>
                    </a:p>
                    <a:p>
                      <a:pPr marL="285750" indent="-285750">
                        <a:buFont typeface="Arial" panose="020B0604020202020204" pitchFamily="34" charset="0"/>
                        <a:buChar char="•"/>
                      </a:pPr>
                      <a:r>
                        <a:rPr lang="en-US" sz="2000" dirty="0">
                          <a:latin typeface="Candara" panose="020E0502030303020204" pitchFamily="34" charset="0"/>
                        </a:rPr>
                        <a:t>e.g., Karl</a:t>
                      </a:r>
                      <a:r>
                        <a:rPr lang="en-US" sz="2000" baseline="0" dirty="0">
                          <a:latin typeface="Candara" panose="020E0502030303020204" pitchFamily="34" charset="0"/>
                        </a:rPr>
                        <a:t> Marx and his followers. </a:t>
                      </a:r>
                      <a:endParaRPr lang="en-US" sz="2000" dirty="0">
                        <a:latin typeface="Candara" panose="020E0502030303020204" pitchFamily="34" charset="0"/>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latin typeface="Candara" panose="020E0502030303020204" pitchFamily="34" charset="0"/>
                        </a:rPr>
                        <a:t>Social Change</a:t>
                      </a:r>
                      <a:r>
                        <a:rPr lang="en-US" sz="2000" b="1" baseline="0" dirty="0">
                          <a:latin typeface="Candara" panose="020E0502030303020204" pitchFamily="34" charset="0"/>
                        </a:rPr>
                        <a:t> through Social Movement</a:t>
                      </a:r>
                      <a:endParaRPr lang="en-US" sz="2000" b="1" dirty="0">
                        <a:latin typeface="Candara" panose="020E0502030303020204" pitchFamily="34" charset="0"/>
                      </a:endParaRPr>
                    </a:p>
                  </a:txBody>
                  <a:tcPr/>
                </a:tc>
                <a:tc>
                  <a:txBody>
                    <a:bodyPr/>
                    <a:lstStyle/>
                    <a:p>
                      <a:pPr marL="285750" indent="-285750">
                        <a:buFont typeface="Arial" panose="020B0604020202020204" pitchFamily="34" charset="0"/>
                        <a:buChar char="•"/>
                      </a:pPr>
                      <a:r>
                        <a:rPr lang="en-US" sz="2000" dirty="0">
                          <a:latin typeface="Candara" panose="020E0502030303020204" pitchFamily="34" charset="0"/>
                        </a:rPr>
                        <a:t>Actions</a:t>
                      </a:r>
                      <a:r>
                        <a:rPr lang="en-US" sz="2000" baseline="0" dirty="0">
                          <a:latin typeface="Candara" panose="020E0502030303020204" pitchFamily="34" charset="0"/>
                        </a:rPr>
                        <a:t> or endeavors that are undertaken to eradicate evil social customs, religious misbelieves, cultural and social discriminations.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0753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Socialization Process</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969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Socialization Process</a:t>
            </a:r>
          </a:p>
        </p:txBody>
      </p:sp>
      <p:sp>
        <p:nvSpPr>
          <p:cNvPr id="3" name="Content Placeholder 2"/>
          <p:cNvSpPr>
            <a:spLocks noGrp="1"/>
          </p:cNvSpPr>
          <p:nvPr>
            <p:ph idx="1"/>
          </p:nvPr>
        </p:nvSpPr>
        <p:spPr/>
        <p:txBody>
          <a:bodyPr>
            <a:normAutofit/>
          </a:bodyPr>
          <a:lstStyle/>
          <a:p>
            <a:r>
              <a:rPr lang="en-US" dirty="0"/>
              <a:t>The process whereby an individual learns to adjust to a group (or society) and behave in a manner approved by the group (or society).</a:t>
            </a:r>
          </a:p>
          <a:p>
            <a:r>
              <a:rPr lang="en-US" dirty="0"/>
              <a:t>The whole process of learning throughout the life course and is  a central influence on the behavior, beliefs and actions. </a:t>
            </a:r>
          </a:p>
          <a:p>
            <a:r>
              <a:rPr lang="en-US" dirty="0"/>
              <a:t>Four stages:</a:t>
            </a:r>
          </a:p>
          <a:p>
            <a:pPr lvl="1"/>
            <a:r>
              <a:rPr lang="en-US" b="1" dirty="0">
                <a:solidFill>
                  <a:srgbClr val="C00000"/>
                </a:solidFill>
              </a:rPr>
              <a:t>The Oral Stage</a:t>
            </a:r>
          </a:p>
          <a:p>
            <a:pPr lvl="1"/>
            <a:r>
              <a:rPr lang="en-US" b="1" dirty="0">
                <a:solidFill>
                  <a:srgbClr val="C00000"/>
                </a:solidFill>
              </a:rPr>
              <a:t>The Anal Stage</a:t>
            </a:r>
          </a:p>
          <a:p>
            <a:pPr lvl="1"/>
            <a:r>
              <a:rPr lang="en-US" b="1" dirty="0">
                <a:solidFill>
                  <a:srgbClr val="C00000"/>
                </a:solidFill>
              </a:rPr>
              <a:t>The oedipal Stage</a:t>
            </a:r>
          </a:p>
          <a:p>
            <a:pPr lvl="1"/>
            <a:r>
              <a:rPr lang="en-US" b="1" dirty="0">
                <a:solidFill>
                  <a:srgbClr val="C00000"/>
                </a:solidFill>
              </a:rPr>
              <a:t>The stage of Adolescence</a:t>
            </a:r>
          </a:p>
        </p:txBody>
      </p:sp>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48</a:t>
            </a:fld>
            <a:endParaRPr lang="en-US" dirty="0"/>
          </a:p>
        </p:txBody>
      </p:sp>
    </p:spTree>
    <p:extLst>
      <p:ext uri="{BB962C8B-B14F-4D97-AF65-F5344CB8AC3E}">
        <p14:creationId xmlns:p14="http://schemas.microsoft.com/office/powerpoint/2010/main" val="2764616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365126"/>
            <a:ext cx="10515600" cy="617514"/>
          </a:xfrm>
        </p:spPr>
        <p:txBody>
          <a:bodyPr>
            <a:normAutofit fontScale="90000"/>
          </a:bodyPr>
          <a:lstStyle/>
          <a:p>
            <a:r>
              <a:rPr lang="en-US" b="1" dirty="0">
                <a:effectLst>
                  <a:outerShdw blurRad="38100" dist="38100" dir="2700000" algn="tl">
                    <a:srgbClr val="000000">
                      <a:alpha val="43137"/>
                    </a:srgbClr>
                  </a:outerShdw>
                </a:effectLst>
                <a:latin typeface="Candara" panose="020E0502030303020204" pitchFamily="34" charset="0"/>
              </a:rPr>
              <a:t>Socialization Process (Cont’d) </a:t>
            </a:r>
          </a:p>
        </p:txBody>
      </p:sp>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49</a:t>
            </a:fld>
            <a:endParaRPr lang="en-US" dirty="0"/>
          </a:p>
        </p:txBody>
      </p:sp>
      <p:sp>
        <p:nvSpPr>
          <p:cNvPr id="13" name="Oval 12"/>
          <p:cNvSpPr/>
          <p:nvPr/>
        </p:nvSpPr>
        <p:spPr>
          <a:xfrm>
            <a:off x="1214648" y="2665079"/>
            <a:ext cx="1920240" cy="1463040"/>
          </a:xfrm>
          <a:prstGeom prst="ellipse">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ndara" panose="020E0502030303020204" pitchFamily="34" charset="0"/>
              </a:rPr>
              <a:t>Oral Stage</a:t>
            </a:r>
          </a:p>
        </p:txBody>
      </p:sp>
      <p:sp>
        <p:nvSpPr>
          <p:cNvPr id="16" name="Oval 15"/>
          <p:cNvSpPr/>
          <p:nvPr/>
        </p:nvSpPr>
        <p:spPr>
          <a:xfrm>
            <a:off x="3952504" y="2665079"/>
            <a:ext cx="1920240" cy="1463040"/>
          </a:xfrm>
          <a:prstGeom prst="ellipse">
            <a:avLst/>
          </a:prstGeom>
          <a:solidFill>
            <a:srgbClr val="F53B82"/>
          </a:solidFill>
          <a:ln>
            <a:solidFill>
              <a:srgbClr val="F53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ndara" panose="020E0502030303020204" pitchFamily="34" charset="0"/>
              </a:rPr>
              <a:t>Anal Stage</a:t>
            </a:r>
          </a:p>
        </p:txBody>
      </p:sp>
      <p:sp>
        <p:nvSpPr>
          <p:cNvPr id="17" name="Oval 16"/>
          <p:cNvSpPr/>
          <p:nvPr/>
        </p:nvSpPr>
        <p:spPr>
          <a:xfrm>
            <a:off x="6690360" y="2665079"/>
            <a:ext cx="1920240" cy="146304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ndara" panose="020E0502030303020204" pitchFamily="34" charset="0"/>
              </a:rPr>
              <a:t>Oedipal Stage</a:t>
            </a:r>
          </a:p>
        </p:txBody>
      </p:sp>
      <p:sp>
        <p:nvSpPr>
          <p:cNvPr id="18" name="Oval 17"/>
          <p:cNvSpPr/>
          <p:nvPr/>
        </p:nvSpPr>
        <p:spPr>
          <a:xfrm>
            <a:off x="9428216" y="2665079"/>
            <a:ext cx="2011680" cy="146304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ndara" panose="020E0502030303020204" pitchFamily="34" charset="0"/>
              </a:rPr>
              <a:t>Adolescence</a:t>
            </a:r>
          </a:p>
          <a:p>
            <a:pPr algn="ctr"/>
            <a:r>
              <a:rPr lang="en-US" dirty="0">
                <a:solidFill>
                  <a:schemeClr val="tx1"/>
                </a:solidFill>
                <a:latin typeface="Candara" panose="020E0502030303020204" pitchFamily="34" charset="0"/>
              </a:rPr>
              <a:t>Stage</a:t>
            </a:r>
          </a:p>
        </p:txBody>
      </p:sp>
      <p:sp>
        <p:nvSpPr>
          <p:cNvPr id="30" name="TextBox 29"/>
          <p:cNvSpPr txBox="1"/>
          <p:nvPr/>
        </p:nvSpPr>
        <p:spPr>
          <a:xfrm>
            <a:off x="309176" y="1175551"/>
            <a:ext cx="6086901"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accent2">
                    <a:lumMod val="75000"/>
                  </a:schemeClr>
                </a:solidFill>
                <a:latin typeface="Candara" panose="020E0502030303020204" pitchFamily="34" charset="0"/>
              </a:rPr>
              <a:t>Begins with the birth and continues up to one year</a:t>
            </a:r>
          </a:p>
          <a:p>
            <a:pPr marL="285750" indent="-285750">
              <a:buFont typeface="Arial" panose="020B0604020202020204" pitchFamily="34" charset="0"/>
              <a:buChar char="•"/>
            </a:pPr>
            <a:r>
              <a:rPr lang="en-US" sz="1600" dirty="0">
                <a:solidFill>
                  <a:schemeClr val="accent2">
                    <a:lumMod val="75000"/>
                  </a:schemeClr>
                </a:solidFill>
                <a:latin typeface="Candara" panose="020E0502030303020204" pitchFamily="34" charset="0"/>
              </a:rPr>
              <a:t>By crying, child establishes oral dependency</a:t>
            </a:r>
          </a:p>
          <a:p>
            <a:pPr marL="285750" indent="-285750">
              <a:buFont typeface="Arial" panose="020B0604020202020204" pitchFamily="34" charset="0"/>
              <a:buChar char="•"/>
            </a:pPr>
            <a:r>
              <a:rPr lang="en-US" sz="1600" dirty="0">
                <a:solidFill>
                  <a:schemeClr val="accent2">
                    <a:lumMod val="75000"/>
                  </a:schemeClr>
                </a:solidFill>
                <a:latin typeface="Candara" panose="020E0502030303020204" pitchFamily="34" charset="0"/>
              </a:rPr>
              <a:t>Develop definite expectations about the feeding time. </a:t>
            </a:r>
          </a:p>
          <a:p>
            <a:pPr marL="285750" indent="-285750">
              <a:buFont typeface="Arial" panose="020B0604020202020204" pitchFamily="34" charset="0"/>
              <a:buChar char="•"/>
            </a:pPr>
            <a:r>
              <a:rPr lang="en-US" sz="1600" dirty="0">
                <a:solidFill>
                  <a:schemeClr val="accent2">
                    <a:lumMod val="75000"/>
                  </a:schemeClr>
                </a:solidFill>
                <a:latin typeface="Candara" panose="020E0502030303020204" pitchFamily="34" charset="0"/>
              </a:rPr>
              <a:t>Stage of primary identification-&gt; merges identity with mother. </a:t>
            </a:r>
          </a:p>
        </p:txBody>
      </p:sp>
      <p:cxnSp>
        <p:nvCxnSpPr>
          <p:cNvPr id="41" name="Straight Connector 40"/>
          <p:cNvCxnSpPr>
            <a:endCxn id="13" idx="2"/>
          </p:cNvCxnSpPr>
          <p:nvPr/>
        </p:nvCxnSpPr>
        <p:spPr>
          <a:xfrm>
            <a:off x="0" y="3396599"/>
            <a:ext cx="1214648"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44" name="Straight Connector 43"/>
          <p:cNvCxnSpPr>
            <a:stCxn id="13" idx="6"/>
            <a:endCxn id="16" idx="2"/>
          </p:cNvCxnSpPr>
          <p:nvPr/>
        </p:nvCxnSpPr>
        <p:spPr>
          <a:xfrm>
            <a:off x="3134888" y="3396599"/>
            <a:ext cx="8176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46" name="Straight Connector 45"/>
          <p:cNvCxnSpPr>
            <a:stCxn id="16" idx="6"/>
            <a:endCxn id="17" idx="2"/>
          </p:cNvCxnSpPr>
          <p:nvPr/>
        </p:nvCxnSpPr>
        <p:spPr>
          <a:xfrm>
            <a:off x="5872744" y="3396599"/>
            <a:ext cx="8176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48" name="Straight Connector 47"/>
          <p:cNvCxnSpPr>
            <a:stCxn id="17" idx="6"/>
            <a:endCxn id="18" idx="2"/>
          </p:cNvCxnSpPr>
          <p:nvPr/>
        </p:nvCxnSpPr>
        <p:spPr>
          <a:xfrm>
            <a:off x="8610600" y="3396599"/>
            <a:ext cx="8176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68" name="Straight Arrow Connector 67"/>
          <p:cNvCxnSpPr>
            <a:stCxn id="13" idx="0"/>
          </p:cNvCxnSpPr>
          <p:nvPr/>
        </p:nvCxnSpPr>
        <p:spPr>
          <a:xfrm flipV="1">
            <a:off x="2174768" y="2224585"/>
            <a:ext cx="0" cy="440494"/>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09176" y="4882023"/>
            <a:ext cx="6086901"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A50021"/>
                </a:solidFill>
                <a:latin typeface="Candara" panose="020E0502030303020204" pitchFamily="34" charset="0"/>
              </a:rPr>
              <a:t>Period: First year to third year</a:t>
            </a:r>
          </a:p>
          <a:p>
            <a:pPr marL="285750" indent="-285750">
              <a:buFont typeface="Arial" panose="020B0604020202020204" pitchFamily="34" charset="0"/>
              <a:buChar char="•"/>
            </a:pPr>
            <a:r>
              <a:rPr lang="en-US" sz="1600" dirty="0">
                <a:solidFill>
                  <a:srgbClr val="A50021"/>
                </a:solidFill>
                <a:latin typeface="Candara" panose="020E0502030303020204" pitchFamily="34" charset="0"/>
              </a:rPr>
              <a:t>Child learns that he cannot depend entirely on his mother.</a:t>
            </a:r>
          </a:p>
          <a:p>
            <a:pPr marL="285750" indent="-285750">
              <a:buFont typeface="Arial" panose="020B0604020202020204" pitchFamily="34" charset="0"/>
              <a:buChar char="•"/>
            </a:pPr>
            <a:r>
              <a:rPr lang="en-US" sz="1600" dirty="0">
                <a:solidFill>
                  <a:srgbClr val="A50021"/>
                </a:solidFill>
                <a:latin typeface="Candara" panose="020E0502030303020204" pitchFamily="34" charset="0"/>
              </a:rPr>
              <a:t>Learn some degree of self controlling, e.g., toilet training.</a:t>
            </a:r>
          </a:p>
          <a:p>
            <a:pPr marL="285750" indent="-285750">
              <a:buFont typeface="Arial" panose="020B0604020202020204" pitchFamily="34" charset="0"/>
              <a:buChar char="•"/>
            </a:pPr>
            <a:r>
              <a:rPr lang="en-US" sz="1600" dirty="0">
                <a:solidFill>
                  <a:srgbClr val="A50021"/>
                </a:solidFill>
                <a:latin typeface="Candara" panose="020E0502030303020204" pitchFamily="34" charset="0"/>
              </a:rPr>
              <a:t>Distinguishes between correct and incorrect actions (reward/punishment)</a:t>
            </a:r>
          </a:p>
        </p:txBody>
      </p:sp>
      <p:sp>
        <p:nvSpPr>
          <p:cNvPr id="70" name="TextBox 69"/>
          <p:cNvSpPr txBox="1"/>
          <p:nvPr/>
        </p:nvSpPr>
        <p:spPr>
          <a:xfrm>
            <a:off x="6105099" y="1112401"/>
            <a:ext cx="6086901"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accent4">
                    <a:lumMod val="50000"/>
                  </a:schemeClr>
                </a:solidFill>
                <a:latin typeface="Candara" panose="020E0502030303020204" pitchFamily="34" charset="0"/>
              </a:rPr>
              <a:t>Period: fourth year to puberty (12/13 years)</a:t>
            </a:r>
          </a:p>
          <a:p>
            <a:pPr marL="285750" indent="-285750">
              <a:buFont typeface="Arial" panose="020B0604020202020204" pitchFamily="34" charset="0"/>
              <a:buChar char="•"/>
            </a:pPr>
            <a:r>
              <a:rPr lang="en-US" sz="1600" dirty="0">
                <a:solidFill>
                  <a:schemeClr val="accent4">
                    <a:lumMod val="50000"/>
                  </a:schemeClr>
                </a:solidFill>
                <a:latin typeface="Candara" panose="020E0502030303020204" pitchFamily="34" charset="0"/>
              </a:rPr>
              <a:t>Becomes the member of the family as a whole.</a:t>
            </a:r>
          </a:p>
          <a:p>
            <a:pPr marL="285750" indent="-285750">
              <a:buFont typeface="Arial" panose="020B0604020202020204" pitchFamily="34" charset="0"/>
              <a:buChar char="•"/>
            </a:pPr>
            <a:r>
              <a:rPr lang="en-US" sz="1600" dirty="0">
                <a:solidFill>
                  <a:schemeClr val="accent4">
                    <a:lumMod val="50000"/>
                  </a:schemeClr>
                </a:solidFill>
                <a:latin typeface="Candara" panose="020E0502030303020204" pitchFamily="34" charset="0"/>
              </a:rPr>
              <a:t>Identify himself with the social roles. </a:t>
            </a:r>
          </a:p>
          <a:p>
            <a:pPr marL="285750" indent="-285750">
              <a:buFont typeface="Arial" panose="020B0604020202020204" pitchFamily="34" charset="0"/>
              <a:buChar char="•"/>
            </a:pPr>
            <a:r>
              <a:rPr lang="en-US" sz="1600" dirty="0">
                <a:solidFill>
                  <a:schemeClr val="accent4">
                    <a:lumMod val="50000"/>
                  </a:schemeClr>
                </a:solidFill>
                <a:latin typeface="Candara" panose="020E0502030303020204" pitchFamily="34" charset="0"/>
              </a:rPr>
              <a:t>Child is able to understand the sexual difference</a:t>
            </a:r>
          </a:p>
          <a:p>
            <a:pPr marL="285750" indent="-285750">
              <a:buFont typeface="Arial" panose="020B0604020202020204" pitchFamily="34" charset="0"/>
              <a:buChar char="•"/>
            </a:pPr>
            <a:r>
              <a:rPr lang="en-US" sz="1600" dirty="0">
                <a:solidFill>
                  <a:schemeClr val="accent4">
                    <a:lumMod val="50000"/>
                  </a:schemeClr>
                </a:solidFill>
                <a:latin typeface="Candara" panose="020E0502030303020204" pitchFamily="34" charset="0"/>
              </a:rPr>
              <a:t>Internalizes clearly his roles. </a:t>
            </a:r>
          </a:p>
        </p:txBody>
      </p:sp>
      <p:sp>
        <p:nvSpPr>
          <p:cNvPr id="71" name="TextBox 70"/>
          <p:cNvSpPr txBox="1"/>
          <p:nvPr/>
        </p:nvSpPr>
        <p:spPr>
          <a:xfrm>
            <a:off x="6109306" y="4796490"/>
            <a:ext cx="6086901"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accent6">
                    <a:lumMod val="50000"/>
                  </a:schemeClr>
                </a:solidFill>
                <a:latin typeface="Candara" panose="020E0502030303020204" pitchFamily="34" charset="0"/>
              </a:rPr>
              <a:t>Boys and girls try to become free from paternal control.</a:t>
            </a:r>
          </a:p>
          <a:p>
            <a:pPr marL="285750" indent="-285750">
              <a:buFont typeface="Arial" panose="020B0604020202020204" pitchFamily="34" charset="0"/>
              <a:buChar char="•"/>
            </a:pPr>
            <a:r>
              <a:rPr lang="en-US" sz="1600" dirty="0">
                <a:solidFill>
                  <a:schemeClr val="accent6">
                    <a:lumMod val="50000"/>
                  </a:schemeClr>
                </a:solidFill>
                <a:latin typeface="Candara" panose="020E0502030303020204" pitchFamily="34" charset="0"/>
              </a:rPr>
              <a:t>Experience a kind of strain or conflict. </a:t>
            </a:r>
          </a:p>
          <a:p>
            <a:pPr marL="285750" indent="-285750">
              <a:buFont typeface="Arial" panose="020B0604020202020204" pitchFamily="34" charset="0"/>
              <a:buChar char="•"/>
            </a:pPr>
            <a:r>
              <a:rPr lang="en-US" sz="1600" dirty="0">
                <a:solidFill>
                  <a:schemeClr val="accent6">
                    <a:lumMod val="50000"/>
                  </a:schemeClr>
                </a:solidFill>
                <a:latin typeface="Candara" panose="020E0502030303020204" pitchFamily="34" charset="0"/>
              </a:rPr>
              <a:t>Free in doing activities but parents continue to control many activities. </a:t>
            </a:r>
          </a:p>
          <a:p>
            <a:pPr marL="285750" indent="-285750">
              <a:buFont typeface="Arial" panose="020B0604020202020204" pitchFamily="34" charset="0"/>
              <a:buChar char="•"/>
            </a:pPr>
            <a:r>
              <a:rPr lang="en-US" sz="1600" dirty="0">
                <a:solidFill>
                  <a:schemeClr val="accent6">
                    <a:lumMod val="50000"/>
                  </a:schemeClr>
                </a:solidFill>
                <a:latin typeface="Candara" panose="020E0502030303020204" pitchFamily="34" charset="0"/>
              </a:rPr>
              <a:t>Accept responsibility and learn new social roles. </a:t>
            </a:r>
          </a:p>
        </p:txBody>
      </p:sp>
      <p:cxnSp>
        <p:nvCxnSpPr>
          <p:cNvPr id="73" name="Straight Arrow Connector 72"/>
          <p:cNvCxnSpPr>
            <a:stCxn id="16" idx="3"/>
          </p:cNvCxnSpPr>
          <p:nvPr/>
        </p:nvCxnSpPr>
        <p:spPr>
          <a:xfrm flipH="1">
            <a:off x="2565779" y="3913862"/>
            <a:ext cx="1667938" cy="882628"/>
          </a:xfrm>
          <a:prstGeom prst="straightConnector1">
            <a:avLst/>
          </a:prstGeom>
          <a:ln w="76200">
            <a:solidFill>
              <a:srgbClr val="F53B8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7" idx="0"/>
          </p:cNvCxnSpPr>
          <p:nvPr/>
        </p:nvCxnSpPr>
        <p:spPr>
          <a:xfrm flipV="1">
            <a:off x="7650480" y="2435840"/>
            <a:ext cx="502920" cy="229239"/>
          </a:xfrm>
          <a:prstGeom prst="straightConnector1">
            <a:avLst/>
          </a:prstGeom>
          <a:ln w="762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8" idx="4"/>
            <a:endCxn id="71" idx="0"/>
          </p:cNvCxnSpPr>
          <p:nvPr/>
        </p:nvCxnSpPr>
        <p:spPr>
          <a:xfrm flipH="1">
            <a:off x="9152757" y="4128119"/>
            <a:ext cx="1281299" cy="668371"/>
          </a:xfrm>
          <a:prstGeom prst="straightConnector1">
            <a:avLst/>
          </a:prstGeom>
          <a:ln w="762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16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2" presetClass="entr" presetSubtype="8"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wipe(left)">
                                      <p:cBhvr>
                                        <p:cTn id="10" dur="500"/>
                                        <p:tgtEl>
                                          <p:spTgt spid="41"/>
                                        </p:tgtEl>
                                      </p:cBhvr>
                                    </p:animEffect>
                                  </p:childTnLst>
                                </p:cTn>
                              </p:par>
                              <p:par>
                                <p:cTn id="11" presetID="22" presetClass="entr" presetSubtype="8"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left)">
                                      <p:cBhvr>
                                        <p:cTn id="13" dur="500"/>
                                        <p:tgtEl>
                                          <p:spTgt spid="4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8"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left)">
                                      <p:cBhvr>
                                        <p:cTn id="19" dur="500"/>
                                        <p:tgtEl>
                                          <p:spTgt spid="4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par>
                                <p:cTn id="23" presetID="22" presetClass="entr" presetSubtype="8"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wipe(down)">
                                      <p:cBhvr>
                                        <p:cTn id="33" dur="500"/>
                                        <p:tgtEl>
                                          <p:spTgt spid="68"/>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down)">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500"/>
                                        <p:tgtEl>
                                          <p:spTgt spid="7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wipe(up)">
                                      <p:cBhvr>
                                        <p:cTn id="44" dur="500"/>
                                        <p:tgtEl>
                                          <p:spTgt spid="6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500"/>
                                        <p:tgtEl>
                                          <p:spTgt spid="7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down)">
                                      <p:cBhvr>
                                        <p:cTn id="52" dur="500"/>
                                        <p:tgtEl>
                                          <p:spTgt spid="7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wipe(up)">
                                      <p:cBhvr>
                                        <p:cTn id="57" dur="500"/>
                                        <p:tgtEl>
                                          <p:spTgt spid="78"/>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wipe(up)">
                                      <p:cBhvr>
                                        <p:cTn id="6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animBg="1"/>
      <p:bldP spid="16" grpId="0" animBg="1"/>
      <p:bldP spid="17" grpId="0" animBg="1"/>
      <p:bldP spid="18" grpId="0" animBg="1"/>
      <p:bldP spid="30" grpId="0"/>
      <p:bldP spid="69" grpId="0"/>
      <p:bldP spid="70"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B2DF02B-F580-49F0-9511-327EB8C3A050}"/>
              </a:ext>
            </a:extLst>
          </p:cNvPr>
          <p:cNvSpPr txBox="1"/>
          <p:nvPr/>
        </p:nvSpPr>
        <p:spPr>
          <a:xfrm>
            <a:off x="1475350" y="5025760"/>
            <a:ext cx="2235591" cy="646331"/>
          </a:xfrm>
          <a:prstGeom prst="rect">
            <a:avLst/>
          </a:prstGeom>
          <a:noFill/>
        </p:spPr>
        <p:txBody>
          <a:bodyPr wrap="square">
            <a:spAutoFit/>
          </a:bodyPr>
          <a:lstStyle/>
          <a:p>
            <a:r>
              <a:rPr lang="en-US" sz="3600" b="1" dirty="0">
                <a:solidFill>
                  <a:schemeClr val="bg1"/>
                </a:solidFill>
              </a:rPr>
              <a:t>Socio</a:t>
            </a:r>
            <a:r>
              <a:rPr lang="en-US" sz="3600" b="1" dirty="0">
                <a:solidFill>
                  <a:schemeClr val="accent5">
                    <a:lumMod val="75000"/>
                  </a:schemeClr>
                </a:solidFill>
              </a:rPr>
              <a:t>logy</a:t>
            </a:r>
          </a:p>
        </p:txBody>
      </p:sp>
      <p:sp>
        <p:nvSpPr>
          <p:cNvPr id="11" name="TextBox 10">
            <a:extLst>
              <a:ext uri="{FF2B5EF4-FFF2-40B4-BE49-F238E27FC236}">
                <a16:creationId xmlns:a16="http://schemas.microsoft.com/office/drawing/2014/main" id="{534C1969-4A01-4107-B719-73E69E96CF49}"/>
              </a:ext>
            </a:extLst>
          </p:cNvPr>
          <p:cNvSpPr txBox="1"/>
          <p:nvPr/>
        </p:nvSpPr>
        <p:spPr>
          <a:xfrm>
            <a:off x="2463604" y="4132513"/>
            <a:ext cx="2235591" cy="646331"/>
          </a:xfrm>
          <a:prstGeom prst="rect">
            <a:avLst/>
          </a:prstGeom>
          <a:noFill/>
        </p:spPr>
        <p:txBody>
          <a:bodyPr wrap="square">
            <a:spAutoFit/>
          </a:bodyPr>
          <a:lstStyle/>
          <a:p>
            <a:r>
              <a:rPr lang="en-US" sz="3600" b="1" dirty="0">
                <a:solidFill>
                  <a:srgbClr val="FF0000"/>
                </a:solidFill>
                <a:latin typeface="Candara" panose="020E0502030303020204" pitchFamily="34" charset="0"/>
              </a:rPr>
              <a:t>Socio </a:t>
            </a:r>
            <a:r>
              <a:rPr lang="en-US" sz="3600" b="1" dirty="0">
                <a:solidFill>
                  <a:schemeClr val="bg1"/>
                </a:solidFill>
                <a:latin typeface="Candara" panose="020E0502030303020204" pitchFamily="34" charset="0"/>
              </a:rPr>
              <a:t>logy</a:t>
            </a:r>
          </a:p>
        </p:txBody>
      </p:sp>
      <p:sp>
        <p:nvSpPr>
          <p:cNvPr id="2" name="Title 1">
            <a:extLst>
              <a:ext uri="{FF2B5EF4-FFF2-40B4-BE49-F238E27FC236}">
                <a16:creationId xmlns:a16="http://schemas.microsoft.com/office/drawing/2014/main" id="{E9DB2E15-EF26-4A45-BA0E-B8F14EEF9041}"/>
              </a:ext>
            </a:extLst>
          </p:cNvPr>
          <p:cNvSpPr>
            <a:spLocks noGrp="1"/>
          </p:cNvSpPr>
          <p:nvPr>
            <p:ph type="title"/>
          </p:nvPr>
        </p:nvSpPr>
        <p:spPr/>
        <p:txBody>
          <a:bodyPr/>
          <a:lstStyle/>
          <a:p>
            <a:r>
              <a:rPr lang="en-US" dirty="0"/>
              <a:t>Sociology</a:t>
            </a:r>
          </a:p>
        </p:txBody>
      </p:sp>
      <p:sp>
        <p:nvSpPr>
          <p:cNvPr id="4" name="Date Placeholder 3">
            <a:extLst>
              <a:ext uri="{FF2B5EF4-FFF2-40B4-BE49-F238E27FC236}">
                <a16:creationId xmlns:a16="http://schemas.microsoft.com/office/drawing/2014/main" id="{076F7E85-EDED-4F08-9915-B6106E2195C6}"/>
              </a:ext>
            </a:extLst>
          </p:cNvPr>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a:extLst>
              <a:ext uri="{FF2B5EF4-FFF2-40B4-BE49-F238E27FC236}">
                <a16:creationId xmlns:a16="http://schemas.microsoft.com/office/drawing/2014/main" id="{585DC723-E780-4911-9FDD-3D770ACB5C43}"/>
              </a:ext>
            </a:extLst>
          </p:cNvPr>
          <p:cNvSpPr>
            <a:spLocks noGrp="1"/>
          </p:cNvSpPr>
          <p:nvPr>
            <p:ph type="ftr" sz="quarter" idx="11"/>
          </p:nvPr>
        </p:nvSpPr>
        <p:spPr/>
        <p:txBody>
          <a:bodyPr/>
          <a:lstStyle/>
          <a:p>
            <a:r>
              <a:rPr lang="en-US"/>
              <a:t>Presented by Md. Mahbubul Alam, PhD</a:t>
            </a:r>
            <a:endParaRPr lang="en-US" dirty="0"/>
          </a:p>
        </p:txBody>
      </p:sp>
      <p:sp>
        <p:nvSpPr>
          <p:cNvPr id="6" name="Slide Number Placeholder 5">
            <a:extLst>
              <a:ext uri="{FF2B5EF4-FFF2-40B4-BE49-F238E27FC236}">
                <a16:creationId xmlns:a16="http://schemas.microsoft.com/office/drawing/2014/main" id="{212B63F9-0AA4-44AD-8E85-8040ED7F3FEA}"/>
              </a:ext>
            </a:extLst>
          </p:cNvPr>
          <p:cNvSpPr>
            <a:spLocks noGrp="1"/>
          </p:cNvSpPr>
          <p:nvPr>
            <p:ph type="sldNum" sz="quarter" idx="12"/>
          </p:nvPr>
        </p:nvSpPr>
        <p:spPr/>
        <p:txBody>
          <a:bodyPr/>
          <a:lstStyle/>
          <a:p>
            <a:fld id="{6033F21F-1872-452F-ABD6-6E9767D6AF28}" type="slidenum">
              <a:rPr lang="en-US" smtClean="0"/>
              <a:pPr/>
              <a:t>5</a:t>
            </a:fld>
            <a:endParaRPr lang="en-US" dirty="0"/>
          </a:p>
        </p:txBody>
      </p:sp>
      <p:sp>
        <p:nvSpPr>
          <p:cNvPr id="10" name="TextBox 9">
            <a:extLst>
              <a:ext uri="{FF2B5EF4-FFF2-40B4-BE49-F238E27FC236}">
                <a16:creationId xmlns:a16="http://schemas.microsoft.com/office/drawing/2014/main" id="{108C45AE-7614-4716-B6E0-6C6B992EBAEB}"/>
              </a:ext>
            </a:extLst>
          </p:cNvPr>
          <p:cNvSpPr txBox="1"/>
          <p:nvPr/>
        </p:nvSpPr>
        <p:spPr>
          <a:xfrm>
            <a:off x="4978204" y="3609301"/>
            <a:ext cx="2235591" cy="646331"/>
          </a:xfrm>
          <a:prstGeom prst="rect">
            <a:avLst/>
          </a:prstGeom>
          <a:noFill/>
        </p:spPr>
        <p:txBody>
          <a:bodyPr wrap="square">
            <a:spAutoFit/>
          </a:bodyPr>
          <a:lstStyle/>
          <a:p>
            <a:r>
              <a:rPr lang="en-US" sz="3600" b="1" dirty="0">
                <a:latin typeface="Candara" panose="020E0502030303020204" pitchFamily="34" charset="0"/>
              </a:rPr>
              <a:t>Sociology</a:t>
            </a:r>
          </a:p>
        </p:txBody>
      </p:sp>
      <p:sp>
        <p:nvSpPr>
          <p:cNvPr id="3" name="TextBox 2">
            <a:extLst>
              <a:ext uri="{FF2B5EF4-FFF2-40B4-BE49-F238E27FC236}">
                <a16:creationId xmlns:a16="http://schemas.microsoft.com/office/drawing/2014/main" id="{A231E07D-D3AF-4583-8BA5-E7AD65A0B1C4}"/>
              </a:ext>
            </a:extLst>
          </p:cNvPr>
          <p:cNvSpPr txBox="1"/>
          <p:nvPr/>
        </p:nvSpPr>
        <p:spPr>
          <a:xfrm>
            <a:off x="4699195" y="4255632"/>
            <a:ext cx="3628879" cy="461665"/>
          </a:xfrm>
          <a:prstGeom prst="rect">
            <a:avLst/>
          </a:prstGeom>
          <a:noFill/>
        </p:spPr>
        <p:txBody>
          <a:bodyPr wrap="square" rtlCol="0">
            <a:spAutoFit/>
          </a:bodyPr>
          <a:lstStyle/>
          <a:p>
            <a:r>
              <a:rPr lang="en-US" sz="2400" dirty="0">
                <a:latin typeface="Candara" panose="020E0502030303020204" pitchFamily="34" charset="0"/>
              </a:rPr>
              <a:t>(Latin) Refers to society</a:t>
            </a:r>
          </a:p>
        </p:txBody>
      </p:sp>
      <p:sp>
        <p:nvSpPr>
          <p:cNvPr id="13" name="TextBox 12">
            <a:extLst>
              <a:ext uri="{FF2B5EF4-FFF2-40B4-BE49-F238E27FC236}">
                <a16:creationId xmlns:a16="http://schemas.microsoft.com/office/drawing/2014/main" id="{103D30FC-4CC4-4DD1-92D6-FFE569D50DFA}"/>
              </a:ext>
            </a:extLst>
          </p:cNvPr>
          <p:cNvSpPr txBox="1"/>
          <p:nvPr/>
        </p:nvSpPr>
        <p:spPr>
          <a:xfrm>
            <a:off x="4699194" y="5240509"/>
            <a:ext cx="4114799" cy="738664"/>
          </a:xfrm>
          <a:prstGeom prst="rect">
            <a:avLst/>
          </a:prstGeom>
          <a:noFill/>
        </p:spPr>
        <p:txBody>
          <a:bodyPr wrap="square" rtlCol="0">
            <a:spAutoFit/>
          </a:bodyPr>
          <a:lstStyle/>
          <a:p>
            <a:r>
              <a:rPr lang="en-US" sz="2400" dirty="0">
                <a:latin typeface="Candara" panose="020E0502030303020204" pitchFamily="34" charset="0"/>
              </a:rPr>
              <a:t>(Greek) Study on  a high level</a:t>
            </a:r>
          </a:p>
          <a:p>
            <a:endParaRPr lang="en-US" dirty="0">
              <a:latin typeface="Candara" panose="020E0502030303020204" pitchFamily="34" charset="0"/>
            </a:endParaRPr>
          </a:p>
        </p:txBody>
      </p:sp>
      <p:sp>
        <p:nvSpPr>
          <p:cNvPr id="14" name="TextBox 13">
            <a:extLst>
              <a:ext uri="{FF2B5EF4-FFF2-40B4-BE49-F238E27FC236}">
                <a16:creationId xmlns:a16="http://schemas.microsoft.com/office/drawing/2014/main" id="{1D0FAFCF-92C4-4DFB-B400-E82CC911AC10}"/>
              </a:ext>
            </a:extLst>
          </p:cNvPr>
          <p:cNvSpPr txBox="1"/>
          <p:nvPr/>
        </p:nvSpPr>
        <p:spPr>
          <a:xfrm>
            <a:off x="2125394" y="2025181"/>
            <a:ext cx="8764656" cy="1200329"/>
          </a:xfrm>
          <a:prstGeom prst="rect">
            <a:avLst/>
          </a:prstGeom>
          <a:noFill/>
        </p:spPr>
        <p:txBody>
          <a:bodyPr wrap="square" rtlCol="0">
            <a:spAutoFit/>
          </a:bodyPr>
          <a:lstStyle/>
          <a:p>
            <a:pPr marL="742950" lvl="1" indent="-285750">
              <a:buFont typeface="Arial" panose="020B0604020202020204" pitchFamily="34" charset="0"/>
              <a:buChar char="•"/>
            </a:pPr>
            <a:r>
              <a:rPr lang="en-US" sz="2400" dirty="0">
                <a:latin typeface="Candara" panose="020E0502030303020204" pitchFamily="34" charset="0"/>
              </a:rPr>
              <a:t>Study of society on a highly generalized or abstract level</a:t>
            </a:r>
          </a:p>
          <a:p>
            <a:pPr marL="742950" lvl="1" indent="-285750">
              <a:buFont typeface="Arial" panose="020B0604020202020204" pitchFamily="34" charset="0"/>
              <a:buChar char="•"/>
            </a:pPr>
            <a:endParaRPr lang="en-US" sz="2400" dirty="0">
              <a:latin typeface="Candara" panose="020E0502030303020204" pitchFamily="34" charset="0"/>
            </a:endParaRPr>
          </a:p>
          <a:p>
            <a:pPr marL="742950" lvl="1" indent="-285750">
              <a:buFont typeface="Arial" panose="020B0604020202020204" pitchFamily="34" charset="0"/>
              <a:buChar char="•"/>
            </a:pPr>
            <a:r>
              <a:rPr lang="en-US" sz="2400" b="1" dirty="0">
                <a:solidFill>
                  <a:srgbClr val="002060"/>
                </a:solidFill>
                <a:latin typeface="Candara" panose="020E0502030303020204" pitchFamily="34" charset="0"/>
              </a:rPr>
              <a:t>“Science of Society”</a:t>
            </a:r>
          </a:p>
        </p:txBody>
      </p:sp>
    </p:spTree>
    <p:extLst>
      <p:ext uri="{BB962C8B-B14F-4D97-AF65-F5344CB8AC3E}">
        <p14:creationId xmlns:p14="http://schemas.microsoft.com/office/powerpoint/2010/main" val="11356293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wipe(up)">
                                      <p:cBhvr>
                                        <p:cTn id="16" dur="500"/>
                                        <p:tgtEl>
                                          <p:spTgt spid="14">
                                            <p:txEl>
                                              <p:pRg st="0" end="0"/>
                                            </p:txEl>
                                          </p:spTgt>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wipe(up)">
                                      <p:cBhvr>
                                        <p:cTn id="20"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p:spPr>
        <p:txBody>
          <a:bodyPr>
            <a:normAutofit/>
          </a:bodyPr>
          <a:lstStyle/>
          <a:p>
            <a:r>
              <a:rPr lang="en-US" b="1" i="1" dirty="0">
                <a:effectLst>
                  <a:outerShdw blurRad="38100" dist="38100" dir="2700000" algn="tl">
                    <a:srgbClr val="000000">
                      <a:alpha val="43137"/>
                    </a:srgbClr>
                  </a:outerShdw>
                </a:effectLst>
              </a:rPr>
              <a:t>4. Behavior</a:t>
            </a:r>
            <a:endParaRPr lang="en-US" sz="4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35402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51</a:t>
            </a:fld>
            <a:endParaRPr lang="en-US" dirty="0"/>
          </a:p>
        </p:txBody>
      </p:sp>
      <p:sp>
        <p:nvSpPr>
          <p:cNvPr id="7" name="Rounded Rectangle 6"/>
          <p:cNvSpPr/>
          <p:nvPr/>
        </p:nvSpPr>
        <p:spPr>
          <a:xfrm>
            <a:off x="4121482" y="2089966"/>
            <a:ext cx="3136710" cy="13238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A50021"/>
                </a:solidFill>
                <a:latin typeface="Candara" panose="020E0502030303020204" pitchFamily="34" charset="0"/>
              </a:rPr>
              <a:t>Human Behavior</a:t>
            </a:r>
          </a:p>
          <a:p>
            <a:pPr algn="ctr"/>
            <a:r>
              <a:rPr lang="en-US" i="1" dirty="0">
                <a:solidFill>
                  <a:srgbClr val="7030A0"/>
                </a:solidFill>
                <a:latin typeface="Candara" panose="020E0502030303020204" pitchFamily="34" charset="0"/>
              </a:rPr>
              <a:t>“The manner in which one acts or behaves”</a:t>
            </a:r>
          </a:p>
        </p:txBody>
      </p:sp>
      <p:sp>
        <p:nvSpPr>
          <p:cNvPr id="8" name="Rounded Rectangle 7"/>
          <p:cNvSpPr/>
          <p:nvPr/>
        </p:nvSpPr>
        <p:spPr>
          <a:xfrm>
            <a:off x="218364" y="232012"/>
            <a:ext cx="5281684" cy="12828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CC0066"/>
                </a:solidFill>
                <a:latin typeface="Candara" panose="020E0502030303020204" pitchFamily="34" charset="0"/>
              </a:rPr>
              <a:t>Capacity of mental, physical, emotional, &amp; social activities experienced during five stage of human’s life- prenatal, infancy, childhood, adolescence &amp; adulthood. </a:t>
            </a:r>
          </a:p>
        </p:txBody>
      </p:sp>
      <p:sp>
        <p:nvSpPr>
          <p:cNvPr id="9" name="Rounded Rectangle 8"/>
          <p:cNvSpPr/>
          <p:nvPr/>
        </p:nvSpPr>
        <p:spPr>
          <a:xfrm>
            <a:off x="6663520" y="357733"/>
            <a:ext cx="5130420" cy="78929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CC0066"/>
                </a:solidFill>
                <a:latin typeface="Candara" panose="020E0502030303020204" pitchFamily="34" charset="0"/>
              </a:rPr>
              <a:t>Dictated by culture, society, values, morals, ethics and genetics. </a:t>
            </a:r>
          </a:p>
        </p:txBody>
      </p:sp>
      <p:sp>
        <p:nvSpPr>
          <p:cNvPr id="10" name="Rounded Rectangle 9"/>
          <p:cNvSpPr/>
          <p:nvPr/>
        </p:nvSpPr>
        <p:spPr>
          <a:xfrm>
            <a:off x="7781357" y="1542197"/>
            <a:ext cx="3778297" cy="47084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u="sng" dirty="0">
                <a:solidFill>
                  <a:schemeClr val="accent6">
                    <a:lumMod val="50000"/>
                  </a:schemeClr>
                </a:solidFill>
                <a:latin typeface="Candara" panose="020E0502030303020204" pitchFamily="34" charset="0"/>
              </a:rPr>
              <a:t>Why we study this?</a:t>
            </a: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To understand why people behave in a particular way </a:t>
            </a:r>
            <a:r>
              <a:rPr lang="en-US" i="1" dirty="0">
                <a:solidFill>
                  <a:schemeClr val="accent6">
                    <a:lumMod val="50000"/>
                  </a:schemeClr>
                </a:solidFill>
                <a:latin typeface="Candara" panose="020E0502030303020204" pitchFamily="34" charset="0"/>
              </a:rPr>
              <a:t>(optimistic vs. pessimistic)</a:t>
            </a:r>
          </a:p>
          <a:p>
            <a:pPr marL="285750" indent="-285750">
              <a:buFont typeface="Arial" panose="020B0604020202020204" pitchFamily="34" charset="0"/>
              <a:buChar char="•"/>
            </a:pPr>
            <a:endParaRPr lang="en-US" dirty="0">
              <a:solidFill>
                <a:schemeClr val="accent6">
                  <a:lumMod val="50000"/>
                </a:schemeClr>
              </a:solidFill>
              <a:latin typeface="Candara" panose="020E0502030303020204" pitchFamily="34" charset="0"/>
            </a:endParaRP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To understand individual differences </a:t>
            </a:r>
            <a:r>
              <a:rPr lang="en-US" i="1" dirty="0">
                <a:solidFill>
                  <a:schemeClr val="accent6">
                    <a:lumMod val="50000"/>
                  </a:schemeClr>
                </a:solidFill>
                <a:latin typeface="Candara" panose="020E0502030303020204" pitchFamily="34" charset="0"/>
              </a:rPr>
              <a:t>(no two people behave in  a same way)</a:t>
            </a:r>
          </a:p>
          <a:p>
            <a:pPr marL="285750" indent="-285750">
              <a:buFont typeface="Arial" panose="020B0604020202020204" pitchFamily="34" charset="0"/>
              <a:buChar char="•"/>
            </a:pPr>
            <a:endParaRPr lang="en-US" dirty="0">
              <a:solidFill>
                <a:schemeClr val="accent6">
                  <a:lumMod val="50000"/>
                </a:schemeClr>
              </a:solidFill>
              <a:latin typeface="Candara" panose="020E0502030303020204" pitchFamily="34" charset="0"/>
            </a:endParaRP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To understand various internal processes</a:t>
            </a:r>
          </a:p>
          <a:p>
            <a:pPr marL="285750" indent="-285750">
              <a:buFont typeface="Arial" panose="020B0604020202020204" pitchFamily="34" charset="0"/>
              <a:buChar char="•"/>
            </a:pPr>
            <a:endParaRPr lang="en-US" dirty="0">
              <a:solidFill>
                <a:schemeClr val="accent6">
                  <a:lumMod val="50000"/>
                </a:schemeClr>
              </a:solidFill>
              <a:latin typeface="Candara" panose="020E0502030303020204" pitchFamily="34" charset="0"/>
            </a:endParaRP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To understand why people work </a:t>
            </a:r>
            <a:r>
              <a:rPr lang="en-US" i="1" dirty="0">
                <a:solidFill>
                  <a:schemeClr val="accent6">
                    <a:lumMod val="50000"/>
                  </a:schemeClr>
                </a:solidFill>
                <a:latin typeface="Candara" panose="020E0502030303020204" pitchFamily="34" charset="0"/>
              </a:rPr>
              <a:t>(work for money, work for satisfaction)</a:t>
            </a:r>
          </a:p>
          <a:p>
            <a:pPr marL="285750" indent="-285750">
              <a:buFont typeface="Arial" panose="020B0604020202020204" pitchFamily="34" charset="0"/>
              <a:buChar char="•"/>
            </a:pPr>
            <a:endParaRPr lang="en-US" dirty="0">
              <a:solidFill>
                <a:schemeClr val="accent6">
                  <a:lumMod val="50000"/>
                </a:schemeClr>
              </a:solidFill>
              <a:latin typeface="Candara" panose="020E0502030303020204" pitchFamily="34" charset="0"/>
            </a:endParaRP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To study the changes in organization</a:t>
            </a:r>
          </a:p>
        </p:txBody>
      </p:sp>
      <p:sp>
        <p:nvSpPr>
          <p:cNvPr id="11" name="Rounded Rectangle 10"/>
          <p:cNvSpPr/>
          <p:nvPr/>
        </p:nvSpPr>
        <p:spPr>
          <a:xfrm>
            <a:off x="456916" y="4119562"/>
            <a:ext cx="5448868" cy="1954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u="sng" dirty="0">
                <a:solidFill>
                  <a:schemeClr val="accent2">
                    <a:lumMod val="75000"/>
                  </a:schemeClr>
                </a:solidFill>
                <a:latin typeface="Candara" panose="020E0502030303020204" pitchFamily="34" charset="0"/>
              </a:rPr>
              <a:t>Dimension of human behavior</a:t>
            </a:r>
          </a:p>
          <a:p>
            <a:pPr marL="285750" indent="-285750">
              <a:buFont typeface="Arial" panose="020B0604020202020204" pitchFamily="34" charset="0"/>
              <a:buChar char="•"/>
            </a:pPr>
            <a:r>
              <a:rPr lang="en-US" b="1" dirty="0">
                <a:solidFill>
                  <a:schemeClr val="accent2">
                    <a:lumMod val="75000"/>
                  </a:schemeClr>
                </a:solidFill>
                <a:latin typeface="Candara" panose="020E0502030303020204" pitchFamily="34" charset="0"/>
              </a:rPr>
              <a:t>Primary</a:t>
            </a:r>
            <a:r>
              <a:rPr lang="en-US" dirty="0">
                <a:solidFill>
                  <a:schemeClr val="accent2">
                    <a:lumMod val="75000"/>
                  </a:schemeClr>
                </a:solidFill>
                <a:latin typeface="Candara" panose="020E0502030303020204" pitchFamily="34" charset="0"/>
              </a:rPr>
              <a:t> -&gt; personal characteristics, e.g., prejudices, stereotypes</a:t>
            </a:r>
          </a:p>
          <a:p>
            <a:pPr marL="285750" indent="-285750">
              <a:buFont typeface="Arial" panose="020B0604020202020204" pitchFamily="34" charset="0"/>
              <a:buChar char="•"/>
            </a:pPr>
            <a:endParaRPr lang="en-US" dirty="0">
              <a:solidFill>
                <a:schemeClr val="accent2">
                  <a:lumMod val="75000"/>
                </a:schemeClr>
              </a:solidFill>
              <a:latin typeface="Candara" panose="020E0502030303020204" pitchFamily="34" charset="0"/>
            </a:endParaRPr>
          </a:p>
          <a:p>
            <a:pPr marL="285750" indent="-285750">
              <a:buFont typeface="Arial" panose="020B0604020202020204" pitchFamily="34" charset="0"/>
              <a:buChar char="•"/>
            </a:pPr>
            <a:r>
              <a:rPr lang="en-US" b="1" dirty="0">
                <a:solidFill>
                  <a:schemeClr val="accent2">
                    <a:lumMod val="75000"/>
                  </a:schemeClr>
                </a:solidFill>
                <a:latin typeface="Candara" panose="020E0502030303020204" pitchFamily="34" charset="0"/>
              </a:rPr>
              <a:t>Secondary</a:t>
            </a:r>
            <a:r>
              <a:rPr lang="en-US" dirty="0">
                <a:solidFill>
                  <a:schemeClr val="accent2">
                    <a:lumMod val="75000"/>
                  </a:schemeClr>
                </a:solidFill>
                <a:latin typeface="Candara" panose="020E0502030303020204" pitchFamily="34" charset="0"/>
              </a:rPr>
              <a:t>-&gt; Characteristics that people acquire throughout their lives, e.g., family, education, work style</a:t>
            </a:r>
          </a:p>
        </p:txBody>
      </p:sp>
      <p:sp>
        <p:nvSpPr>
          <p:cNvPr id="12" name="Rounded Rectangle 11"/>
          <p:cNvSpPr/>
          <p:nvPr/>
        </p:nvSpPr>
        <p:spPr>
          <a:xfrm>
            <a:off x="218364" y="2841314"/>
            <a:ext cx="2483893" cy="9103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7030A0"/>
                </a:solidFill>
                <a:latin typeface="Candara" panose="020E0502030303020204" pitchFamily="34" charset="0"/>
              </a:rPr>
              <a:t>Every human being is different yet the same</a:t>
            </a:r>
          </a:p>
        </p:txBody>
      </p:sp>
      <p:sp>
        <p:nvSpPr>
          <p:cNvPr id="13" name="Rounded Rectangle 12"/>
          <p:cNvSpPr/>
          <p:nvPr/>
        </p:nvSpPr>
        <p:spPr>
          <a:xfrm>
            <a:off x="218364" y="1717589"/>
            <a:ext cx="2982603" cy="8282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rgbClr val="7030A0"/>
                </a:solidFill>
                <a:latin typeface="Candara" panose="020E0502030303020204" pitchFamily="34" charset="0"/>
              </a:rPr>
              <a:t>Human behavior is adaptive or maladaptive</a:t>
            </a:r>
          </a:p>
        </p:txBody>
      </p:sp>
      <p:cxnSp>
        <p:nvCxnSpPr>
          <p:cNvPr id="15" name="Elbow Connector 14"/>
          <p:cNvCxnSpPr>
            <a:stCxn id="7" idx="0"/>
            <a:endCxn id="9" idx="1"/>
          </p:cNvCxnSpPr>
          <p:nvPr/>
        </p:nvCxnSpPr>
        <p:spPr>
          <a:xfrm rot="5400000" flipH="1" flipV="1">
            <a:off x="5507886" y="934333"/>
            <a:ext cx="1337585" cy="973683"/>
          </a:xfrm>
          <a:prstGeom prst="bentConnector2">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7" idx="1"/>
          </p:cNvCxnSpPr>
          <p:nvPr/>
        </p:nvCxnSpPr>
        <p:spPr>
          <a:xfrm rot="10800000">
            <a:off x="3889612" y="1542197"/>
            <a:ext cx="231870" cy="1209687"/>
          </a:xfrm>
          <a:prstGeom prst="bentConnector2">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7" idx="1"/>
            <a:endCxn id="12" idx="3"/>
          </p:cNvCxnSpPr>
          <p:nvPr/>
        </p:nvCxnSpPr>
        <p:spPr>
          <a:xfrm rot="10800000" flipV="1">
            <a:off x="2702258" y="2751882"/>
            <a:ext cx="1419225" cy="544619"/>
          </a:xfrm>
          <a:prstGeom prst="bentConnector3">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7" idx="1"/>
            <a:endCxn id="13" idx="3"/>
          </p:cNvCxnSpPr>
          <p:nvPr/>
        </p:nvCxnSpPr>
        <p:spPr>
          <a:xfrm rot="10800000">
            <a:off x="3200968" y="2131701"/>
            <a:ext cx="920515" cy="620182"/>
          </a:xfrm>
          <a:prstGeom prst="bentConnector3">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7" idx="2"/>
            <a:endCxn id="10" idx="1"/>
          </p:cNvCxnSpPr>
          <p:nvPr/>
        </p:nvCxnSpPr>
        <p:spPr>
          <a:xfrm rot="16200000" flipH="1">
            <a:off x="6494279" y="2609357"/>
            <a:ext cx="482637" cy="2091520"/>
          </a:xfrm>
          <a:prstGeom prst="bentConnector2">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7" idx="1"/>
          </p:cNvCxnSpPr>
          <p:nvPr/>
        </p:nvCxnSpPr>
        <p:spPr>
          <a:xfrm rot="10800000" flipV="1">
            <a:off x="3411940" y="2751883"/>
            <a:ext cx="709542" cy="1394974"/>
          </a:xfrm>
          <a:prstGeom prst="bentConnector2">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8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right)">
                                      <p:cBhvr>
                                        <p:cTn id="15" dur="500"/>
                                        <p:tgtEl>
                                          <p:spTgt spid="13"/>
                                        </p:tgtEl>
                                      </p:cBhvr>
                                    </p:animEffect>
                                  </p:childTnLst>
                                </p:cTn>
                              </p:par>
                              <p:par>
                                <p:cTn id="16" presetID="2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right)">
                                      <p:cBhvr>
                                        <p:cTn id="23" dur="500"/>
                                        <p:tgtEl>
                                          <p:spTgt spid="12"/>
                                        </p:tgtEl>
                                      </p:cBhvr>
                                    </p:animEffect>
                                  </p:childTnLst>
                                </p:cTn>
                              </p:par>
                              <p:par>
                                <p:cTn id="24" presetID="22" presetClass="entr" presetSubtype="2"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right)">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par>
                                <p:cTn id="32" presetID="22" presetClass="entr" presetSubtype="4"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par>
                                <p:cTn id="40" presetID="22" presetClass="entr" presetSubtype="8"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par>
                                <p:cTn id="48" presetID="22" presetClass="entr" presetSubtype="1" fill="hold"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up)">
                                      <p:cBhvr>
                                        <p:cTn id="5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52</a:t>
            </a:fld>
            <a:endParaRPr lang="en-US"/>
          </a:p>
        </p:txBody>
      </p:sp>
      <p:sp>
        <p:nvSpPr>
          <p:cNvPr id="15" name="Freeform 14"/>
          <p:cNvSpPr/>
          <p:nvPr/>
        </p:nvSpPr>
        <p:spPr>
          <a:xfrm>
            <a:off x="5273039" y="2869678"/>
            <a:ext cx="1645920" cy="1371600"/>
          </a:xfrm>
          <a:custGeom>
            <a:avLst/>
            <a:gdLst>
              <a:gd name="connsiteX0" fmla="*/ 0 w 1645920"/>
              <a:gd name="connsiteY0" fmla="*/ 228605 h 1371600"/>
              <a:gd name="connsiteX1" fmla="*/ 228605 w 1645920"/>
              <a:gd name="connsiteY1" fmla="*/ 0 h 1371600"/>
              <a:gd name="connsiteX2" fmla="*/ 1417315 w 1645920"/>
              <a:gd name="connsiteY2" fmla="*/ 0 h 1371600"/>
              <a:gd name="connsiteX3" fmla="*/ 1645920 w 1645920"/>
              <a:gd name="connsiteY3" fmla="*/ 228605 h 1371600"/>
              <a:gd name="connsiteX4" fmla="*/ 1645920 w 1645920"/>
              <a:gd name="connsiteY4" fmla="*/ 1142995 h 1371600"/>
              <a:gd name="connsiteX5" fmla="*/ 1417315 w 1645920"/>
              <a:gd name="connsiteY5" fmla="*/ 1371600 h 1371600"/>
              <a:gd name="connsiteX6" fmla="*/ 228605 w 1645920"/>
              <a:gd name="connsiteY6" fmla="*/ 1371600 h 1371600"/>
              <a:gd name="connsiteX7" fmla="*/ 0 w 1645920"/>
              <a:gd name="connsiteY7" fmla="*/ 1142995 h 1371600"/>
              <a:gd name="connsiteX8" fmla="*/ 0 w 1645920"/>
              <a:gd name="connsiteY8" fmla="*/ 228605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920" h="1371600">
                <a:moveTo>
                  <a:pt x="0" y="228605"/>
                </a:moveTo>
                <a:cubicBezTo>
                  <a:pt x="0" y="102350"/>
                  <a:pt x="102350" y="0"/>
                  <a:pt x="228605" y="0"/>
                </a:cubicBezTo>
                <a:lnTo>
                  <a:pt x="1417315" y="0"/>
                </a:lnTo>
                <a:cubicBezTo>
                  <a:pt x="1543570" y="0"/>
                  <a:pt x="1645920" y="102350"/>
                  <a:pt x="1645920" y="228605"/>
                </a:cubicBezTo>
                <a:lnTo>
                  <a:pt x="1645920" y="1142995"/>
                </a:lnTo>
                <a:cubicBezTo>
                  <a:pt x="1645920" y="1269250"/>
                  <a:pt x="1543570" y="1371600"/>
                  <a:pt x="1417315" y="1371600"/>
                </a:cubicBezTo>
                <a:lnTo>
                  <a:pt x="228605" y="1371600"/>
                </a:lnTo>
                <a:cubicBezTo>
                  <a:pt x="102350" y="1371600"/>
                  <a:pt x="0" y="1269250"/>
                  <a:pt x="0" y="1142995"/>
                </a:cubicBezTo>
                <a:lnTo>
                  <a:pt x="0" y="228605"/>
                </a:lnTo>
                <a:close/>
              </a:path>
            </a:pathLst>
          </a:custGeom>
          <a:ln w="28575">
            <a:solidFill>
              <a:schemeClr val="accent5">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25376" tIns="125376" rIns="125376" bIns="125376" numCol="1" spcCol="1270" anchor="ctr" anchorCtr="0">
            <a:noAutofit/>
          </a:bodyPr>
          <a:lstStyle/>
          <a:p>
            <a:pPr lvl="0" algn="ctr" defTabSz="1022350">
              <a:lnSpc>
                <a:spcPct val="90000"/>
              </a:lnSpc>
              <a:spcBef>
                <a:spcPct val="0"/>
              </a:spcBef>
              <a:spcAft>
                <a:spcPct val="35000"/>
              </a:spcAft>
            </a:pPr>
            <a:r>
              <a:rPr lang="en-US" sz="2300" b="1" kern="1200" dirty="0">
                <a:latin typeface="Candara" panose="020E0502030303020204" pitchFamily="34" charset="0"/>
              </a:rPr>
              <a:t>Basic Element of Behavior</a:t>
            </a:r>
          </a:p>
        </p:txBody>
      </p:sp>
      <p:sp>
        <p:nvSpPr>
          <p:cNvPr id="16" name="Freeform 15"/>
          <p:cNvSpPr/>
          <p:nvPr/>
        </p:nvSpPr>
        <p:spPr>
          <a:xfrm rot="16200000">
            <a:off x="5418667" y="2192344"/>
            <a:ext cx="1354667" cy="0"/>
          </a:xfrm>
          <a:custGeom>
            <a:avLst/>
            <a:gdLst/>
            <a:ahLst/>
            <a:cxnLst/>
            <a:rect l="0" t="0" r="0" b="0"/>
            <a:pathLst>
              <a:path>
                <a:moveTo>
                  <a:pt x="0" y="0"/>
                </a:moveTo>
                <a:lnTo>
                  <a:pt x="1354667"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7" name="Freeform 16"/>
          <p:cNvSpPr/>
          <p:nvPr/>
        </p:nvSpPr>
        <p:spPr>
          <a:xfrm>
            <a:off x="5364481" y="600612"/>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b="0" kern="1200" dirty="0">
                <a:solidFill>
                  <a:srgbClr val="C00000"/>
                </a:solidFill>
                <a:latin typeface="Candara" panose="020E0502030303020204" pitchFamily="34" charset="0"/>
              </a:rPr>
              <a:t>Genetic or inherited element</a:t>
            </a:r>
          </a:p>
        </p:txBody>
      </p:sp>
      <p:sp>
        <p:nvSpPr>
          <p:cNvPr id="18" name="Freeform 17"/>
          <p:cNvSpPr/>
          <p:nvPr/>
        </p:nvSpPr>
        <p:spPr>
          <a:xfrm rot="1800000">
            <a:off x="6871887" y="4206291"/>
            <a:ext cx="702710" cy="0"/>
          </a:xfrm>
          <a:custGeom>
            <a:avLst/>
            <a:gdLst/>
            <a:ahLst/>
            <a:cxnLst/>
            <a:rect l="0" t="0" r="0" b="0"/>
            <a:pathLst>
              <a:path>
                <a:moveTo>
                  <a:pt x="0" y="0"/>
                </a:moveTo>
                <a:lnTo>
                  <a:pt x="702710"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19" name="Freeform 18"/>
          <p:cNvSpPr/>
          <p:nvPr/>
        </p:nvSpPr>
        <p:spPr>
          <a:xfrm>
            <a:off x="7527524" y="4347112"/>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kern="1200" dirty="0">
                <a:solidFill>
                  <a:srgbClr val="7030A0"/>
                </a:solidFill>
                <a:latin typeface="Candara" panose="020E0502030303020204" pitchFamily="34" charset="0"/>
              </a:rPr>
              <a:t>Geographical elements</a:t>
            </a:r>
          </a:p>
        </p:txBody>
      </p:sp>
      <p:sp>
        <p:nvSpPr>
          <p:cNvPr id="20" name="Freeform 19"/>
          <p:cNvSpPr/>
          <p:nvPr/>
        </p:nvSpPr>
        <p:spPr>
          <a:xfrm rot="9000000">
            <a:off x="4617402" y="4206291"/>
            <a:ext cx="702710" cy="0"/>
          </a:xfrm>
          <a:custGeom>
            <a:avLst/>
            <a:gdLst/>
            <a:ahLst/>
            <a:cxnLst/>
            <a:rect l="0" t="0" r="0" b="0"/>
            <a:pathLst>
              <a:path>
                <a:moveTo>
                  <a:pt x="0" y="0"/>
                </a:moveTo>
                <a:lnTo>
                  <a:pt x="702710" y="0"/>
                </a:lnTo>
              </a:path>
            </a:pathLst>
          </a:custGeom>
          <a:noFill/>
        </p:spPr>
        <p:style>
          <a:lnRef idx="2">
            <a:schemeClr val="dk2">
              <a:shade val="60000"/>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21" name="Freeform 20"/>
          <p:cNvSpPr/>
          <p:nvPr/>
        </p:nvSpPr>
        <p:spPr>
          <a:xfrm>
            <a:off x="3201438" y="4347112"/>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kern="1200" dirty="0">
                <a:solidFill>
                  <a:srgbClr val="1A9E2A"/>
                </a:solidFill>
                <a:latin typeface="Candara" panose="020E0502030303020204" pitchFamily="34" charset="0"/>
              </a:rPr>
              <a:t>Social Elements</a:t>
            </a:r>
          </a:p>
        </p:txBody>
      </p:sp>
      <p:sp>
        <p:nvSpPr>
          <p:cNvPr id="8" name="TextBox 7"/>
          <p:cNvSpPr txBox="1"/>
          <p:nvPr/>
        </p:nvSpPr>
        <p:spPr>
          <a:xfrm>
            <a:off x="332096" y="325749"/>
            <a:ext cx="4858603" cy="923330"/>
          </a:xfrm>
          <a:prstGeom prst="rect">
            <a:avLst/>
          </a:prstGeom>
          <a:noFill/>
        </p:spPr>
        <p:txBody>
          <a:bodyPr wrap="square" rtlCol="0">
            <a:spAutoFit/>
          </a:bodyPr>
          <a:lstStyle/>
          <a:p>
            <a:r>
              <a:rPr lang="en-US" dirty="0">
                <a:solidFill>
                  <a:srgbClr val="C00000"/>
                </a:solidFill>
                <a:latin typeface="Candara" panose="020E0502030303020204" pitchFamily="34" charset="0"/>
              </a:rPr>
              <a:t>Comes from genetic process from parents or blood relations, e.g., intelligence, stature, emotion, glands, physical appearance. </a:t>
            </a:r>
          </a:p>
        </p:txBody>
      </p:sp>
      <p:sp>
        <p:nvSpPr>
          <p:cNvPr id="9" name="TextBox 8"/>
          <p:cNvSpPr txBox="1"/>
          <p:nvPr/>
        </p:nvSpPr>
        <p:spPr>
          <a:xfrm>
            <a:off x="7014952" y="600502"/>
            <a:ext cx="4981432" cy="2674961"/>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C00000"/>
                </a:solidFill>
                <a:latin typeface="Candara" panose="020E0502030303020204" pitchFamily="34" charset="0"/>
              </a:rPr>
              <a:t>Intelligence</a:t>
            </a:r>
            <a:r>
              <a:rPr lang="en-US" dirty="0">
                <a:solidFill>
                  <a:srgbClr val="C00000"/>
                </a:solidFill>
                <a:latin typeface="Candara" panose="020E0502030303020204" pitchFamily="34" charset="0"/>
              </a:rPr>
              <a:t>-&gt; helps people to adjust with the environment properly.</a:t>
            </a:r>
          </a:p>
          <a:p>
            <a:pPr marL="285750" indent="-285750">
              <a:buFont typeface="Arial" panose="020B0604020202020204" pitchFamily="34" charset="0"/>
              <a:buChar char="•"/>
            </a:pPr>
            <a:r>
              <a:rPr lang="en-US" b="1" dirty="0">
                <a:solidFill>
                  <a:srgbClr val="C00000"/>
                </a:solidFill>
                <a:latin typeface="Candara" panose="020E0502030303020204" pitchFamily="34" charset="0"/>
              </a:rPr>
              <a:t>Stature</a:t>
            </a:r>
            <a:r>
              <a:rPr lang="en-US" dirty="0">
                <a:solidFill>
                  <a:srgbClr val="C00000"/>
                </a:solidFill>
                <a:latin typeface="Candara" panose="020E0502030303020204" pitchFamily="34" charset="0"/>
              </a:rPr>
              <a:t>-&gt; tallness. Some activities are designed for tall people. </a:t>
            </a:r>
          </a:p>
          <a:p>
            <a:pPr marL="285750" indent="-285750">
              <a:buFont typeface="Arial" panose="020B0604020202020204" pitchFamily="34" charset="0"/>
              <a:buChar char="•"/>
            </a:pPr>
            <a:r>
              <a:rPr lang="en-US" b="1" dirty="0">
                <a:solidFill>
                  <a:srgbClr val="C00000"/>
                </a:solidFill>
                <a:latin typeface="Candara" panose="020E0502030303020204" pitchFamily="34" charset="0"/>
              </a:rPr>
              <a:t>Emotion</a:t>
            </a:r>
            <a:r>
              <a:rPr lang="en-US" dirty="0">
                <a:solidFill>
                  <a:srgbClr val="C00000"/>
                </a:solidFill>
                <a:latin typeface="Candara" panose="020E0502030303020204" pitchFamily="34" charset="0"/>
              </a:rPr>
              <a:t>-&gt; Complex neurological expression helps people to motivate toward his activities. </a:t>
            </a:r>
          </a:p>
          <a:p>
            <a:pPr marL="285750" indent="-285750">
              <a:buFont typeface="Arial" panose="020B0604020202020204" pitchFamily="34" charset="0"/>
              <a:buChar char="•"/>
            </a:pPr>
            <a:r>
              <a:rPr lang="en-US" b="1" dirty="0">
                <a:solidFill>
                  <a:srgbClr val="C00000"/>
                </a:solidFill>
                <a:latin typeface="Candara" panose="020E0502030303020204" pitchFamily="34" charset="0"/>
              </a:rPr>
              <a:t>Physical Appearance</a:t>
            </a:r>
            <a:r>
              <a:rPr lang="en-US" dirty="0">
                <a:solidFill>
                  <a:srgbClr val="C00000"/>
                </a:solidFill>
                <a:latin typeface="Candara" panose="020E0502030303020204" pitchFamily="34" charset="0"/>
              </a:rPr>
              <a:t>, like height, strength, health condition, color, weight etc. plays important role to shape his behavior. </a:t>
            </a:r>
          </a:p>
        </p:txBody>
      </p:sp>
      <p:sp>
        <p:nvSpPr>
          <p:cNvPr id="10" name="TextBox 9"/>
          <p:cNvSpPr txBox="1"/>
          <p:nvPr/>
        </p:nvSpPr>
        <p:spPr>
          <a:xfrm>
            <a:off x="232011" y="1437952"/>
            <a:ext cx="4148920" cy="3139321"/>
          </a:xfrm>
          <a:prstGeom prst="rect">
            <a:avLst/>
          </a:prstGeom>
          <a:noFill/>
        </p:spPr>
        <p:txBody>
          <a:bodyPr wrap="square" rtlCol="0">
            <a:spAutoFit/>
          </a:bodyPr>
          <a:lstStyle/>
          <a:p>
            <a:r>
              <a:rPr lang="en-US" b="1" dirty="0">
                <a:solidFill>
                  <a:srgbClr val="C00000"/>
                </a:solidFill>
                <a:latin typeface="Candara" panose="020E0502030303020204" pitchFamily="34" charset="0"/>
              </a:rPr>
              <a:t>Glands</a:t>
            </a:r>
          </a:p>
          <a:p>
            <a:pPr marL="285750" indent="-285750">
              <a:buFont typeface="Arial" panose="020B0604020202020204" pitchFamily="34" charset="0"/>
              <a:buChar char="•"/>
            </a:pPr>
            <a:r>
              <a:rPr lang="en-US" b="1" dirty="0">
                <a:solidFill>
                  <a:srgbClr val="C00000"/>
                </a:solidFill>
                <a:latin typeface="Candara" panose="020E0502030303020204" pitchFamily="34" charset="0"/>
              </a:rPr>
              <a:t>Adrenal glands-&gt; </a:t>
            </a:r>
            <a:r>
              <a:rPr lang="en-US" dirty="0">
                <a:solidFill>
                  <a:srgbClr val="C00000"/>
                </a:solidFill>
                <a:latin typeface="Candara" panose="020E0502030303020204" pitchFamily="34" charset="0"/>
              </a:rPr>
              <a:t>produce hormones (e.g., </a:t>
            </a:r>
            <a:r>
              <a:rPr lang="en-US" u="sng" dirty="0">
                <a:solidFill>
                  <a:srgbClr val="C00000"/>
                </a:solidFill>
                <a:latin typeface="Candara" panose="020E0502030303020204" pitchFamily="34" charset="0"/>
              </a:rPr>
              <a:t>cortisol &amp; aldosterone</a:t>
            </a:r>
            <a:r>
              <a:rPr lang="en-US" dirty="0">
                <a:solidFill>
                  <a:srgbClr val="C00000"/>
                </a:solidFill>
                <a:latin typeface="Candara" panose="020E0502030303020204" pitchFamily="34" charset="0"/>
              </a:rPr>
              <a:t>), controls blood pressure &amp; sugar, burns protein &amp; fat, react to stressors like injury</a:t>
            </a:r>
          </a:p>
          <a:p>
            <a:pPr marL="285750" indent="-285750">
              <a:buFont typeface="Arial" panose="020B0604020202020204" pitchFamily="34" charset="0"/>
              <a:buChar char="•"/>
            </a:pPr>
            <a:r>
              <a:rPr lang="en-US" b="1" dirty="0">
                <a:solidFill>
                  <a:srgbClr val="C00000"/>
                </a:solidFill>
                <a:latin typeface="Candara" panose="020E0502030303020204" pitchFamily="34" charset="0"/>
              </a:rPr>
              <a:t>Thyroid glands </a:t>
            </a:r>
            <a:r>
              <a:rPr lang="en-US" dirty="0">
                <a:solidFill>
                  <a:srgbClr val="C00000"/>
                </a:solidFill>
                <a:latin typeface="Candara" panose="020E0502030303020204" pitchFamily="34" charset="0"/>
              </a:rPr>
              <a:t>-&gt; controls metabolism, regulate body functions like breathing, heart rate, nervous system, body weight, etc. </a:t>
            </a:r>
          </a:p>
          <a:p>
            <a:pPr marL="285750" indent="-285750">
              <a:buFont typeface="Arial" panose="020B0604020202020204" pitchFamily="34" charset="0"/>
              <a:buChar char="•"/>
            </a:pPr>
            <a:r>
              <a:rPr lang="en-US" b="1" dirty="0">
                <a:solidFill>
                  <a:srgbClr val="C00000"/>
                </a:solidFill>
                <a:latin typeface="Candara" panose="020E0502030303020204" pitchFamily="34" charset="0"/>
              </a:rPr>
              <a:t>Pituitary</a:t>
            </a:r>
            <a:r>
              <a:rPr lang="en-US" dirty="0">
                <a:solidFill>
                  <a:srgbClr val="C00000"/>
                </a:solidFill>
                <a:latin typeface="Candara" panose="020E0502030303020204" pitchFamily="34" charset="0"/>
              </a:rPr>
              <a:t> -&gt; </a:t>
            </a:r>
            <a:r>
              <a:rPr lang="en-US" i="1" dirty="0">
                <a:solidFill>
                  <a:srgbClr val="C00000"/>
                </a:solidFill>
                <a:latin typeface="Candara" panose="020E0502030303020204" pitchFamily="34" charset="0"/>
              </a:rPr>
              <a:t>‘master gland’, </a:t>
            </a:r>
            <a:r>
              <a:rPr lang="en-US" dirty="0">
                <a:solidFill>
                  <a:srgbClr val="C00000"/>
                </a:solidFill>
                <a:latin typeface="Candara" panose="020E0502030303020204" pitchFamily="34" charset="0"/>
              </a:rPr>
              <a:t>controls other glands</a:t>
            </a:r>
          </a:p>
        </p:txBody>
      </p:sp>
      <p:sp>
        <p:nvSpPr>
          <p:cNvPr id="11" name="TextBox 10"/>
          <p:cNvSpPr txBox="1"/>
          <p:nvPr/>
        </p:nvSpPr>
        <p:spPr>
          <a:xfrm>
            <a:off x="5733765" y="5244146"/>
            <a:ext cx="5976014" cy="12003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7030A0"/>
                </a:solidFill>
                <a:latin typeface="Candara" panose="020E0502030303020204" pitchFamily="34" charset="0"/>
              </a:rPr>
              <a:t>Behavior is differentiated due to geographical location of individuals. </a:t>
            </a:r>
          </a:p>
          <a:p>
            <a:pPr marL="285750" indent="-285750">
              <a:buFont typeface="Arial" panose="020B0604020202020204" pitchFamily="34" charset="0"/>
              <a:buChar char="•"/>
            </a:pPr>
            <a:r>
              <a:rPr lang="en-US" dirty="0">
                <a:solidFill>
                  <a:srgbClr val="7030A0"/>
                </a:solidFill>
                <a:latin typeface="Candara" panose="020E0502030303020204" pitchFamily="34" charset="0"/>
              </a:rPr>
              <a:t>Climate, land topography, natural resources &amp; minerals, rivers &amp; mountains, etc. influence individual behavior. </a:t>
            </a:r>
          </a:p>
        </p:txBody>
      </p:sp>
      <p:sp>
        <p:nvSpPr>
          <p:cNvPr id="12" name="TextBox 11"/>
          <p:cNvSpPr txBox="1"/>
          <p:nvPr/>
        </p:nvSpPr>
        <p:spPr>
          <a:xfrm>
            <a:off x="332096" y="5521146"/>
            <a:ext cx="5268035" cy="646331"/>
          </a:xfrm>
          <a:prstGeom prst="rect">
            <a:avLst/>
          </a:prstGeom>
          <a:noFill/>
        </p:spPr>
        <p:txBody>
          <a:bodyPr wrap="square" rtlCol="0">
            <a:spAutoFit/>
          </a:bodyPr>
          <a:lstStyle/>
          <a:p>
            <a:r>
              <a:rPr lang="en-US" dirty="0">
                <a:solidFill>
                  <a:srgbClr val="1A9E2A"/>
                </a:solidFill>
                <a:latin typeface="Candara" panose="020E0502030303020204" pitchFamily="34" charset="0"/>
              </a:rPr>
              <a:t>Family, school, culture, social organizations, religious organization impact individual behavior</a:t>
            </a:r>
          </a:p>
        </p:txBody>
      </p:sp>
    </p:spTree>
    <p:extLst>
      <p:ext uri="{BB962C8B-B14F-4D97-AF65-F5344CB8AC3E}">
        <p14:creationId xmlns:p14="http://schemas.microsoft.com/office/powerpoint/2010/main" val="42516073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up)">
                                      <p:cBhvr>
                                        <p:cTn id="36" dur="500"/>
                                        <p:tgtEl>
                                          <p:spTgt spid="20"/>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up)">
                                      <p:cBhvr>
                                        <p:cTn id="50" dur="500"/>
                                        <p:tgtEl>
                                          <p:spTgt spid="19"/>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up)">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8" grpId="0"/>
      <p:bldP spid="9" grpId="0"/>
      <p:bldP spid="10" grpId="0"/>
      <p:bldP spid="11" grpId="0"/>
      <p:bldP spid="1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Theories of Human Behavior</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1527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54</a:t>
            </a:fld>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79" y="327547"/>
            <a:ext cx="5961904" cy="35659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lanned behavi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9523" y="378237"/>
            <a:ext cx="6021970" cy="31644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24857" y="3794079"/>
            <a:ext cx="5534666" cy="2562272"/>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b="1" dirty="0">
                <a:solidFill>
                  <a:schemeClr val="accent5">
                    <a:lumMod val="50000"/>
                  </a:schemeClr>
                </a:solidFill>
                <a:latin typeface="Candara" panose="020E0502030303020204" pitchFamily="34" charset="0"/>
              </a:rPr>
              <a:t>Social Cognitive Theory </a:t>
            </a:r>
            <a:r>
              <a:rPr lang="en-US" dirty="0">
                <a:solidFill>
                  <a:schemeClr val="accent5">
                    <a:lumMod val="50000"/>
                  </a:schemeClr>
                </a:solidFill>
                <a:latin typeface="Candara" panose="020E0502030303020204" pitchFamily="34" charset="0"/>
              </a:rPr>
              <a:t>(SCT) (Bandura, 1989), explains human behavioral model in which personal factors, environmental influences &amp; behavior continually interact. </a:t>
            </a:r>
          </a:p>
          <a:p>
            <a:pPr marL="285750" indent="-285750">
              <a:buFont typeface="Arial" panose="020B0604020202020204" pitchFamily="34" charset="0"/>
              <a:buChar char="•"/>
            </a:pPr>
            <a:endParaRPr lang="en-US" dirty="0">
              <a:solidFill>
                <a:schemeClr val="accent5">
                  <a:lumMod val="50000"/>
                </a:schemeClr>
              </a:solidFill>
              <a:latin typeface="Candara" panose="020E0502030303020204" pitchFamily="34" charset="0"/>
            </a:endParaRPr>
          </a:p>
          <a:p>
            <a:pPr marL="285750" indent="-285750">
              <a:buFont typeface="Arial" panose="020B0604020202020204" pitchFamily="34" charset="0"/>
              <a:buChar char="•"/>
            </a:pPr>
            <a:r>
              <a:rPr lang="en-US" dirty="0">
                <a:solidFill>
                  <a:schemeClr val="accent5">
                    <a:lumMod val="50000"/>
                  </a:schemeClr>
                </a:solidFill>
                <a:latin typeface="Candara" panose="020E0502030303020204" pitchFamily="34" charset="0"/>
              </a:rPr>
              <a:t>The basic premise of SCT is that people learn not only through their own experiences, but also by observing the actions of others and the results of those actions. </a:t>
            </a:r>
          </a:p>
        </p:txBody>
      </p:sp>
      <p:sp>
        <p:nvSpPr>
          <p:cNvPr id="9" name="Rectangle 8"/>
          <p:cNvSpPr/>
          <p:nvPr/>
        </p:nvSpPr>
        <p:spPr>
          <a:xfrm>
            <a:off x="6446827" y="3779507"/>
            <a:ext cx="5534666" cy="256227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US" b="1" dirty="0">
                <a:solidFill>
                  <a:srgbClr val="FF0000"/>
                </a:solidFill>
                <a:latin typeface="Candara" panose="020E0502030303020204" pitchFamily="34" charset="0"/>
              </a:rPr>
              <a:t>TPB</a:t>
            </a:r>
            <a:r>
              <a:rPr lang="en-US" dirty="0">
                <a:solidFill>
                  <a:srgbClr val="FF0000"/>
                </a:solidFill>
                <a:latin typeface="Candara" panose="020E0502030303020204" pitchFamily="34" charset="0"/>
              </a:rPr>
              <a:t> (</a:t>
            </a:r>
            <a:r>
              <a:rPr lang="en-US" dirty="0" err="1">
                <a:solidFill>
                  <a:srgbClr val="FF0000"/>
                </a:solidFill>
                <a:latin typeface="Candara" panose="020E0502030303020204" pitchFamily="34" charset="0"/>
              </a:rPr>
              <a:t>Ajzen</a:t>
            </a:r>
            <a:r>
              <a:rPr lang="en-US" dirty="0">
                <a:solidFill>
                  <a:srgbClr val="FF0000"/>
                </a:solidFill>
                <a:latin typeface="Candara" panose="020E0502030303020204" pitchFamily="34" charset="0"/>
              </a:rPr>
              <a:t>, 1985), an extension of </a:t>
            </a:r>
            <a:r>
              <a:rPr lang="en-US" b="1" dirty="0">
                <a:solidFill>
                  <a:srgbClr val="FF0000"/>
                </a:solidFill>
                <a:latin typeface="Candara" panose="020E0502030303020204" pitchFamily="34" charset="0"/>
              </a:rPr>
              <a:t>TRA.</a:t>
            </a:r>
          </a:p>
          <a:p>
            <a:pPr marL="285750" indent="-285750">
              <a:buFont typeface="Arial" panose="020B0604020202020204" pitchFamily="34" charset="0"/>
              <a:buChar char="•"/>
            </a:pPr>
            <a:endParaRPr lang="en-US" dirty="0">
              <a:solidFill>
                <a:srgbClr val="FF0000"/>
              </a:solidFill>
              <a:latin typeface="Candara" panose="020E0502030303020204" pitchFamily="34" charset="0"/>
            </a:endParaRPr>
          </a:p>
          <a:p>
            <a:pPr marL="285750" indent="-285750">
              <a:buFont typeface="Arial" panose="020B0604020202020204" pitchFamily="34" charset="0"/>
              <a:buChar char="•"/>
            </a:pPr>
            <a:r>
              <a:rPr lang="en-US" dirty="0">
                <a:solidFill>
                  <a:srgbClr val="FF0000"/>
                </a:solidFill>
                <a:latin typeface="Candara" panose="020E0502030303020204" pitchFamily="34" charset="0"/>
              </a:rPr>
              <a:t>The basic premise of TPB is that attitude towards behavior, subjective norm and perceived behavioral control, together shape an individual’s behavioral intention and behavior. </a:t>
            </a:r>
          </a:p>
        </p:txBody>
      </p:sp>
    </p:spTree>
    <p:extLst>
      <p:ext uri="{BB962C8B-B14F-4D97-AF65-F5344CB8AC3E}">
        <p14:creationId xmlns:p14="http://schemas.microsoft.com/office/powerpoint/2010/main" val="9678936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55</a:t>
            </a:fld>
            <a:endParaRPr lang="en-US"/>
          </a:p>
        </p:txBody>
      </p:sp>
      <p:sp>
        <p:nvSpPr>
          <p:cNvPr id="7" name="Rectangle 6"/>
          <p:cNvSpPr/>
          <p:nvPr/>
        </p:nvSpPr>
        <p:spPr>
          <a:xfrm>
            <a:off x="4462818" y="2879678"/>
            <a:ext cx="3690582" cy="1241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Candara" panose="020E0502030303020204" pitchFamily="34" charset="0"/>
              </a:rPr>
              <a:t>Type of human behavior</a:t>
            </a:r>
          </a:p>
        </p:txBody>
      </p:sp>
      <p:grpSp>
        <p:nvGrpSpPr>
          <p:cNvPr id="37" name="Group 36"/>
          <p:cNvGrpSpPr/>
          <p:nvPr/>
        </p:nvGrpSpPr>
        <p:grpSpPr>
          <a:xfrm>
            <a:off x="313901" y="375314"/>
            <a:ext cx="5759355" cy="2855114"/>
            <a:chOff x="313901" y="375314"/>
            <a:chExt cx="5759355" cy="2497541"/>
          </a:xfrm>
        </p:grpSpPr>
        <p:sp>
          <p:nvSpPr>
            <p:cNvPr id="8" name="Rectangle 7"/>
            <p:cNvSpPr/>
            <p:nvPr/>
          </p:nvSpPr>
          <p:spPr>
            <a:xfrm>
              <a:off x="313901" y="375314"/>
              <a:ext cx="5759355" cy="2497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ndara" panose="020E0502030303020204" pitchFamily="34" charset="0"/>
              </a:endParaRPr>
            </a:p>
          </p:txBody>
        </p:sp>
        <p:sp>
          <p:nvSpPr>
            <p:cNvPr id="21" name="TextBox 20"/>
            <p:cNvSpPr txBox="1"/>
            <p:nvPr/>
          </p:nvSpPr>
          <p:spPr>
            <a:xfrm>
              <a:off x="336645" y="1378424"/>
              <a:ext cx="878006" cy="923330"/>
            </a:xfrm>
            <a:prstGeom prst="rect">
              <a:avLst/>
            </a:prstGeom>
            <a:noFill/>
            <a:ln>
              <a:noFill/>
            </a:ln>
          </p:spPr>
          <p:txBody>
            <a:bodyPr wrap="square" rtlCol="0">
              <a:spAutoFit/>
            </a:bodyPr>
            <a:lstStyle/>
            <a:p>
              <a:r>
                <a:rPr lang="en-US" dirty="0">
                  <a:latin typeface="Candara" panose="020E0502030303020204" pitchFamily="34" charset="0"/>
                </a:rPr>
                <a:t>Based on motive</a:t>
              </a:r>
            </a:p>
          </p:txBody>
        </p:sp>
        <p:sp>
          <p:nvSpPr>
            <p:cNvPr id="25" name="Left Brace 24"/>
            <p:cNvSpPr/>
            <p:nvPr/>
          </p:nvSpPr>
          <p:spPr>
            <a:xfrm>
              <a:off x="1078173" y="1009934"/>
              <a:ext cx="545911" cy="1473959"/>
            </a:xfrm>
            <a:prstGeom prst="leftBrace">
              <a:avLst/>
            </a:prstGeom>
            <a:ln>
              <a:solidFill>
                <a:srgbClr val="CC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ndara" panose="020E0502030303020204" pitchFamily="34" charset="0"/>
              </a:endParaRPr>
            </a:p>
          </p:txBody>
        </p:sp>
        <p:sp>
          <p:nvSpPr>
            <p:cNvPr id="26" name="TextBox 25"/>
            <p:cNvSpPr txBox="1"/>
            <p:nvPr/>
          </p:nvSpPr>
          <p:spPr>
            <a:xfrm>
              <a:off x="1624084" y="558364"/>
              <a:ext cx="4312693" cy="807693"/>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Molar behavior</a:t>
              </a:r>
              <a:r>
                <a:rPr lang="en-US" dirty="0">
                  <a:latin typeface="Candara" panose="020E0502030303020204" pitchFamily="34" charset="0"/>
                </a:rPr>
                <a:t>, behavior which is purposively predetermined, e.g., infected fields and farmer’s action to control pest. </a:t>
              </a:r>
            </a:p>
          </p:txBody>
        </p:sp>
        <p:sp>
          <p:nvSpPr>
            <p:cNvPr id="35" name="TextBox 34"/>
            <p:cNvSpPr txBox="1"/>
            <p:nvPr/>
          </p:nvSpPr>
          <p:spPr>
            <a:xfrm>
              <a:off x="1624084" y="1956348"/>
              <a:ext cx="4312692" cy="807693"/>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Molecular behavior</a:t>
              </a:r>
              <a:r>
                <a:rPr lang="en-US" dirty="0">
                  <a:latin typeface="Candara" panose="020E0502030303020204" pitchFamily="34" charset="0"/>
                </a:rPr>
                <a:t>, behavior which is not predetermined but to adjust with the instant situation. </a:t>
              </a:r>
            </a:p>
          </p:txBody>
        </p:sp>
      </p:grpSp>
      <p:grpSp>
        <p:nvGrpSpPr>
          <p:cNvPr id="38" name="Group 37"/>
          <p:cNvGrpSpPr/>
          <p:nvPr/>
        </p:nvGrpSpPr>
        <p:grpSpPr>
          <a:xfrm>
            <a:off x="6171630" y="368466"/>
            <a:ext cx="5895834" cy="2854165"/>
            <a:chOff x="177422" y="375314"/>
            <a:chExt cx="5895834" cy="2497541"/>
          </a:xfrm>
        </p:grpSpPr>
        <p:sp>
          <p:nvSpPr>
            <p:cNvPr id="39" name="Rectangle 38"/>
            <p:cNvSpPr/>
            <p:nvPr/>
          </p:nvSpPr>
          <p:spPr>
            <a:xfrm>
              <a:off x="313901" y="375314"/>
              <a:ext cx="5759355" cy="2497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ndara" panose="020E0502030303020204" pitchFamily="34" charset="0"/>
              </a:endParaRPr>
            </a:p>
          </p:txBody>
        </p:sp>
        <p:sp>
          <p:nvSpPr>
            <p:cNvPr id="40" name="TextBox 39"/>
            <p:cNvSpPr txBox="1"/>
            <p:nvPr/>
          </p:nvSpPr>
          <p:spPr>
            <a:xfrm>
              <a:off x="177422" y="1378424"/>
              <a:ext cx="1446662" cy="565573"/>
            </a:xfrm>
            <a:prstGeom prst="rect">
              <a:avLst/>
            </a:prstGeom>
            <a:noFill/>
            <a:ln>
              <a:noFill/>
            </a:ln>
          </p:spPr>
          <p:txBody>
            <a:bodyPr wrap="square" rtlCol="0">
              <a:spAutoFit/>
            </a:bodyPr>
            <a:lstStyle/>
            <a:p>
              <a:r>
                <a:rPr lang="en-US" dirty="0">
                  <a:latin typeface="Candara" panose="020E0502030303020204" pitchFamily="34" charset="0"/>
                </a:rPr>
                <a:t>Based on observation</a:t>
              </a:r>
            </a:p>
          </p:txBody>
        </p:sp>
        <p:sp>
          <p:nvSpPr>
            <p:cNvPr id="41" name="Left Brace 40"/>
            <p:cNvSpPr/>
            <p:nvPr/>
          </p:nvSpPr>
          <p:spPr>
            <a:xfrm>
              <a:off x="1568926" y="1022050"/>
              <a:ext cx="545911" cy="1473959"/>
            </a:xfrm>
            <a:prstGeom prst="leftBrace">
              <a:avLst/>
            </a:prstGeom>
            <a:ln>
              <a:solidFill>
                <a:srgbClr val="CC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2159192" y="558364"/>
              <a:ext cx="3777585" cy="807961"/>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Overt behavior</a:t>
              </a:r>
              <a:r>
                <a:rPr lang="en-US" dirty="0">
                  <a:latin typeface="Candara" panose="020E0502030303020204" pitchFamily="34" charset="0"/>
                </a:rPr>
                <a:t>, behavior which can be observed and feel extremely through observation. </a:t>
              </a:r>
            </a:p>
          </p:txBody>
        </p:sp>
        <p:sp>
          <p:nvSpPr>
            <p:cNvPr id="43" name="TextBox 42"/>
            <p:cNvSpPr txBox="1"/>
            <p:nvPr/>
          </p:nvSpPr>
          <p:spPr>
            <a:xfrm>
              <a:off x="2181935" y="1686173"/>
              <a:ext cx="3705654" cy="1050349"/>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Covert behavior</a:t>
              </a:r>
              <a:r>
                <a:rPr lang="en-US" dirty="0">
                  <a:latin typeface="Candara" panose="020E0502030303020204" pitchFamily="34" charset="0"/>
                </a:rPr>
                <a:t>, behavior which cannot be externally seen or observed but is happening inside individuals. </a:t>
              </a:r>
            </a:p>
          </p:txBody>
        </p:sp>
      </p:grpSp>
      <p:grpSp>
        <p:nvGrpSpPr>
          <p:cNvPr id="50" name="Group 49"/>
          <p:cNvGrpSpPr/>
          <p:nvPr/>
        </p:nvGrpSpPr>
        <p:grpSpPr>
          <a:xfrm>
            <a:off x="1610433" y="3903279"/>
            <a:ext cx="9144000" cy="2016220"/>
            <a:chOff x="313901" y="375314"/>
            <a:chExt cx="5759355" cy="2497541"/>
          </a:xfrm>
        </p:grpSpPr>
        <p:sp>
          <p:nvSpPr>
            <p:cNvPr id="51" name="Rectangle 50"/>
            <p:cNvSpPr/>
            <p:nvPr/>
          </p:nvSpPr>
          <p:spPr>
            <a:xfrm>
              <a:off x="313901" y="375314"/>
              <a:ext cx="5759355" cy="2497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ndara" panose="020E0502030303020204" pitchFamily="34" charset="0"/>
              </a:endParaRPr>
            </a:p>
          </p:txBody>
        </p:sp>
        <p:sp>
          <p:nvSpPr>
            <p:cNvPr id="52" name="TextBox 51"/>
            <p:cNvSpPr txBox="1"/>
            <p:nvPr/>
          </p:nvSpPr>
          <p:spPr>
            <a:xfrm>
              <a:off x="336644" y="1378424"/>
              <a:ext cx="1287439" cy="646331"/>
            </a:xfrm>
            <a:prstGeom prst="rect">
              <a:avLst/>
            </a:prstGeom>
            <a:noFill/>
            <a:ln>
              <a:noFill/>
            </a:ln>
          </p:spPr>
          <p:txBody>
            <a:bodyPr wrap="square" rtlCol="0">
              <a:spAutoFit/>
            </a:bodyPr>
            <a:lstStyle/>
            <a:p>
              <a:r>
                <a:rPr lang="en-US" dirty="0">
                  <a:latin typeface="Candara" panose="020E0502030303020204" pitchFamily="34" charset="0"/>
                </a:rPr>
                <a:t>Based on person’s </a:t>
              </a:r>
            </a:p>
            <a:p>
              <a:r>
                <a:rPr lang="en-US" dirty="0">
                  <a:latin typeface="Candara" panose="020E0502030303020204" pitchFamily="34" charset="0"/>
                </a:rPr>
                <a:t>awareness</a:t>
              </a:r>
            </a:p>
          </p:txBody>
        </p:sp>
        <p:sp>
          <p:nvSpPr>
            <p:cNvPr id="53" name="Left Brace 52"/>
            <p:cNvSpPr/>
            <p:nvPr/>
          </p:nvSpPr>
          <p:spPr>
            <a:xfrm>
              <a:off x="1568926" y="661894"/>
              <a:ext cx="453788" cy="1834115"/>
            </a:xfrm>
            <a:prstGeom prst="leftBrace">
              <a:avLst/>
            </a:prstGeom>
            <a:ln>
              <a:solidFill>
                <a:srgbClr val="CC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andara" panose="020E0502030303020204" pitchFamily="34" charset="0"/>
              </a:endParaRPr>
            </a:p>
          </p:txBody>
        </p:sp>
        <p:sp>
          <p:nvSpPr>
            <p:cNvPr id="54" name="TextBox 53"/>
            <p:cNvSpPr txBox="1"/>
            <p:nvPr/>
          </p:nvSpPr>
          <p:spPr>
            <a:xfrm>
              <a:off x="2159192" y="558364"/>
              <a:ext cx="3777585" cy="800626"/>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Conscious behavior</a:t>
              </a:r>
              <a:r>
                <a:rPr lang="en-US" dirty="0">
                  <a:latin typeface="Candara" panose="020E0502030303020204" pitchFamily="34" charset="0"/>
                </a:rPr>
                <a:t>, any behavior that a person is aware of, e.g., walking, eating. </a:t>
              </a:r>
            </a:p>
          </p:txBody>
        </p:sp>
        <p:sp>
          <p:nvSpPr>
            <p:cNvPr id="55" name="TextBox 54"/>
            <p:cNvSpPr txBox="1"/>
            <p:nvPr/>
          </p:nvSpPr>
          <p:spPr>
            <a:xfrm>
              <a:off x="2123798" y="1973749"/>
              <a:ext cx="3728397" cy="800626"/>
            </a:xfrm>
            <a:prstGeom prst="rect">
              <a:avLst/>
            </a:prstGeom>
            <a:noFill/>
            <a:ln>
              <a:noFill/>
            </a:ln>
          </p:spPr>
          <p:txBody>
            <a:bodyPr wrap="square" rtlCol="0">
              <a:spAutoFit/>
            </a:bodyPr>
            <a:lstStyle/>
            <a:p>
              <a:r>
                <a:rPr lang="en-US" b="1" dirty="0">
                  <a:solidFill>
                    <a:srgbClr val="C00000"/>
                  </a:solidFill>
                  <a:latin typeface="Candara" panose="020E0502030303020204" pitchFamily="34" charset="0"/>
                </a:rPr>
                <a:t>Unconscious behavior</a:t>
              </a:r>
              <a:r>
                <a:rPr lang="en-US" dirty="0">
                  <a:latin typeface="Candara" panose="020E0502030303020204" pitchFamily="34" charset="0"/>
                </a:rPr>
                <a:t>, any behavior that the person is not aware of, e.g., biting fingers, shaking legs</a:t>
              </a:r>
            </a:p>
          </p:txBody>
        </p:sp>
      </p:grpSp>
    </p:spTree>
    <p:extLst>
      <p:ext uri="{BB962C8B-B14F-4D97-AF65-F5344CB8AC3E}">
        <p14:creationId xmlns:p14="http://schemas.microsoft.com/office/powerpoint/2010/main" val="41951702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righ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left)">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up)">
                                      <p:cBhvr>
                                        <p:cTn id="1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56</a:t>
            </a:fld>
            <a:endParaRPr lang="en-US"/>
          </a:p>
        </p:txBody>
      </p:sp>
      <p:sp>
        <p:nvSpPr>
          <p:cNvPr id="5" name="Oval 4"/>
          <p:cNvSpPr/>
          <p:nvPr/>
        </p:nvSpPr>
        <p:spPr>
          <a:xfrm>
            <a:off x="313900" y="2944505"/>
            <a:ext cx="2407693" cy="982639"/>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Person</a:t>
            </a:r>
            <a:endParaRPr lang="en-US" b="1" dirty="0">
              <a:solidFill>
                <a:schemeClr val="tx1"/>
              </a:solidFill>
              <a:latin typeface="Candara" panose="020E0502030303020204" pitchFamily="34" charset="0"/>
            </a:endParaRPr>
          </a:p>
        </p:txBody>
      </p:sp>
      <p:sp>
        <p:nvSpPr>
          <p:cNvPr id="6" name="Rectangle 5"/>
          <p:cNvSpPr/>
          <p:nvPr/>
        </p:nvSpPr>
        <p:spPr>
          <a:xfrm>
            <a:off x="4047700" y="1531961"/>
            <a:ext cx="982639" cy="4026089"/>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400" b="1" dirty="0">
                <a:solidFill>
                  <a:schemeClr val="tx1"/>
                </a:solidFill>
                <a:latin typeface="Candara" panose="020E0502030303020204" pitchFamily="34" charset="0"/>
              </a:rPr>
              <a:t>Obstacle</a:t>
            </a:r>
          </a:p>
        </p:txBody>
      </p:sp>
      <p:sp>
        <p:nvSpPr>
          <p:cNvPr id="8" name="Right Arrow 7"/>
          <p:cNvSpPr/>
          <p:nvPr/>
        </p:nvSpPr>
        <p:spPr>
          <a:xfrm>
            <a:off x="2721593" y="3294227"/>
            <a:ext cx="1326107" cy="300251"/>
          </a:xfrm>
          <a:prstGeom prst="right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9" name="Rectangle 8"/>
          <p:cNvSpPr/>
          <p:nvPr/>
        </p:nvSpPr>
        <p:spPr>
          <a:xfrm>
            <a:off x="5546677" y="2944505"/>
            <a:ext cx="2074460" cy="120100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ndara" panose="020E0502030303020204" pitchFamily="34" charset="0"/>
              </a:rPr>
              <a:t>Goals</a:t>
            </a:r>
          </a:p>
        </p:txBody>
      </p:sp>
      <p:sp>
        <p:nvSpPr>
          <p:cNvPr id="10" name="Down Arrow 9"/>
          <p:cNvSpPr/>
          <p:nvPr/>
        </p:nvSpPr>
        <p:spPr>
          <a:xfrm>
            <a:off x="7927071" y="3002508"/>
            <a:ext cx="191069" cy="1142999"/>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2" name="Equal 11"/>
          <p:cNvSpPr/>
          <p:nvPr/>
        </p:nvSpPr>
        <p:spPr>
          <a:xfrm>
            <a:off x="8424074" y="3353082"/>
            <a:ext cx="724469" cy="482792"/>
          </a:xfrm>
          <a:prstGeom prst="mathEqua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ndara" panose="020E0502030303020204" pitchFamily="34" charset="0"/>
            </a:endParaRPr>
          </a:p>
        </p:txBody>
      </p:sp>
      <p:sp>
        <p:nvSpPr>
          <p:cNvPr id="13" name="Action Button: Help 12">
            <a:hlinkClick r:id="" action="ppaction://noaction" highlightClick="1"/>
          </p:cNvPr>
          <p:cNvSpPr/>
          <p:nvPr/>
        </p:nvSpPr>
        <p:spPr>
          <a:xfrm>
            <a:off x="9416955" y="2838734"/>
            <a:ext cx="832514" cy="1569493"/>
          </a:xfrm>
          <a:prstGeom prst="actionButtonHelp">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4" name="Rectangle 13"/>
          <p:cNvSpPr/>
          <p:nvPr/>
        </p:nvSpPr>
        <p:spPr>
          <a:xfrm>
            <a:off x="9148543" y="2838734"/>
            <a:ext cx="2142698" cy="1692323"/>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Candara" panose="020E0502030303020204" pitchFamily="34" charset="0"/>
              </a:rPr>
              <a:t>Frustration</a:t>
            </a:r>
          </a:p>
        </p:txBody>
      </p:sp>
      <p:sp>
        <p:nvSpPr>
          <p:cNvPr id="15" name="TextBox 14"/>
          <p:cNvSpPr txBox="1"/>
          <p:nvPr/>
        </p:nvSpPr>
        <p:spPr>
          <a:xfrm>
            <a:off x="8536095" y="560491"/>
            <a:ext cx="3367591" cy="1040904"/>
          </a:xfrm>
          <a:prstGeom prst="rect">
            <a:avLst/>
          </a:prstGeom>
          <a:noFill/>
        </p:spPr>
        <p:txBody>
          <a:bodyPr wrap="square" rtlCol="0">
            <a:spAutoFit/>
          </a:bodyPr>
          <a:lstStyle/>
          <a:p>
            <a:r>
              <a:rPr lang="en-US" sz="2000" dirty="0">
                <a:solidFill>
                  <a:srgbClr val="C00000"/>
                </a:solidFill>
                <a:latin typeface="Candara" panose="020E0502030303020204" pitchFamily="34" charset="0"/>
              </a:rPr>
              <a:t>An emotion that an individual feels when a goal cannot be achieved or fulfilled.</a:t>
            </a:r>
          </a:p>
        </p:txBody>
      </p:sp>
      <p:cxnSp>
        <p:nvCxnSpPr>
          <p:cNvPr id="17" name="Straight Arrow Connector 16"/>
          <p:cNvCxnSpPr>
            <a:stCxn id="14" idx="0"/>
            <a:endCxn id="15" idx="2"/>
          </p:cNvCxnSpPr>
          <p:nvPr/>
        </p:nvCxnSpPr>
        <p:spPr>
          <a:xfrm flipH="1" flipV="1">
            <a:off x="10219891" y="1601395"/>
            <a:ext cx="1" cy="1237339"/>
          </a:xfrm>
          <a:prstGeom prst="straightConnector1">
            <a:avLst/>
          </a:prstGeom>
          <a:ln w="38100">
            <a:solidFill>
              <a:srgbClr val="A50021"/>
            </a:solidFill>
            <a:tailEnd type="triangle"/>
          </a:ln>
        </p:spPr>
        <p:style>
          <a:lnRef idx="3">
            <a:schemeClr val="accent2"/>
          </a:lnRef>
          <a:fillRef idx="0">
            <a:schemeClr val="accent2"/>
          </a:fillRef>
          <a:effectRef idx="2">
            <a:schemeClr val="accent2"/>
          </a:effectRef>
          <a:fontRef idx="minor">
            <a:schemeClr val="tx1"/>
          </a:fontRef>
        </p:style>
      </p:cxnSp>
      <p:sp>
        <p:nvSpPr>
          <p:cNvPr id="19" name="TextBox 18"/>
          <p:cNvSpPr txBox="1"/>
          <p:nvPr/>
        </p:nvSpPr>
        <p:spPr>
          <a:xfrm>
            <a:off x="8403602" y="4907696"/>
            <a:ext cx="3367591" cy="1631216"/>
          </a:xfrm>
          <a:prstGeom prst="rect">
            <a:avLst/>
          </a:prstGeom>
          <a:noFill/>
        </p:spPr>
        <p:txBody>
          <a:bodyPr wrap="square" rtlCol="0">
            <a:spAutoFit/>
          </a:bodyPr>
          <a:lstStyle/>
          <a:p>
            <a:r>
              <a:rPr lang="en-US" sz="2000" b="1" dirty="0">
                <a:solidFill>
                  <a:srgbClr val="C00000"/>
                </a:solidFill>
                <a:latin typeface="Candara" panose="020E0502030303020204" pitchFamily="34" charset="0"/>
              </a:rPr>
              <a:t>Reasons:</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Accident</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Absence of love &amp; tolerance</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Conflict of motives</a:t>
            </a:r>
          </a:p>
        </p:txBody>
      </p:sp>
      <p:cxnSp>
        <p:nvCxnSpPr>
          <p:cNvPr id="21" name="Straight Arrow Connector 20"/>
          <p:cNvCxnSpPr>
            <a:stCxn id="14" idx="2"/>
          </p:cNvCxnSpPr>
          <p:nvPr/>
        </p:nvCxnSpPr>
        <p:spPr>
          <a:xfrm flipH="1">
            <a:off x="10219891" y="4531057"/>
            <a:ext cx="1" cy="391518"/>
          </a:xfrm>
          <a:prstGeom prst="straightConnector1">
            <a:avLst/>
          </a:prstGeom>
          <a:ln w="38100">
            <a:solidFill>
              <a:srgbClr val="A5002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68505" y="309362"/>
            <a:ext cx="3367591" cy="1938992"/>
          </a:xfrm>
          <a:prstGeom prst="rect">
            <a:avLst/>
          </a:prstGeom>
          <a:noFill/>
        </p:spPr>
        <p:txBody>
          <a:bodyPr wrap="square" rtlCol="0">
            <a:spAutoFit/>
          </a:bodyPr>
          <a:lstStyle/>
          <a:p>
            <a:r>
              <a:rPr lang="en-US" sz="2000" b="1" dirty="0">
                <a:solidFill>
                  <a:srgbClr val="C00000"/>
                </a:solidFill>
                <a:latin typeface="Candara" panose="020E0502030303020204" pitchFamily="34" charset="0"/>
              </a:rPr>
              <a:t>Reactions to frustration:</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Aggression/anger</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Apathy</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Reduced level of goals</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Withdraw</a:t>
            </a:r>
          </a:p>
          <a:p>
            <a:pPr marL="342900" indent="-342900">
              <a:buFont typeface="Arial" panose="020B0604020202020204" pitchFamily="34" charset="0"/>
              <a:buChar char="•"/>
            </a:pPr>
            <a:r>
              <a:rPr lang="en-US" sz="2000" dirty="0">
                <a:solidFill>
                  <a:srgbClr val="C00000"/>
                </a:solidFill>
                <a:latin typeface="Candara" panose="020E0502030303020204" pitchFamily="34" charset="0"/>
              </a:rPr>
              <a:t>Compromise</a:t>
            </a:r>
          </a:p>
        </p:txBody>
      </p:sp>
      <p:cxnSp>
        <p:nvCxnSpPr>
          <p:cNvPr id="28" name="Elbow Connector 27"/>
          <p:cNvCxnSpPr>
            <a:stCxn id="13" idx="3"/>
            <a:endCxn id="22" idx="2"/>
          </p:cNvCxnSpPr>
          <p:nvPr/>
        </p:nvCxnSpPr>
        <p:spPr>
          <a:xfrm rot="16200000" flipV="1">
            <a:off x="8047567" y="1053088"/>
            <a:ext cx="590380" cy="2980911"/>
          </a:xfrm>
          <a:prstGeom prst="bentConnector3">
            <a:avLst/>
          </a:prstGeom>
          <a:ln w="38100">
            <a:solidFill>
              <a:srgbClr val="A5002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73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par>
                                <p:cTn id="48" presetID="2" presetClass="entr" presetSubtype="1"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0-#ppt_h/2"/>
                                          </p:val>
                                        </p:tav>
                                        <p:tav tm="100000">
                                          <p:val>
                                            <p:strVal val="#ppt_y"/>
                                          </p:val>
                                        </p:tav>
                                      </p:tavLst>
                                    </p:anim>
                                  </p:childTnLst>
                                </p:cTn>
                              </p:par>
                              <p:par>
                                <p:cTn id="52" presetID="2" presetClass="entr" presetSubtype="1"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down)">
                                      <p:cBhvr>
                                        <p:cTn id="60" dur="500"/>
                                        <p:tgtEl>
                                          <p:spTgt spid="22"/>
                                        </p:tgtEl>
                                      </p:cBhvr>
                                    </p:animEffect>
                                  </p:childTnLst>
                                </p:cTn>
                              </p:par>
                              <p:par>
                                <p:cTn id="61" presetID="22" presetClass="entr" presetSubtype="4"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down)">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2" grpId="0" animBg="1"/>
      <p:bldP spid="13" grpId="0" animBg="1"/>
      <p:bldP spid="14" grpId="0" animBg="1"/>
      <p:bldP spid="15" grpId="0"/>
      <p:bldP spid="19" grpId="0"/>
      <p:bldP spid="2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p:spPr>
        <p:txBody>
          <a:bodyPr>
            <a:normAutofit/>
          </a:bodyPr>
          <a:lstStyle/>
          <a:p>
            <a:r>
              <a:rPr lang="en-US" b="1" i="1" dirty="0">
                <a:effectLst>
                  <a:outerShdw blurRad="38100" dist="38100" dir="2700000" algn="tl">
                    <a:srgbClr val="000000">
                      <a:alpha val="43137"/>
                    </a:srgbClr>
                  </a:outerShdw>
                </a:effectLst>
              </a:rPr>
              <a:t>5. Personality</a:t>
            </a:r>
            <a:endParaRPr lang="en-US" sz="4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128619"/>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58</a:t>
            </a:fld>
            <a:endParaRPr lang="en-US" dirty="0"/>
          </a:p>
        </p:txBody>
      </p:sp>
      <p:sp>
        <p:nvSpPr>
          <p:cNvPr id="7" name="Isosceles Triangle 6"/>
          <p:cNvSpPr/>
          <p:nvPr/>
        </p:nvSpPr>
        <p:spPr>
          <a:xfrm>
            <a:off x="4190999" y="1514901"/>
            <a:ext cx="3542731" cy="3684895"/>
          </a:xfrm>
          <a:prstGeom prst="triangle">
            <a:avLst>
              <a:gd name="adj" fmla="val 46533"/>
            </a:avLst>
          </a:prstGeom>
          <a:no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29851" y="1059554"/>
            <a:ext cx="1665026" cy="369332"/>
          </a:xfrm>
          <a:prstGeom prst="rect">
            <a:avLst/>
          </a:prstGeom>
          <a:noFill/>
        </p:spPr>
        <p:txBody>
          <a:bodyPr wrap="square" rtlCol="0">
            <a:spAutoFit/>
          </a:bodyPr>
          <a:lstStyle/>
          <a:p>
            <a:r>
              <a:rPr lang="en-US" dirty="0">
                <a:latin typeface="Candara" panose="020E0502030303020204" pitchFamily="34" charset="0"/>
              </a:rPr>
              <a:t>What we are?</a:t>
            </a:r>
          </a:p>
        </p:txBody>
      </p:sp>
      <p:sp>
        <p:nvSpPr>
          <p:cNvPr id="9" name="TextBox 8"/>
          <p:cNvSpPr txBox="1"/>
          <p:nvPr/>
        </p:nvSpPr>
        <p:spPr>
          <a:xfrm>
            <a:off x="3100316" y="5285810"/>
            <a:ext cx="2181367" cy="369332"/>
          </a:xfrm>
          <a:prstGeom prst="rect">
            <a:avLst/>
          </a:prstGeom>
          <a:noFill/>
        </p:spPr>
        <p:txBody>
          <a:bodyPr wrap="square" rtlCol="0">
            <a:spAutoFit/>
          </a:bodyPr>
          <a:lstStyle/>
          <a:p>
            <a:r>
              <a:rPr lang="en-US" dirty="0">
                <a:latin typeface="Candara" panose="020E0502030303020204" pitchFamily="34" charset="0"/>
              </a:rPr>
              <a:t>What do we do? </a:t>
            </a:r>
          </a:p>
        </p:txBody>
      </p:sp>
      <p:sp>
        <p:nvSpPr>
          <p:cNvPr id="10" name="TextBox 9"/>
          <p:cNvSpPr txBox="1"/>
          <p:nvPr/>
        </p:nvSpPr>
        <p:spPr>
          <a:xfrm>
            <a:off x="7155974" y="5251270"/>
            <a:ext cx="2097207" cy="369332"/>
          </a:xfrm>
          <a:prstGeom prst="rect">
            <a:avLst/>
          </a:prstGeom>
          <a:noFill/>
        </p:spPr>
        <p:txBody>
          <a:bodyPr wrap="square" rtlCol="0">
            <a:spAutoFit/>
          </a:bodyPr>
          <a:lstStyle/>
          <a:p>
            <a:r>
              <a:rPr lang="en-US" dirty="0">
                <a:latin typeface="Candara" panose="020E0502030303020204" pitchFamily="34" charset="0"/>
              </a:rPr>
              <a:t>What do we have?</a:t>
            </a:r>
          </a:p>
        </p:txBody>
      </p:sp>
      <p:sp>
        <p:nvSpPr>
          <p:cNvPr id="12" name="TextBox 11"/>
          <p:cNvSpPr txBox="1"/>
          <p:nvPr/>
        </p:nvSpPr>
        <p:spPr>
          <a:xfrm>
            <a:off x="4801169" y="4061202"/>
            <a:ext cx="2500383" cy="707886"/>
          </a:xfrm>
          <a:prstGeom prst="rect">
            <a:avLst/>
          </a:prstGeom>
          <a:noFill/>
        </p:spPr>
        <p:txBody>
          <a:bodyPr wrap="square" rtlCol="0">
            <a:spAutoFit/>
          </a:bodyPr>
          <a:lstStyle/>
          <a:p>
            <a:r>
              <a:rPr lang="en-US" sz="2000" b="1" i="1" dirty="0">
                <a:solidFill>
                  <a:srgbClr val="C00000"/>
                </a:solidFill>
                <a:latin typeface="Candara" panose="020E0502030303020204" pitchFamily="34" charset="0"/>
              </a:rPr>
              <a:t>Total quality of an individual’s behavior</a:t>
            </a:r>
          </a:p>
        </p:txBody>
      </p:sp>
      <p:sp>
        <p:nvSpPr>
          <p:cNvPr id="13" name="TextBox 12"/>
          <p:cNvSpPr txBox="1"/>
          <p:nvPr/>
        </p:nvSpPr>
        <p:spPr>
          <a:xfrm>
            <a:off x="838199" y="967222"/>
            <a:ext cx="3474493" cy="646331"/>
          </a:xfrm>
          <a:prstGeom prst="rect">
            <a:avLst/>
          </a:prstGeom>
          <a:noFill/>
        </p:spPr>
        <p:txBody>
          <a:bodyPr wrap="square" rtlCol="0">
            <a:spAutoFit/>
          </a:bodyPr>
          <a:lstStyle/>
          <a:p>
            <a:r>
              <a:rPr lang="en-US" b="1" dirty="0">
                <a:solidFill>
                  <a:srgbClr val="C00000"/>
                </a:solidFill>
                <a:latin typeface="Candara" panose="020E0502030303020204" pitchFamily="34" charset="0"/>
              </a:rPr>
              <a:t>Origin:</a:t>
            </a:r>
          </a:p>
          <a:p>
            <a:r>
              <a:rPr lang="en-US" dirty="0">
                <a:latin typeface="Candara" panose="020E0502030303020204" pitchFamily="34" charset="0"/>
              </a:rPr>
              <a:t>Latin word, </a:t>
            </a:r>
            <a:r>
              <a:rPr lang="en-US" i="1" dirty="0">
                <a:latin typeface="Candara" panose="020E0502030303020204" pitchFamily="34" charset="0"/>
              </a:rPr>
              <a:t>‘Persona’ </a:t>
            </a:r>
            <a:r>
              <a:rPr lang="en-US" dirty="0">
                <a:latin typeface="Candara" panose="020E0502030303020204" pitchFamily="34" charset="0"/>
              </a:rPr>
              <a:t>-&gt; disguise</a:t>
            </a:r>
          </a:p>
        </p:txBody>
      </p:sp>
      <p:sp>
        <p:nvSpPr>
          <p:cNvPr id="14" name="TextBox 13"/>
          <p:cNvSpPr txBox="1"/>
          <p:nvPr/>
        </p:nvSpPr>
        <p:spPr>
          <a:xfrm>
            <a:off x="7987920" y="870947"/>
            <a:ext cx="3480180" cy="923330"/>
          </a:xfrm>
          <a:prstGeom prst="rect">
            <a:avLst/>
          </a:prstGeom>
          <a:noFill/>
        </p:spPr>
        <p:txBody>
          <a:bodyPr wrap="square" rtlCol="0">
            <a:spAutoFit/>
          </a:bodyPr>
          <a:lstStyle/>
          <a:p>
            <a:r>
              <a:rPr lang="en-US" dirty="0">
                <a:latin typeface="Candara" panose="020E0502030303020204" pitchFamily="34" charset="0"/>
              </a:rPr>
              <a:t>Characteristics which differentiate one person to another. </a:t>
            </a:r>
          </a:p>
        </p:txBody>
      </p:sp>
      <p:sp>
        <p:nvSpPr>
          <p:cNvPr id="15" name="TextBox 14"/>
          <p:cNvSpPr txBox="1"/>
          <p:nvPr/>
        </p:nvSpPr>
        <p:spPr>
          <a:xfrm>
            <a:off x="7155407" y="1910889"/>
            <a:ext cx="4566883" cy="1754326"/>
          </a:xfrm>
          <a:prstGeom prst="rect">
            <a:avLst/>
          </a:prstGeom>
          <a:noFill/>
        </p:spPr>
        <p:txBody>
          <a:bodyPr wrap="square" rtlCol="0">
            <a:spAutoFit/>
          </a:bodyPr>
          <a:lstStyle/>
          <a:p>
            <a:r>
              <a:rPr lang="en-US" dirty="0">
                <a:latin typeface="Candara" panose="020E0502030303020204" pitchFamily="34" charset="0"/>
              </a:rPr>
              <a:t>Personality is a patterned body of habits, traits, attitudes and ideas of an individual as these are organized externally into roles &amp; statues and as they relate internally to motivation, goals and various aspects of selfhood. </a:t>
            </a:r>
          </a:p>
        </p:txBody>
      </p:sp>
    </p:spTree>
    <p:extLst>
      <p:ext uri="{BB962C8B-B14F-4D97-AF65-F5344CB8AC3E}">
        <p14:creationId xmlns:p14="http://schemas.microsoft.com/office/powerpoint/2010/main" val="42017484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100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P spid="14" grpId="0"/>
      <p:bldP spid="1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36431" y="2180493"/>
            <a:ext cx="9385983" cy="1008184"/>
          </a:xfrm>
          <a:noFill/>
        </p:spPr>
        <p:txBody>
          <a:bodyPr>
            <a:normAutofit/>
          </a:bodyPr>
          <a:lstStyle/>
          <a:p>
            <a:r>
              <a:rPr lang="en-US" b="1" i="1" dirty="0">
                <a:solidFill>
                  <a:srgbClr val="C00000"/>
                </a:solidFill>
                <a:effectLst>
                  <a:outerShdw blurRad="38100" dist="38100" dir="2700000" algn="tl">
                    <a:srgbClr val="000000">
                      <a:alpha val="43137"/>
                    </a:srgbClr>
                  </a:outerShdw>
                </a:effectLst>
              </a:rPr>
              <a:t>Theories of Personality</a:t>
            </a:r>
            <a:endParaRPr lang="en-US" sz="4000" b="1" i="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3730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Sociology (Cont’d)</a:t>
            </a:r>
          </a:p>
        </p:txBody>
      </p:sp>
      <p:sp>
        <p:nvSpPr>
          <p:cNvPr id="3" name="Content Placeholder 2"/>
          <p:cNvSpPr>
            <a:spLocks noGrp="1"/>
          </p:cNvSpPr>
          <p:nvPr>
            <p:ph idx="1"/>
          </p:nvPr>
        </p:nvSpPr>
        <p:spPr/>
        <p:txBody>
          <a:bodyPr/>
          <a:lstStyle/>
          <a:p>
            <a:r>
              <a:rPr lang="en-US" dirty="0"/>
              <a:t>Sociology is the study of</a:t>
            </a:r>
          </a:p>
          <a:p>
            <a:pPr lvl="1"/>
            <a:r>
              <a:rPr lang="en-US" dirty="0"/>
              <a:t>Groups or social system</a:t>
            </a:r>
          </a:p>
          <a:p>
            <a:pPr lvl="1"/>
            <a:r>
              <a:rPr lang="en-US" dirty="0"/>
              <a:t>Social relationships</a:t>
            </a:r>
          </a:p>
          <a:p>
            <a:pPr lvl="1"/>
            <a:r>
              <a:rPr lang="en-US" dirty="0"/>
              <a:t>Human interactions &amp; interrelations, their conditions &amp; consequences</a:t>
            </a:r>
          </a:p>
          <a:p>
            <a:pPr lvl="1"/>
            <a:r>
              <a:rPr lang="en-US" dirty="0"/>
              <a:t>Social action</a:t>
            </a:r>
          </a:p>
          <a:p>
            <a:pPr lvl="1"/>
            <a:r>
              <a:rPr lang="en-US" dirty="0"/>
              <a:t>Social phenomena</a:t>
            </a:r>
          </a:p>
          <a:p>
            <a:pPr marL="457200" lvl="1" indent="0">
              <a:buNone/>
            </a:pPr>
            <a:endParaRPr lang="en-US" dirty="0"/>
          </a:p>
          <a:p>
            <a:r>
              <a:rPr lang="en-US" dirty="0"/>
              <a:t>Sociology is the systematic study of </a:t>
            </a:r>
            <a:r>
              <a:rPr lang="en-US" u="sng" dirty="0"/>
              <a:t>social institutions</a:t>
            </a:r>
            <a:r>
              <a:rPr lang="en-US" dirty="0"/>
              <a:t>, </a:t>
            </a:r>
            <a:r>
              <a:rPr lang="en-US" u="sng" dirty="0"/>
              <a:t>their nature</a:t>
            </a:r>
            <a:r>
              <a:rPr lang="en-US" dirty="0"/>
              <a:t>, </a:t>
            </a:r>
            <a:r>
              <a:rPr lang="en-US" u="sng" dirty="0"/>
              <a:t>functions &amp; interactions</a:t>
            </a:r>
            <a:r>
              <a:rPr lang="en-US" dirty="0"/>
              <a:t>, </a:t>
            </a:r>
            <a:r>
              <a:rPr lang="en-US" u="sng" dirty="0"/>
              <a:t>sequences of continuity </a:t>
            </a:r>
            <a:r>
              <a:rPr lang="en-US" dirty="0"/>
              <a:t>and </a:t>
            </a:r>
            <a:r>
              <a:rPr lang="en-US" u="sng" dirty="0"/>
              <a:t>change</a:t>
            </a:r>
            <a:r>
              <a:rPr lang="en-US" dirty="0"/>
              <a:t>. </a:t>
            </a:r>
          </a:p>
        </p:txBody>
      </p:sp>
      <p:sp>
        <p:nvSpPr>
          <p:cNvPr id="4" name="Date Placeholder 3"/>
          <p:cNvSpPr>
            <a:spLocks noGrp="1"/>
          </p:cNvSpPr>
          <p:nvPr>
            <p:ph type="dt" sz="half" idx="10"/>
          </p:nvPr>
        </p:nvSpPr>
        <p:spPr/>
        <p:txBody>
          <a:bodyPr/>
          <a:lstStyle/>
          <a:p>
            <a:fld id="{93BEE2D7-5C52-449D-97B4-3D99C107F266}"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a:t>Presented by Md. </a:t>
            </a:r>
            <a:r>
              <a:rPr lang="en-US" dirty="0" err="1"/>
              <a:t>Mahbubul</a:t>
            </a:r>
            <a:r>
              <a:rPr lang="en-US" dirty="0"/>
              <a:t> </a:t>
            </a:r>
            <a:r>
              <a:rPr lang="en-US" dirty="0" err="1"/>
              <a:t>Alam</a:t>
            </a:r>
            <a:r>
              <a:rPr lang="en-US" dirty="0"/>
              <a:t>, PhD</a:t>
            </a:r>
          </a:p>
        </p:txBody>
      </p:sp>
    </p:spTree>
    <p:extLst>
      <p:ext uri="{BB962C8B-B14F-4D97-AF65-F5344CB8AC3E}">
        <p14:creationId xmlns:p14="http://schemas.microsoft.com/office/powerpoint/2010/main" val="4066472256"/>
      </p:ext>
    </p:extLst>
  </p:cSld>
  <p:clrMapOvr>
    <a:masterClrMapping/>
  </p:clrMapOvr>
  <p:transition spd="slow">
    <p:push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88636"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60</a:t>
            </a:fld>
            <a:endParaRPr lang="en-US" dirty="0"/>
          </a:p>
        </p:txBody>
      </p:sp>
      <p:sp>
        <p:nvSpPr>
          <p:cNvPr id="7" name="Rectangle 6"/>
          <p:cNvSpPr/>
          <p:nvPr/>
        </p:nvSpPr>
        <p:spPr>
          <a:xfrm>
            <a:off x="177420" y="5892280"/>
            <a:ext cx="4421875" cy="327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latin typeface="Candara" panose="020E0502030303020204" pitchFamily="34" charset="0"/>
              </a:rPr>
              <a:t>L3:Outside of your awareness at all times.</a:t>
            </a:r>
          </a:p>
        </p:txBody>
      </p:sp>
      <p:sp>
        <p:nvSpPr>
          <p:cNvPr id="9" name="Rectangle 8"/>
          <p:cNvSpPr/>
          <p:nvPr/>
        </p:nvSpPr>
        <p:spPr>
          <a:xfrm>
            <a:off x="177420" y="2610035"/>
            <a:ext cx="2306473" cy="22348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C00000"/>
                </a:solidFill>
                <a:latin typeface="Candara" panose="020E0502030303020204" pitchFamily="34" charset="0"/>
              </a:rPr>
              <a:t>L2: All information that your are not currently aware of but that can be recalled (e.g., knowledge, memory)</a:t>
            </a:r>
          </a:p>
        </p:txBody>
      </p:sp>
      <p:sp>
        <p:nvSpPr>
          <p:cNvPr id="10" name="Rectangle 9"/>
          <p:cNvSpPr/>
          <p:nvPr/>
        </p:nvSpPr>
        <p:spPr>
          <a:xfrm>
            <a:off x="177420" y="1244481"/>
            <a:ext cx="2429302" cy="7763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latin typeface="Candara" panose="020E0502030303020204" pitchFamily="34" charset="0"/>
              </a:rPr>
              <a:t>L1: Your current state of awareness.</a:t>
            </a:r>
            <a:r>
              <a:rPr lang="en-US" dirty="0"/>
              <a:t> </a:t>
            </a:r>
          </a:p>
        </p:txBody>
      </p:sp>
      <p:sp>
        <p:nvSpPr>
          <p:cNvPr id="11" name="Rectangle 10"/>
          <p:cNvSpPr/>
          <p:nvPr/>
        </p:nvSpPr>
        <p:spPr>
          <a:xfrm>
            <a:off x="6572979" y="4135225"/>
            <a:ext cx="442187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andara" panose="020E0502030303020204" pitchFamily="34" charset="0"/>
              </a:rPr>
              <a:t>id: </a:t>
            </a:r>
            <a:r>
              <a:rPr lang="en-US" b="1" i="1" dirty="0">
                <a:solidFill>
                  <a:schemeClr val="tx1"/>
                </a:solidFill>
                <a:latin typeface="Candara" panose="020E0502030303020204" pitchFamily="34" charset="0"/>
              </a:rPr>
              <a:t>Pleasure principle</a:t>
            </a:r>
            <a:r>
              <a:rPr lang="en-US" dirty="0">
                <a:solidFill>
                  <a:schemeClr val="tx1"/>
                </a:solidFill>
                <a:latin typeface="Candara" panose="020E0502030303020204" pitchFamily="34" charset="0"/>
              </a:rPr>
              <a:t>, the idea that all of your needs should be met immediately, e.g., impulse, desire, pleasure </a:t>
            </a:r>
          </a:p>
        </p:txBody>
      </p:sp>
      <p:sp>
        <p:nvSpPr>
          <p:cNvPr id="12" name="Rectangle 11"/>
          <p:cNvSpPr/>
          <p:nvPr/>
        </p:nvSpPr>
        <p:spPr>
          <a:xfrm>
            <a:off x="6572978" y="2046225"/>
            <a:ext cx="4549947" cy="1709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andara" panose="020E0502030303020204" pitchFamily="34" charset="0"/>
              </a:rPr>
              <a:t>superego: </a:t>
            </a:r>
            <a:r>
              <a:rPr lang="en-US" b="1" i="1" dirty="0">
                <a:solidFill>
                  <a:schemeClr val="tx1"/>
                </a:solidFill>
                <a:latin typeface="Candara" panose="020E0502030303020204" pitchFamily="34" charset="0"/>
              </a:rPr>
              <a:t>Ego ideal</a:t>
            </a:r>
            <a:r>
              <a:rPr lang="en-US" dirty="0">
                <a:solidFill>
                  <a:schemeClr val="tx1"/>
                </a:solidFill>
                <a:latin typeface="Candara" panose="020E0502030303020204" pitchFamily="34" charset="0"/>
              </a:rPr>
              <a:t>, your view of what is considered wrong; control of impulse, conscience; Polar opposite of id; internal representation of all of society’s rules, morals, and obligations</a:t>
            </a:r>
          </a:p>
        </p:txBody>
      </p:sp>
      <p:sp>
        <p:nvSpPr>
          <p:cNvPr id="13" name="Rectangle 12"/>
          <p:cNvSpPr/>
          <p:nvPr/>
        </p:nvSpPr>
        <p:spPr>
          <a:xfrm>
            <a:off x="6572979" y="358190"/>
            <a:ext cx="4549946" cy="1445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andara" panose="020E0502030303020204" pitchFamily="34" charset="0"/>
              </a:rPr>
              <a:t>ego: </a:t>
            </a:r>
            <a:r>
              <a:rPr lang="en-US" b="1" i="1" dirty="0">
                <a:solidFill>
                  <a:schemeClr val="tx1"/>
                </a:solidFill>
                <a:latin typeface="Candara" panose="020E0502030303020204" pitchFamily="34" charset="0"/>
              </a:rPr>
              <a:t>Reality principle</a:t>
            </a:r>
            <a:r>
              <a:rPr lang="en-US" dirty="0">
                <a:solidFill>
                  <a:schemeClr val="tx1"/>
                </a:solidFill>
                <a:latin typeface="Candara" panose="020E0502030303020204" pitchFamily="34" charset="0"/>
              </a:rPr>
              <a:t>, the idea that the desire of the id must be satisfied in a method that is both socially appropriate and realistic; sense of self realistic; works as intermediary between id and superego</a:t>
            </a:r>
          </a:p>
        </p:txBody>
      </p:sp>
      <p:sp>
        <p:nvSpPr>
          <p:cNvPr id="14" name="Rectangle 13"/>
          <p:cNvSpPr/>
          <p:nvPr/>
        </p:nvSpPr>
        <p:spPr>
          <a:xfrm>
            <a:off x="6605519" y="5486397"/>
            <a:ext cx="4421875" cy="914400"/>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srgbClr val="FF0000"/>
                </a:solidFill>
                <a:latin typeface="Candara" panose="020E0502030303020204" pitchFamily="34" charset="0"/>
              </a:rPr>
              <a:t>Psychoanalytic Theory</a:t>
            </a:r>
          </a:p>
          <a:p>
            <a:pPr algn="ctr"/>
            <a:r>
              <a:rPr lang="en-US" sz="2800" b="1" i="1" dirty="0">
                <a:solidFill>
                  <a:srgbClr val="FF0000"/>
                </a:solidFill>
                <a:latin typeface="Candara" panose="020E0502030303020204" pitchFamily="34" charset="0"/>
              </a:rPr>
              <a:t>(Sigmund Freud)</a:t>
            </a:r>
          </a:p>
        </p:txBody>
      </p:sp>
    </p:spTree>
    <p:extLst>
      <p:ext uri="{BB962C8B-B14F-4D97-AF65-F5344CB8AC3E}">
        <p14:creationId xmlns:p14="http://schemas.microsoft.com/office/powerpoint/2010/main" val="309279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righ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animBg="1"/>
      <p:bldP spid="12" grpId="0" animBg="1"/>
      <p:bldP spid="1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61</a:t>
            </a:fld>
            <a:endParaRPr lang="en-US"/>
          </a:p>
        </p:txBody>
      </p:sp>
      <p:sp>
        <p:nvSpPr>
          <p:cNvPr id="15" name="Freeform 14"/>
          <p:cNvSpPr/>
          <p:nvPr/>
        </p:nvSpPr>
        <p:spPr>
          <a:xfrm>
            <a:off x="4757030" y="2306281"/>
            <a:ext cx="2787777" cy="1371600"/>
          </a:xfrm>
          <a:custGeom>
            <a:avLst/>
            <a:gdLst>
              <a:gd name="connsiteX0" fmla="*/ 0 w 1645920"/>
              <a:gd name="connsiteY0" fmla="*/ 228605 h 1371600"/>
              <a:gd name="connsiteX1" fmla="*/ 228605 w 1645920"/>
              <a:gd name="connsiteY1" fmla="*/ 0 h 1371600"/>
              <a:gd name="connsiteX2" fmla="*/ 1417315 w 1645920"/>
              <a:gd name="connsiteY2" fmla="*/ 0 h 1371600"/>
              <a:gd name="connsiteX3" fmla="*/ 1645920 w 1645920"/>
              <a:gd name="connsiteY3" fmla="*/ 228605 h 1371600"/>
              <a:gd name="connsiteX4" fmla="*/ 1645920 w 1645920"/>
              <a:gd name="connsiteY4" fmla="*/ 1142995 h 1371600"/>
              <a:gd name="connsiteX5" fmla="*/ 1417315 w 1645920"/>
              <a:gd name="connsiteY5" fmla="*/ 1371600 h 1371600"/>
              <a:gd name="connsiteX6" fmla="*/ 228605 w 1645920"/>
              <a:gd name="connsiteY6" fmla="*/ 1371600 h 1371600"/>
              <a:gd name="connsiteX7" fmla="*/ 0 w 1645920"/>
              <a:gd name="connsiteY7" fmla="*/ 1142995 h 1371600"/>
              <a:gd name="connsiteX8" fmla="*/ 0 w 1645920"/>
              <a:gd name="connsiteY8" fmla="*/ 228605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920" h="1371600">
                <a:moveTo>
                  <a:pt x="0" y="228605"/>
                </a:moveTo>
                <a:cubicBezTo>
                  <a:pt x="0" y="102350"/>
                  <a:pt x="102350" y="0"/>
                  <a:pt x="228605" y="0"/>
                </a:cubicBezTo>
                <a:lnTo>
                  <a:pt x="1417315" y="0"/>
                </a:lnTo>
                <a:cubicBezTo>
                  <a:pt x="1543570" y="0"/>
                  <a:pt x="1645920" y="102350"/>
                  <a:pt x="1645920" y="228605"/>
                </a:cubicBezTo>
                <a:lnTo>
                  <a:pt x="1645920" y="1142995"/>
                </a:lnTo>
                <a:cubicBezTo>
                  <a:pt x="1645920" y="1269250"/>
                  <a:pt x="1543570" y="1371600"/>
                  <a:pt x="1417315" y="1371600"/>
                </a:cubicBezTo>
                <a:lnTo>
                  <a:pt x="228605" y="1371600"/>
                </a:lnTo>
                <a:cubicBezTo>
                  <a:pt x="102350" y="1371600"/>
                  <a:pt x="0" y="1269250"/>
                  <a:pt x="0" y="1142995"/>
                </a:cubicBezTo>
                <a:lnTo>
                  <a:pt x="0" y="228605"/>
                </a:lnTo>
                <a:close/>
              </a:path>
            </a:pathLst>
          </a:custGeom>
          <a:ln w="28575">
            <a:solidFill>
              <a:schemeClr val="accent5">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25376" tIns="125376" rIns="125376" bIns="125376" numCol="1" spcCol="1270" anchor="ctr" anchorCtr="0">
            <a:noAutofit/>
          </a:bodyPr>
          <a:lstStyle/>
          <a:p>
            <a:pPr lvl="0" algn="ctr" defTabSz="1022350">
              <a:lnSpc>
                <a:spcPct val="90000"/>
              </a:lnSpc>
              <a:spcBef>
                <a:spcPct val="0"/>
              </a:spcBef>
              <a:spcAft>
                <a:spcPct val="35000"/>
              </a:spcAft>
            </a:pPr>
            <a:r>
              <a:rPr lang="en-US" sz="2800" b="1" kern="1200" dirty="0">
                <a:latin typeface="Candara" panose="020E0502030303020204" pitchFamily="34" charset="0"/>
              </a:rPr>
              <a:t>Trait Theory</a:t>
            </a:r>
          </a:p>
          <a:p>
            <a:pPr lvl="0" algn="ctr" defTabSz="1022350">
              <a:lnSpc>
                <a:spcPct val="90000"/>
              </a:lnSpc>
              <a:spcBef>
                <a:spcPct val="0"/>
              </a:spcBef>
              <a:spcAft>
                <a:spcPct val="35000"/>
              </a:spcAft>
            </a:pPr>
            <a:r>
              <a:rPr lang="en-US" sz="2000" dirty="0">
                <a:latin typeface="Candara" panose="020E0502030303020204" pitchFamily="34" charset="0"/>
              </a:rPr>
              <a:t>(Gordon </a:t>
            </a:r>
            <a:r>
              <a:rPr lang="en-US" sz="2000" dirty="0" err="1">
                <a:latin typeface="Candara" panose="020E0502030303020204" pitchFamily="34" charset="0"/>
              </a:rPr>
              <a:t>Allport</a:t>
            </a:r>
            <a:r>
              <a:rPr lang="en-US" sz="2000" dirty="0">
                <a:latin typeface="Candara" panose="020E0502030303020204" pitchFamily="34" charset="0"/>
              </a:rPr>
              <a:t>, 1936)</a:t>
            </a:r>
            <a:endParaRPr lang="en-US" sz="2300" kern="1200" dirty="0">
              <a:latin typeface="Candara" panose="020E0502030303020204" pitchFamily="34" charset="0"/>
            </a:endParaRPr>
          </a:p>
        </p:txBody>
      </p:sp>
      <p:sp>
        <p:nvSpPr>
          <p:cNvPr id="17" name="Freeform 16"/>
          <p:cNvSpPr/>
          <p:nvPr/>
        </p:nvSpPr>
        <p:spPr>
          <a:xfrm>
            <a:off x="5323537" y="600612"/>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b="0" kern="1200" dirty="0">
                <a:solidFill>
                  <a:srgbClr val="C00000"/>
                </a:solidFill>
                <a:latin typeface="Candara" panose="020E0502030303020204" pitchFamily="34" charset="0"/>
              </a:rPr>
              <a:t>Cardinal traits</a:t>
            </a:r>
          </a:p>
        </p:txBody>
      </p:sp>
      <p:sp>
        <p:nvSpPr>
          <p:cNvPr id="19" name="Freeform 18"/>
          <p:cNvSpPr/>
          <p:nvPr/>
        </p:nvSpPr>
        <p:spPr>
          <a:xfrm>
            <a:off x="7990254" y="4102718"/>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kern="1200" dirty="0">
                <a:solidFill>
                  <a:srgbClr val="7030A0"/>
                </a:solidFill>
                <a:latin typeface="Candara" panose="020E0502030303020204" pitchFamily="34" charset="0"/>
              </a:rPr>
              <a:t>Secondary traits</a:t>
            </a:r>
          </a:p>
        </p:txBody>
      </p:sp>
      <p:sp>
        <p:nvSpPr>
          <p:cNvPr id="21" name="Freeform 20"/>
          <p:cNvSpPr/>
          <p:nvPr/>
        </p:nvSpPr>
        <p:spPr>
          <a:xfrm>
            <a:off x="2710117" y="4033214"/>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kern="1200" dirty="0">
                <a:solidFill>
                  <a:schemeClr val="accent6">
                    <a:lumMod val="50000"/>
                  </a:schemeClr>
                </a:solidFill>
                <a:latin typeface="Candara" panose="020E0502030303020204" pitchFamily="34" charset="0"/>
              </a:rPr>
              <a:t>Central traits</a:t>
            </a:r>
          </a:p>
        </p:txBody>
      </p:sp>
      <p:sp>
        <p:nvSpPr>
          <p:cNvPr id="8" name="TextBox 7"/>
          <p:cNvSpPr txBox="1"/>
          <p:nvPr/>
        </p:nvSpPr>
        <p:spPr>
          <a:xfrm>
            <a:off x="362119" y="647586"/>
            <a:ext cx="4858603"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C00000"/>
                </a:solidFill>
                <a:latin typeface="Candara" panose="020E0502030303020204" pitchFamily="34" charset="0"/>
              </a:rPr>
              <a:t>A person might be specifically known for these traits, e.g., greed, kindness, narcissism</a:t>
            </a:r>
            <a:r>
              <a:rPr lang="en-US" dirty="0">
                <a:latin typeface="Candara" panose="020E0502030303020204" pitchFamily="34" charset="0"/>
              </a:rPr>
              <a:t>. </a:t>
            </a:r>
          </a:p>
        </p:txBody>
      </p:sp>
      <p:sp>
        <p:nvSpPr>
          <p:cNvPr id="9" name="TextBox 8"/>
          <p:cNvSpPr txBox="1"/>
          <p:nvPr/>
        </p:nvSpPr>
        <p:spPr>
          <a:xfrm>
            <a:off x="7696958" y="2628088"/>
            <a:ext cx="4176594" cy="646331"/>
          </a:xfrm>
          <a:prstGeom prst="rect">
            <a:avLst/>
          </a:prstGeom>
          <a:noFill/>
        </p:spPr>
        <p:txBody>
          <a:bodyPr wrap="square" rtlCol="0">
            <a:spAutoFit/>
          </a:bodyPr>
          <a:lstStyle/>
          <a:p>
            <a:r>
              <a:rPr lang="en-US" dirty="0">
                <a:solidFill>
                  <a:srgbClr val="494F6F"/>
                </a:solidFill>
                <a:latin typeface="Candara" panose="020E0502030303020204" pitchFamily="34" charset="0"/>
              </a:rPr>
              <a:t>Traits are always constant regardless of the situations. </a:t>
            </a:r>
          </a:p>
        </p:txBody>
      </p:sp>
      <p:sp>
        <p:nvSpPr>
          <p:cNvPr id="10" name="TextBox 9"/>
          <p:cNvSpPr txBox="1"/>
          <p:nvPr/>
        </p:nvSpPr>
        <p:spPr>
          <a:xfrm>
            <a:off x="455959" y="2456258"/>
            <a:ext cx="4148920" cy="923330"/>
          </a:xfrm>
          <a:prstGeom prst="rect">
            <a:avLst/>
          </a:prstGeom>
          <a:noFill/>
        </p:spPr>
        <p:txBody>
          <a:bodyPr wrap="square" rtlCol="0">
            <a:spAutoFit/>
          </a:bodyPr>
          <a:lstStyle/>
          <a:p>
            <a:r>
              <a:rPr lang="en-US" dirty="0">
                <a:solidFill>
                  <a:srgbClr val="494F6F"/>
                </a:solidFill>
                <a:latin typeface="Candara" panose="020E0502030303020204" pitchFamily="34" charset="0"/>
              </a:rPr>
              <a:t>Trait is a stable characteristic that causes a person to depict a response to any situations in certain ways. </a:t>
            </a:r>
          </a:p>
        </p:txBody>
      </p:sp>
      <p:sp>
        <p:nvSpPr>
          <p:cNvPr id="11" name="TextBox 10"/>
          <p:cNvSpPr txBox="1"/>
          <p:nvPr/>
        </p:nvSpPr>
        <p:spPr>
          <a:xfrm>
            <a:off x="5733765" y="5244146"/>
            <a:ext cx="5976014"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7030A0"/>
                </a:solidFill>
                <a:latin typeface="Candara" panose="020E0502030303020204" pitchFamily="34" charset="0"/>
              </a:rPr>
              <a:t>A general behavior patterns that only appear under certain circumstances, e.g., getting nervous to speak in public. </a:t>
            </a:r>
          </a:p>
        </p:txBody>
      </p:sp>
      <p:sp>
        <p:nvSpPr>
          <p:cNvPr id="12" name="TextBox 11"/>
          <p:cNvSpPr txBox="1"/>
          <p:nvPr/>
        </p:nvSpPr>
        <p:spPr>
          <a:xfrm>
            <a:off x="362119" y="5017115"/>
            <a:ext cx="5268035"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Major characteristics of a person are referred as central traits. </a:t>
            </a:r>
          </a:p>
          <a:p>
            <a:pPr marL="285750" indent="-285750">
              <a:buFont typeface="Arial" panose="020B0604020202020204" pitchFamily="34" charset="0"/>
              <a:buChar char="•"/>
            </a:pPr>
            <a:r>
              <a:rPr lang="en-US" dirty="0">
                <a:solidFill>
                  <a:schemeClr val="accent6">
                    <a:lumMod val="50000"/>
                  </a:schemeClr>
                </a:solidFill>
                <a:latin typeface="Candara" panose="020E0502030303020204" pitchFamily="34" charset="0"/>
              </a:rPr>
              <a:t>The characteristics that lead to the foundation of an individual's personality, e.g., anxious, intelligent, dishonest. </a:t>
            </a:r>
          </a:p>
        </p:txBody>
      </p:sp>
      <p:cxnSp>
        <p:nvCxnSpPr>
          <p:cNvPr id="6" name="Straight Arrow Connector 5"/>
          <p:cNvCxnSpPr>
            <a:stCxn id="15" idx="4"/>
            <a:endCxn id="19" idx="0"/>
          </p:cNvCxnSpPr>
          <p:nvPr/>
        </p:nvCxnSpPr>
        <p:spPr>
          <a:xfrm>
            <a:off x="7544807" y="3449276"/>
            <a:ext cx="445447" cy="80584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a:stCxn id="15" idx="7"/>
            <a:endCxn id="21" idx="3"/>
          </p:cNvCxnSpPr>
          <p:nvPr/>
        </p:nvCxnSpPr>
        <p:spPr>
          <a:xfrm flipH="1">
            <a:off x="4173153" y="3449276"/>
            <a:ext cx="583877" cy="73634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p:nvPr/>
        </p:nvCxnSpPr>
        <p:spPr>
          <a:xfrm flipH="1" flipV="1">
            <a:off x="6086902" y="1515010"/>
            <a:ext cx="9098" cy="79127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9" name="TextBox 38"/>
          <p:cNvSpPr txBox="1"/>
          <p:nvPr/>
        </p:nvSpPr>
        <p:spPr>
          <a:xfrm>
            <a:off x="7014949" y="709688"/>
            <a:ext cx="4858603"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C00000"/>
                </a:solidFill>
                <a:latin typeface="Candara" panose="020E0502030303020204" pitchFamily="34" charset="0"/>
              </a:rPr>
              <a:t>They often become synonymous with the names of the person.</a:t>
            </a:r>
          </a:p>
        </p:txBody>
      </p:sp>
    </p:spTree>
    <p:extLst>
      <p:ext uri="{BB962C8B-B14F-4D97-AF65-F5344CB8AC3E}">
        <p14:creationId xmlns:p14="http://schemas.microsoft.com/office/powerpoint/2010/main" val="15525039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par>
                                <p:cTn id="21" presetID="53" presetClass="entr" presetSubtype="16"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8"/>
                                        </p:tgtEl>
                                        <p:attrNameLst>
                                          <p:attrName>style.visibility</p:attrName>
                                        </p:attrNameLst>
                                      </p:cBhvr>
                                      <p:to>
                                        <p:strVal val="visible"/>
                                      </p:to>
                                    </p:set>
                                  </p:childTnLst>
                                </p:cTn>
                              </p:par>
                            </p:childTnLst>
                          </p:cTn>
                        </p:par>
                        <p:par>
                          <p:cTn id="29" fill="hold">
                            <p:stCondLst>
                              <p:cond delay="1000"/>
                            </p:stCondLst>
                            <p:childTnLst>
                              <p:par>
                                <p:cTn id="30" presetID="1" presetClass="entr" presetSubtype="0" fill="hold" grpId="0" nodeType="afterEffect">
                                  <p:stCondLst>
                                    <p:cond delay="0"/>
                                  </p:stCondLst>
                                  <p:childTnLst>
                                    <p:set>
                                      <p:cBhvr>
                                        <p:cTn id="31" dur="1" fill="hold">
                                          <p:stCondLst>
                                            <p:cond delay="499"/>
                                          </p:stCondLst>
                                        </p:cTn>
                                        <p:tgtEl>
                                          <p:spTgt spid="3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up)">
                                      <p:cBhvr>
                                        <p:cTn id="36" dur="500"/>
                                        <p:tgtEl>
                                          <p:spTgt spid="13"/>
                                        </p:tgtEl>
                                      </p:cBhvr>
                                    </p:animEffect>
                                  </p:childTnLst>
                                </p:cTn>
                              </p:par>
                            </p:childTnLst>
                          </p:cTn>
                        </p:par>
                        <p:par>
                          <p:cTn id="37" fill="hold">
                            <p:stCondLst>
                              <p:cond delay="500"/>
                            </p:stCondLst>
                            <p:childTnLst>
                              <p:par>
                                <p:cTn id="38" presetID="22" presetClass="entr" presetSubtype="1"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up)">
                                      <p:cBhvr>
                                        <p:cTn id="48" dur="500"/>
                                        <p:tgtEl>
                                          <p:spTgt spid="11"/>
                                        </p:tgtEl>
                                      </p:cBhvr>
                                    </p:animEffect>
                                  </p:childTnLst>
                                </p:cTn>
                              </p:par>
                              <p:par>
                                <p:cTn id="49" presetID="22" presetClass="entr" presetSubtype="1"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up)">
                                      <p:cBhvr>
                                        <p:cTn id="51" dur="500"/>
                                        <p:tgtEl>
                                          <p:spTgt spid="6"/>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8" grpId="0"/>
      <p:bldP spid="9" grpId="0"/>
      <p:bldP spid="10" grpId="0"/>
      <p:bldP spid="11" grpId="0"/>
      <p:bldP spid="12" grpId="0"/>
      <p:bldP spid="3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62</a:t>
            </a:fld>
            <a:endParaRPr lang="en-US"/>
          </a:p>
        </p:txBody>
      </p:sp>
      <p:sp>
        <p:nvSpPr>
          <p:cNvPr id="15" name="Freeform 14"/>
          <p:cNvSpPr/>
          <p:nvPr/>
        </p:nvSpPr>
        <p:spPr>
          <a:xfrm>
            <a:off x="4757030" y="2306281"/>
            <a:ext cx="2787777" cy="1371600"/>
          </a:xfrm>
          <a:custGeom>
            <a:avLst/>
            <a:gdLst>
              <a:gd name="connsiteX0" fmla="*/ 0 w 1645920"/>
              <a:gd name="connsiteY0" fmla="*/ 228605 h 1371600"/>
              <a:gd name="connsiteX1" fmla="*/ 228605 w 1645920"/>
              <a:gd name="connsiteY1" fmla="*/ 0 h 1371600"/>
              <a:gd name="connsiteX2" fmla="*/ 1417315 w 1645920"/>
              <a:gd name="connsiteY2" fmla="*/ 0 h 1371600"/>
              <a:gd name="connsiteX3" fmla="*/ 1645920 w 1645920"/>
              <a:gd name="connsiteY3" fmla="*/ 228605 h 1371600"/>
              <a:gd name="connsiteX4" fmla="*/ 1645920 w 1645920"/>
              <a:gd name="connsiteY4" fmla="*/ 1142995 h 1371600"/>
              <a:gd name="connsiteX5" fmla="*/ 1417315 w 1645920"/>
              <a:gd name="connsiteY5" fmla="*/ 1371600 h 1371600"/>
              <a:gd name="connsiteX6" fmla="*/ 228605 w 1645920"/>
              <a:gd name="connsiteY6" fmla="*/ 1371600 h 1371600"/>
              <a:gd name="connsiteX7" fmla="*/ 0 w 1645920"/>
              <a:gd name="connsiteY7" fmla="*/ 1142995 h 1371600"/>
              <a:gd name="connsiteX8" fmla="*/ 0 w 1645920"/>
              <a:gd name="connsiteY8" fmla="*/ 228605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920" h="1371600">
                <a:moveTo>
                  <a:pt x="0" y="228605"/>
                </a:moveTo>
                <a:cubicBezTo>
                  <a:pt x="0" y="102350"/>
                  <a:pt x="102350" y="0"/>
                  <a:pt x="228605" y="0"/>
                </a:cubicBezTo>
                <a:lnTo>
                  <a:pt x="1417315" y="0"/>
                </a:lnTo>
                <a:cubicBezTo>
                  <a:pt x="1543570" y="0"/>
                  <a:pt x="1645920" y="102350"/>
                  <a:pt x="1645920" y="228605"/>
                </a:cubicBezTo>
                <a:lnTo>
                  <a:pt x="1645920" y="1142995"/>
                </a:lnTo>
                <a:cubicBezTo>
                  <a:pt x="1645920" y="1269250"/>
                  <a:pt x="1543570" y="1371600"/>
                  <a:pt x="1417315" y="1371600"/>
                </a:cubicBezTo>
                <a:lnTo>
                  <a:pt x="228605" y="1371600"/>
                </a:lnTo>
                <a:cubicBezTo>
                  <a:pt x="102350" y="1371600"/>
                  <a:pt x="0" y="1269250"/>
                  <a:pt x="0" y="1142995"/>
                </a:cubicBezTo>
                <a:lnTo>
                  <a:pt x="0" y="228605"/>
                </a:lnTo>
                <a:close/>
              </a:path>
            </a:pathLst>
          </a:custGeom>
          <a:ln w="28575">
            <a:solidFill>
              <a:schemeClr val="accent5">
                <a:lumMod val="75000"/>
              </a:schemeClr>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125376" tIns="125376" rIns="125376" bIns="125376" numCol="1" spcCol="1270" anchor="ctr" anchorCtr="0">
            <a:noAutofit/>
          </a:bodyPr>
          <a:lstStyle/>
          <a:p>
            <a:pPr lvl="0" algn="ctr" defTabSz="1022350">
              <a:lnSpc>
                <a:spcPct val="90000"/>
              </a:lnSpc>
              <a:spcBef>
                <a:spcPct val="0"/>
              </a:spcBef>
              <a:spcAft>
                <a:spcPct val="35000"/>
              </a:spcAft>
            </a:pPr>
            <a:r>
              <a:rPr lang="en-US" sz="2800" b="1" kern="1200" dirty="0">
                <a:latin typeface="Candara" panose="020E0502030303020204" pitchFamily="34" charset="0"/>
              </a:rPr>
              <a:t>Hans Eysenck’s Personality Model</a:t>
            </a:r>
          </a:p>
        </p:txBody>
      </p:sp>
      <p:sp>
        <p:nvSpPr>
          <p:cNvPr id="17" name="Freeform 16"/>
          <p:cNvSpPr/>
          <p:nvPr/>
        </p:nvSpPr>
        <p:spPr>
          <a:xfrm>
            <a:off x="5323537" y="600612"/>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b="0" kern="1200" dirty="0">
                <a:solidFill>
                  <a:srgbClr val="C00000"/>
                </a:solidFill>
                <a:latin typeface="Candara" panose="020E0502030303020204" pitchFamily="34" charset="0"/>
              </a:rPr>
              <a:t>Introversion/</a:t>
            </a:r>
            <a:r>
              <a:rPr lang="en-US" dirty="0">
                <a:solidFill>
                  <a:srgbClr val="C00000"/>
                </a:solidFill>
                <a:latin typeface="Candara" panose="020E0502030303020204" pitchFamily="34" charset="0"/>
              </a:rPr>
              <a:t>Extroversion</a:t>
            </a:r>
            <a:endParaRPr lang="en-US" sz="1800" b="0" kern="1200" dirty="0">
              <a:solidFill>
                <a:srgbClr val="C00000"/>
              </a:solidFill>
              <a:latin typeface="Candara" panose="020E0502030303020204" pitchFamily="34" charset="0"/>
            </a:endParaRPr>
          </a:p>
        </p:txBody>
      </p:sp>
      <p:sp>
        <p:nvSpPr>
          <p:cNvPr id="19" name="Freeform 18"/>
          <p:cNvSpPr/>
          <p:nvPr/>
        </p:nvSpPr>
        <p:spPr>
          <a:xfrm>
            <a:off x="7990254" y="4102718"/>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sz="1800" kern="1200" dirty="0">
                <a:solidFill>
                  <a:srgbClr val="7030A0"/>
                </a:solidFill>
                <a:latin typeface="Candara" panose="020E0502030303020204" pitchFamily="34" charset="0"/>
              </a:rPr>
              <a:t>Psychoticism</a:t>
            </a:r>
          </a:p>
        </p:txBody>
      </p:sp>
      <p:sp>
        <p:nvSpPr>
          <p:cNvPr id="21" name="Freeform 20"/>
          <p:cNvSpPr/>
          <p:nvPr/>
        </p:nvSpPr>
        <p:spPr>
          <a:xfrm>
            <a:off x="2710117" y="4033214"/>
            <a:ext cx="1463036" cy="914397"/>
          </a:xfrm>
          <a:custGeom>
            <a:avLst/>
            <a:gdLst>
              <a:gd name="connsiteX0" fmla="*/ 0 w 1463036"/>
              <a:gd name="connsiteY0" fmla="*/ 152403 h 914397"/>
              <a:gd name="connsiteX1" fmla="*/ 152403 w 1463036"/>
              <a:gd name="connsiteY1" fmla="*/ 0 h 914397"/>
              <a:gd name="connsiteX2" fmla="*/ 1310633 w 1463036"/>
              <a:gd name="connsiteY2" fmla="*/ 0 h 914397"/>
              <a:gd name="connsiteX3" fmla="*/ 1463036 w 1463036"/>
              <a:gd name="connsiteY3" fmla="*/ 152403 h 914397"/>
              <a:gd name="connsiteX4" fmla="*/ 1463036 w 1463036"/>
              <a:gd name="connsiteY4" fmla="*/ 761994 h 914397"/>
              <a:gd name="connsiteX5" fmla="*/ 1310633 w 1463036"/>
              <a:gd name="connsiteY5" fmla="*/ 914397 h 914397"/>
              <a:gd name="connsiteX6" fmla="*/ 152403 w 1463036"/>
              <a:gd name="connsiteY6" fmla="*/ 914397 h 914397"/>
              <a:gd name="connsiteX7" fmla="*/ 0 w 1463036"/>
              <a:gd name="connsiteY7" fmla="*/ 761994 h 914397"/>
              <a:gd name="connsiteX8" fmla="*/ 0 w 1463036"/>
              <a:gd name="connsiteY8" fmla="*/ 152403 h 914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36" h="914397">
                <a:moveTo>
                  <a:pt x="0" y="152403"/>
                </a:moveTo>
                <a:cubicBezTo>
                  <a:pt x="0" y="68233"/>
                  <a:pt x="68233" y="0"/>
                  <a:pt x="152403" y="0"/>
                </a:cubicBezTo>
                <a:lnTo>
                  <a:pt x="1310633" y="0"/>
                </a:lnTo>
                <a:cubicBezTo>
                  <a:pt x="1394803" y="0"/>
                  <a:pt x="1463036" y="68233"/>
                  <a:pt x="1463036" y="152403"/>
                </a:cubicBezTo>
                <a:lnTo>
                  <a:pt x="1463036" y="761994"/>
                </a:lnTo>
                <a:cubicBezTo>
                  <a:pt x="1463036" y="846164"/>
                  <a:pt x="1394803" y="914397"/>
                  <a:pt x="1310633" y="914397"/>
                </a:cubicBezTo>
                <a:lnTo>
                  <a:pt x="152403" y="914397"/>
                </a:lnTo>
                <a:cubicBezTo>
                  <a:pt x="68233" y="914397"/>
                  <a:pt x="0" y="846164"/>
                  <a:pt x="0" y="761994"/>
                </a:cubicBezTo>
                <a:lnTo>
                  <a:pt x="0" y="152403"/>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90357" tIns="90357" rIns="90357" bIns="90357" numCol="1" spcCol="1270" anchor="ctr" anchorCtr="0">
            <a:noAutofit/>
          </a:bodyPr>
          <a:lstStyle/>
          <a:p>
            <a:pPr lvl="0" algn="ctr" defTabSz="800100">
              <a:lnSpc>
                <a:spcPct val="90000"/>
              </a:lnSpc>
              <a:spcBef>
                <a:spcPct val="0"/>
              </a:spcBef>
              <a:spcAft>
                <a:spcPct val="35000"/>
              </a:spcAft>
            </a:pPr>
            <a:r>
              <a:rPr lang="en-US" dirty="0">
                <a:solidFill>
                  <a:schemeClr val="accent6">
                    <a:lumMod val="50000"/>
                  </a:schemeClr>
                </a:solidFill>
                <a:latin typeface="Candara" panose="020E0502030303020204" pitchFamily="34" charset="0"/>
              </a:rPr>
              <a:t>Neuroticism</a:t>
            </a:r>
            <a:r>
              <a:rPr lang="en-US" sz="1800" kern="1200" dirty="0">
                <a:solidFill>
                  <a:schemeClr val="accent6">
                    <a:lumMod val="50000"/>
                  </a:schemeClr>
                </a:solidFill>
                <a:latin typeface="Candara" panose="020E0502030303020204" pitchFamily="34" charset="0"/>
              </a:rPr>
              <a:t>/</a:t>
            </a:r>
            <a:r>
              <a:rPr lang="en-US" dirty="0">
                <a:solidFill>
                  <a:schemeClr val="accent6">
                    <a:lumMod val="50000"/>
                  </a:schemeClr>
                </a:solidFill>
                <a:latin typeface="Candara" panose="020E0502030303020204" pitchFamily="34" charset="0"/>
              </a:rPr>
              <a:t>Emotional Stability</a:t>
            </a:r>
            <a:endParaRPr lang="en-US" sz="1800" kern="1200" dirty="0">
              <a:solidFill>
                <a:schemeClr val="accent6">
                  <a:lumMod val="50000"/>
                </a:schemeClr>
              </a:solidFill>
              <a:latin typeface="Candara" panose="020E0502030303020204" pitchFamily="34" charset="0"/>
            </a:endParaRPr>
          </a:p>
        </p:txBody>
      </p:sp>
      <p:sp>
        <p:nvSpPr>
          <p:cNvPr id="8" name="TextBox 7"/>
          <p:cNvSpPr txBox="1"/>
          <p:nvPr/>
        </p:nvSpPr>
        <p:spPr>
          <a:xfrm>
            <a:off x="362119" y="647586"/>
            <a:ext cx="4858603" cy="1200329"/>
          </a:xfrm>
          <a:prstGeom prst="rect">
            <a:avLst/>
          </a:prstGeom>
          <a:noFill/>
        </p:spPr>
        <p:txBody>
          <a:bodyPr wrap="square" rtlCol="0">
            <a:spAutoFit/>
          </a:bodyPr>
          <a:lstStyle/>
          <a:p>
            <a:r>
              <a:rPr lang="en-US" b="1" dirty="0">
                <a:solidFill>
                  <a:srgbClr val="7030A0"/>
                </a:solidFill>
                <a:latin typeface="Candara" panose="020E0502030303020204" pitchFamily="34" charset="0"/>
              </a:rPr>
              <a:t>Shyness to sociability</a:t>
            </a:r>
          </a:p>
          <a:p>
            <a:pPr marL="285750" indent="-285750">
              <a:buFont typeface="Arial" panose="020B0604020202020204" pitchFamily="34" charset="0"/>
              <a:buChar char="•"/>
            </a:pPr>
            <a:r>
              <a:rPr lang="en-US" b="1" dirty="0">
                <a:solidFill>
                  <a:srgbClr val="C00000"/>
                </a:solidFill>
                <a:latin typeface="Candara" panose="020E0502030303020204" pitchFamily="34" charset="0"/>
              </a:rPr>
              <a:t>Introversion: </a:t>
            </a:r>
          </a:p>
          <a:p>
            <a:pPr marL="742950" lvl="1" indent="-285750">
              <a:buFont typeface="Wingdings" panose="05000000000000000000" pitchFamily="2" charset="2"/>
              <a:buChar char="ü"/>
            </a:pPr>
            <a:r>
              <a:rPr lang="en-US" dirty="0">
                <a:solidFill>
                  <a:srgbClr val="C00000"/>
                </a:solidFill>
                <a:latin typeface="Candara" panose="020E0502030303020204" pitchFamily="34" charset="0"/>
              </a:rPr>
              <a:t>closed off, sky, less social, less comfortable to talking new people</a:t>
            </a:r>
            <a:endParaRPr lang="en-US" dirty="0">
              <a:latin typeface="Candara" panose="020E0502030303020204" pitchFamily="34" charset="0"/>
            </a:endParaRPr>
          </a:p>
        </p:txBody>
      </p:sp>
      <p:cxnSp>
        <p:nvCxnSpPr>
          <p:cNvPr id="6" name="Straight Arrow Connector 5"/>
          <p:cNvCxnSpPr>
            <a:stCxn id="15" idx="4"/>
            <a:endCxn id="19" idx="0"/>
          </p:cNvCxnSpPr>
          <p:nvPr/>
        </p:nvCxnSpPr>
        <p:spPr>
          <a:xfrm>
            <a:off x="7544807" y="3449276"/>
            <a:ext cx="445447" cy="80584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a:stCxn id="15" idx="7"/>
            <a:endCxn id="21" idx="3"/>
          </p:cNvCxnSpPr>
          <p:nvPr/>
        </p:nvCxnSpPr>
        <p:spPr>
          <a:xfrm flipH="1">
            <a:off x="4173153" y="3449276"/>
            <a:ext cx="583877" cy="73634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p:nvPr/>
        </p:nvCxnSpPr>
        <p:spPr>
          <a:xfrm flipH="1" flipV="1">
            <a:off x="6086902" y="1515010"/>
            <a:ext cx="9098" cy="79127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9" name="TextBox 38"/>
          <p:cNvSpPr txBox="1"/>
          <p:nvPr/>
        </p:nvSpPr>
        <p:spPr>
          <a:xfrm>
            <a:off x="7014949" y="709688"/>
            <a:ext cx="4858603"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C00000"/>
                </a:solidFill>
                <a:latin typeface="Candara" panose="020E0502030303020204" pitchFamily="34" charset="0"/>
              </a:rPr>
              <a:t>Extroversion:</a:t>
            </a:r>
          </a:p>
          <a:p>
            <a:pPr marL="742950" lvl="1" indent="-285750">
              <a:buFont typeface="Wingdings" panose="05000000000000000000" pitchFamily="2" charset="2"/>
              <a:buChar char="ü"/>
            </a:pPr>
            <a:r>
              <a:rPr lang="en-US" dirty="0">
                <a:solidFill>
                  <a:srgbClr val="C00000"/>
                </a:solidFill>
                <a:latin typeface="Candara" panose="020E0502030303020204" pitchFamily="34" charset="0"/>
              </a:rPr>
              <a:t>More outgoing, social, more open to new experience. </a:t>
            </a:r>
          </a:p>
        </p:txBody>
      </p:sp>
      <p:sp>
        <p:nvSpPr>
          <p:cNvPr id="18" name="TextBox 17"/>
          <p:cNvSpPr txBox="1"/>
          <p:nvPr/>
        </p:nvSpPr>
        <p:spPr>
          <a:xfrm>
            <a:off x="174476" y="2290809"/>
            <a:ext cx="4253999"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accent6">
                    <a:lumMod val="50000"/>
                  </a:schemeClr>
                </a:solidFill>
                <a:latin typeface="Candara" panose="020E0502030303020204" pitchFamily="34" charset="0"/>
              </a:rPr>
              <a:t>Neuroticism:</a:t>
            </a:r>
          </a:p>
          <a:p>
            <a:pPr marL="742950" lvl="1" indent="-285750">
              <a:buFont typeface="Wingdings" panose="05000000000000000000" pitchFamily="2" charset="2"/>
              <a:buChar char="ü"/>
            </a:pPr>
            <a:r>
              <a:rPr lang="en-US" dirty="0">
                <a:solidFill>
                  <a:schemeClr val="accent6">
                    <a:lumMod val="50000"/>
                  </a:schemeClr>
                </a:solidFill>
                <a:latin typeface="Candara" panose="020E0502030303020204" pitchFamily="34" charset="0"/>
              </a:rPr>
              <a:t>instability of emotions, causing a person to become upset or emotional. </a:t>
            </a:r>
          </a:p>
          <a:p>
            <a:pPr marL="742950" lvl="1" indent="-285750">
              <a:buFont typeface="Wingdings" panose="05000000000000000000" pitchFamily="2" charset="2"/>
              <a:buChar char="ü"/>
            </a:pPr>
            <a:r>
              <a:rPr lang="en-US" dirty="0">
                <a:solidFill>
                  <a:schemeClr val="accent6">
                    <a:lumMod val="50000"/>
                  </a:schemeClr>
                </a:solidFill>
                <a:latin typeface="Candara" panose="020E0502030303020204" pitchFamily="34" charset="0"/>
              </a:rPr>
              <a:t>Strongly emotional, show signs of excessive stress</a:t>
            </a:r>
          </a:p>
        </p:txBody>
      </p:sp>
      <p:sp>
        <p:nvSpPr>
          <p:cNvPr id="20" name="TextBox 19"/>
          <p:cNvSpPr txBox="1"/>
          <p:nvPr/>
        </p:nvSpPr>
        <p:spPr>
          <a:xfrm>
            <a:off x="366688" y="4885831"/>
            <a:ext cx="4098403"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accent6">
                    <a:lumMod val="50000"/>
                  </a:schemeClr>
                </a:solidFill>
                <a:latin typeface="Candara" panose="020E0502030303020204" pitchFamily="34" charset="0"/>
              </a:rPr>
              <a:t>Emotional stability:</a:t>
            </a:r>
          </a:p>
          <a:p>
            <a:pPr marL="742950" lvl="1" indent="-285750">
              <a:buFont typeface="Wingdings" panose="05000000000000000000" pitchFamily="2" charset="2"/>
              <a:buChar char="ü"/>
            </a:pPr>
            <a:r>
              <a:rPr lang="en-US" dirty="0">
                <a:solidFill>
                  <a:schemeClr val="accent6">
                    <a:lumMod val="50000"/>
                  </a:schemeClr>
                </a:solidFill>
                <a:latin typeface="Candara" panose="020E0502030303020204" pitchFamily="34" charset="0"/>
              </a:rPr>
              <a:t>the state of being emotionally stable or constant</a:t>
            </a:r>
          </a:p>
          <a:p>
            <a:pPr marL="742950" lvl="1" indent="-285750">
              <a:buFont typeface="Wingdings" panose="05000000000000000000" pitchFamily="2" charset="2"/>
              <a:buChar char="ü"/>
            </a:pPr>
            <a:r>
              <a:rPr lang="en-US" dirty="0">
                <a:solidFill>
                  <a:schemeClr val="accent6">
                    <a:lumMod val="50000"/>
                  </a:schemeClr>
                </a:solidFill>
                <a:latin typeface="Candara" panose="020E0502030303020204" pitchFamily="34" charset="0"/>
              </a:rPr>
              <a:t>Persons ability to stay calm during unexpected events</a:t>
            </a:r>
          </a:p>
        </p:txBody>
      </p:sp>
      <p:sp>
        <p:nvSpPr>
          <p:cNvPr id="24" name="TextBox 23"/>
          <p:cNvSpPr txBox="1"/>
          <p:nvPr/>
        </p:nvSpPr>
        <p:spPr>
          <a:xfrm>
            <a:off x="7544807" y="2226374"/>
            <a:ext cx="4587921"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7030A0"/>
                </a:solidFill>
                <a:latin typeface="Candara" panose="020E0502030303020204" pitchFamily="34" charset="0"/>
              </a:rPr>
              <a:t>Psychoticism:</a:t>
            </a:r>
          </a:p>
          <a:p>
            <a:pPr marL="742950" lvl="1" indent="-285750">
              <a:buFont typeface="Wingdings" panose="05000000000000000000" pitchFamily="2" charset="2"/>
              <a:buChar char="ü"/>
            </a:pPr>
            <a:r>
              <a:rPr lang="en-US" dirty="0">
                <a:solidFill>
                  <a:srgbClr val="7030A0"/>
                </a:solidFill>
                <a:latin typeface="Candara" panose="020E0502030303020204" pitchFamily="34" charset="0"/>
              </a:rPr>
              <a:t>This trait suggests that the individual might not be normal &amp; might have trouble dealing with reality.</a:t>
            </a:r>
          </a:p>
          <a:p>
            <a:pPr marL="742950" lvl="1" indent="-285750">
              <a:buFont typeface="Wingdings" panose="05000000000000000000" pitchFamily="2" charset="2"/>
              <a:buChar char="ü"/>
            </a:pPr>
            <a:r>
              <a:rPr lang="en-US" dirty="0">
                <a:solidFill>
                  <a:srgbClr val="7030A0"/>
                </a:solidFill>
                <a:latin typeface="Candara" panose="020E0502030303020204" pitchFamily="34" charset="0"/>
              </a:rPr>
              <a:t>Hostile, non-empathetic, manipulative and antisocial</a:t>
            </a:r>
          </a:p>
        </p:txBody>
      </p:sp>
    </p:spTree>
    <p:extLst>
      <p:ext uri="{BB962C8B-B14F-4D97-AF65-F5344CB8AC3E}">
        <p14:creationId xmlns:p14="http://schemas.microsoft.com/office/powerpoint/2010/main" val="3886939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8"/>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up)">
                                      <p:cBhvr>
                                        <p:cTn id="28" dur="500"/>
                                        <p:tgtEl>
                                          <p:spTgt spid="21"/>
                                        </p:tgtEl>
                                      </p:cBhvr>
                                    </p:animEffect>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up)">
                                      <p:cBhvr>
                                        <p:cTn id="32" dur="500"/>
                                        <p:tgtEl>
                                          <p:spTgt spid="18"/>
                                        </p:tgtEl>
                                      </p:cBhvr>
                                    </p:animEffect>
                                  </p:childTnLst>
                                </p:cTn>
                              </p:par>
                            </p:childTnLst>
                          </p:cTn>
                        </p:par>
                        <p:par>
                          <p:cTn id="33" fill="hold">
                            <p:stCondLst>
                              <p:cond delay="1000"/>
                            </p:stCondLst>
                            <p:childTnLst>
                              <p:par>
                                <p:cTn id="34" presetID="22" presetClass="entr" presetSubtype="1"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up)">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up)">
                                      <p:cBhvr>
                                        <p:cTn id="41" dur="500"/>
                                        <p:tgtEl>
                                          <p:spTgt spid="6"/>
                                        </p:tgtEl>
                                      </p:cBhvr>
                                    </p:animEffect>
                                  </p:childTnLst>
                                </p:cTn>
                              </p:par>
                            </p:childTnLst>
                          </p:cTn>
                        </p:par>
                        <p:par>
                          <p:cTn id="42" fill="hold">
                            <p:stCondLst>
                              <p:cond delay="50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up)">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8" grpId="0"/>
      <p:bldP spid="39" grpId="0"/>
      <p:bldP spid="18" grpId="0"/>
      <p:bldP spid="20" grpId="0"/>
      <p:bldP spid="2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794935"/>
          </a:xfrm>
        </p:spPr>
        <p:txBody>
          <a:bodyPr/>
          <a:lstStyle/>
          <a:p>
            <a:pPr algn="ctr"/>
            <a:r>
              <a:rPr lang="en-US" b="1" dirty="0">
                <a:solidFill>
                  <a:srgbClr val="7030A0"/>
                </a:solidFill>
                <a:effectLst>
                  <a:outerShdw blurRad="38100" dist="38100" dir="2700000" algn="tl">
                    <a:srgbClr val="000000">
                      <a:alpha val="43137"/>
                    </a:srgbClr>
                  </a:outerShdw>
                </a:effectLst>
                <a:latin typeface="Candara" panose="020E0502030303020204" pitchFamily="34" charset="0"/>
              </a:rPr>
              <a:t>Raymond </a:t>
            </a:r>
            <a:r>
              <a:rPr lang="en-US" b="1" dirty="0" err="1">
                <a:solidFill>
                  <a:srgbClr val="7030A0"/>
                </a:solidFill>
                <a:effectLst>
                  <a:outerShdw blurRad="38100" dist="38100" dir="2700000" algn="tl">
                    <a:srgbClr val="000000">
                      <a:alpha val="43137"/>
                    </a:srgbClr>
                  </a:outerShdw>
                </a:effectLst>
                <a:latin typeface="Candara" panose="020E0502030303020204" pitchFamily="34" charset="0"/>
              </a:rPr>
              <a:t>Cattell’s</a:t>
            </a:r>
            <a:r>
              <a:rPr lang="en-US" b="1" dirty="0">
                <a:solidFill>
                  <a:srgbClr val="7030A0"/>
                </a:solidFill>
                <a:effectLst>
                  <a:outerShdw blurRad="38100" dist="38100" dir="2700000" algn="tl">
                    <a:srgbClr val="000000">
                      <a:alpha val="43137"/>
                    </a:srgbClr>
                  </a:outerShdw>
                </a:effectLst>
                <a:latin typeface="Candara" panose="020E0502030303020204" pitchFamily="34" charset="0"/>
              </a:rPr>
              <a:t> Trait Theory</a:t>
            </a:r>
          </a:p>
        </p:txBody>
      </p:sp>
      <p:sp>
        <p:nvSpPr>
          <p:cNvPr id="2" name="Date Placeholder 1"/>
          <p:cNvSpPr>
            <a:spLocks noGrp="1"/>
          </p:cNvSpPr>
          <p:nvPr>
            <p:ph type="dt" sz="half" idx="10"/>
          </p:nvPr>
        </p:nvSpPr>
        <p:spPr/>
        <p:txBody>
          <a:bodyPr/>
          <a:lstStyle/>
          <a:p>
            <a:fld id="{E11C0C92-D52C-4B88-A72E-58501E235985}" type="datetime1">
              <a:rPr lang="en-US" smtClean="0"/>
              <a:t>9/14/2020</a:t>
            </a:fld>
            <a:endParaRPr lang="en-US"/>
          </a:p>
        </p:txBody>
      </p:sp>
      <p:sp>
        <p:nvSpPr>
          <p:cNvPr id="3" name="Footer Placeholder 2"/>
          <p:cNvSpPr>
            <a:spLocks noGrp="1"/>
          </p:cNvSpPr>
          <p:nvPr>
            <p:ph type="ftr" sz="quarter" idx="11"/>
          </p:nvPr>
        </p:nvSpPr>
        <p:spPr/>
        <p:txBody>
          <a:bodyPr/>
          <a:lstStyle/>
          <a:p>
            <a:r>
              <a:rPr lang="en-US"/>
              <a:t>Presented by Md. Mahbubul Alam, PhD</a:t>
            </a:r>
          </a:p>
        </p:txBody>
      </p:sp>
      <p:sp>
        <p:nvSpPr>
          <p:cNvPr id="4" name="Slide Number Placeholder 3"/>
          <p:cNvSpPr>
            <a:spLocks noGrp="1"/>
          </p:cNvSpPr>
          <p:nvPr>
            <p:ph type="sldNum" sz="quarter" idx="12"/>
          </p:nvPr>
        </p:nvSpPr>
        <p:spPr/>
        <p:txBody>
          <a:bodyPr/>
          <a:lstStyle/>
          <a:p>
            <a:fld id="{6033F21F-1872-452F-ABD6-6E9767D6AF28}" type="slidenum">
              <a:rPr lang="en-US" smtClean="0"/>
              <a:t>63</a:t>
            </a:fld>
            <a:endParaRPr lang="en-US"/>
          </a:p>
        </p:txBody>
      </p:sp>
      <p:sp>
        <p:nvSpPr>
          <p:cNvPr id="6" name="TextBox 5"/>
          <p:cNvSpPr txBox="1"/>
          <p:nvPr/>
        </p:nvSpPr>
        <p:spPr>
          <a:xfrm>
            <a:off x="1310184" y="1473958"/>
            <a:ext cx="10317709"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7030A0"/>
                </a:solidFill>
                <a:latin typeface="Candara" panose="020E0502030303020204" pitchFamily="34" charset="0"/>
              </a:rPr>
              <a:t>Surface traits</a:t>
            </a:r>
            <a:r>
              <a:rPr lang="en-US" dirty="0">
                <a:latin typeface="Candara" panose="020E0502030303020204" pitchFamily="34" charset="0"/>
              </a:rPr>
              <a:t>: clusters of related behaviors observed in a given situation; easily </a:t>
            </a:r>
            <a:r>
              <a:rPr lang="en-US" u="sng" dirty="0">
                <a:latin typeface="Candara" panose="020E0502030303020204" pitchFamily="34" charset="0"/>
              </a:rPr>
              <a:t>visible traits </a:t>
            </a:r>
            <a:r>
              <a:rPr lang="en-US" dirty="0">
                <a:latin typeface="Candara" panose="020E0502030303020204" pitchFamily="34" charset="0"/>
              </a:rPr>
              <a:t>to any observer. </a:t>
            </a:r>
          </a:p>
          <a:p>
            <a:pPr marL="285750" indent="-285750">
              <a:buFont typeface="Arial" panose="020B0604020202020204" pitchFamily="34" charset="0"/>
              <a:buChar char="•"/>
            </a:pPr>
            <a:endParaRPr lang="en-US" dirty="0">
              <a:latin typeface="Candara" panose="020E0502030303020204" pitchFamily="34" charset="0"/>
            </a:endParaRPr>
          </a:p>
          <a:p>
            <a:pPr marL="285750" indent="-285750">
              <a:buFont typeface="Arial" panose="020B0604020202020204" pitchFamily="34" charset="0"/>
              <a:buChar char="•"/>
            </a:pPr>
            <a:r>
              <a:rPr lang="en-US" b="1" dirty="0">
                <a:solidFill>
                  <a:srgbClr val="7030A0"/>
                </a:solidFill>
                <a:latin typeface="Candara" panose="020E0502030303020204" pitchFamily="34" charset="0"/>
              </a:rPr>
              <a:t>Source traits</a:t>
            </a:r>
            <a:r>
              <a:rPr lang="en-US" dirty="0">
                <a:latin typeface="Candara" panose="020E0502030303020204" pitchFamily="34" charset="0"/>
              </a:rPr>
              <a:t>: underlying structures responsible for the surface traits, </a:t>
            </a:r>
            <a:r>
              <a:rPr lang="en-US" u="sng" dirty="0">
                <a:latin typeface="Candara" panose="020E0502030303020204" pitchFamily="34" charset="0"/>
              </a:rPr>
              <a:t>sixteen basic dimensions </a:t>
            </a:r>
            <a:r>
              <a:rPr lang="en-US" dirty="0">
                <a:latin typeface="Candara" panose="020E0502030303020204" pitchFamily="34" charset="0"/>
              </a:rPr>
              <a:t>were identified which are the </a:t>
            </a:r>
            <a:r>
              <a:rPr lang="en-US" u="sng" dirty="0">
                <a:latin typeface="Candara" panose="020E0502030303020204" pitchFamily="34" charset="0"/>
              </a:rPr>
              <a:t>root of all behavior</a:t>
            </a:r>
            <a:r>
              <a:rPr lang="en-US" dirty="0">
                <a:latin typeface="Candara" panose="020E0502030303020204" pitchFamily="34" charset="0"/>
              </a:rPr>
              <a:t>.</a:t>
            </a:r>
          </a:p>
        </p:txBody>
      </p:sp>
      <p:graphicFrame>
        <p:nvGraphicFramePr>
          <p:cNvPr id="7" name="Table 6"/>
          <p:cNvGraphicFramePr>
            <a:graphicFrameLocks noGrp="1"/>
          </p:cNvGraphicFramePr>
          <p:nvPr>
            <p:extLst>
              <p:ext uri="{D42A27DB-BD31-4B8C-83A1-F6EECF244321}">
                <p14:modId xmlns:p14="http://schemas.microsoft.com/office/powerpoint/2010/main" val="3890103394"/>
              </p:ext>
            </p:extLst>
          </p:nvPr>
        </p:nvGraphicFramePr>
        <p:xfrm>
          <a:off x="1410647" y="3125338"/>
          <a:ext cx="5255906" cy="2961640"/>
        </p:xfrm>
        <a:graphic>
          <a:graphicData uri="http://schemas.openxmlformats.org/drawingml/2006/table">
            <a:tbl>
              <a:tblPr firstRow="1" bandRow="1">
                <a:tableStyleId>{616DA210-FB5B-4158-B5E0-FEB733F419BA}</a:tableStyleId>
              </a:tblPr>
              <a:tblGrid>
                <a:gridCol w="2627953">
                  <a:extLst>
                    <a:ext uri="{9D8B030D-6E8A-4147-A177-3AD203B41FA5}">
                      <a16:colId xmlns:a16="http://schemas.microsoft.com/office/drawing/2014/main" val="20000"/>
                    </a:ext>
                  </a:extLst>
                </a:gridCol>
                <a:gridCol w="2627953">
                  <a:extLst>
                    <a:ext uri="{9D8B030D-6E8A-4147-A177-3AD203B41FA5}">
                      <a16:colId xmlns:a16="http://schemas.microsoft.com/office/drawing/2014/main" val="20001"/>
                    </a:ext>
                  </a:extLst>
                </a:gridCol>
              </a:tblGrid>
              <a:tr h="325179">
                <a:tc>
                  <a:txBody>
                    <a:bodyPr/>
                    <a:lstStyle/>
                    <a:p>
                      <a:r>
                        <a:rPr lang="en-US" b="0" dirty="0">
                          <a:latin typeface="Candara" panose="020E0502030303020204" pitchFamily="34" charset="0"/>
                        </a:rPr>
                        <a:t>Reserved</a:t>
                      </a:r>
                    </a:p>
                  </a:txBody>
                  <a:tcPr/>
                </a:tc>
                <a:tc>
                  <a:txBody>
                    <a:bodyPr/>
                    <a:lstStyle/>
                    <a:p>
                      <a:r>
                        <a:rPr lang="en-US" b="0" dirty="0">
                          <a:latin typeface="Candara" panose="020E0502030303020204" pitchFamily="34" charset="0"/>
                        </a:rPr>
                        <a:t>Outgoing</a:t>
                      </a:r>
                    </a:p>
                  </a:txBody>
                  <a:tcPr/>
                </a:tc>
                <a:extLst>
                  <a:ext uri="{0D108BD9-81ED-4DB2-BD59-A6C34878D82A}">
                    <a16:rowId xmlns:a16="http://schemas.microsoft.com/office/drawing/2014/main" val="10000"/>
                  </a:ext>
                </a:extLst>
              </a:tr>
              <a:tr h="370840">
                <a:tc>
                  <a:txBody>
                    <a:bodyPr/>
                    <a:lstStyle/>
                    <a:p>
                      <a:r>
                        <a:rPr lang="en-US" dirty="0">
                          <a:latin typeface="Candara" panose="020E0502030303020204" pitchFamily="34" charset="0"/>
                        </a:rPr>
                        <a:t>Less intelligent</a:t>
                      </a:r>
                    </a:p>
                  </a:txBody>
                  <a:tcPr/>
                </a:tc>
                <a:tc>
                  <a:txBody>
                    <a:bodyPr/>
                    <a:lstStyle/>
                    <a:p>
                      <a:r>
                        <a:rPr lang="en-US" dirty="0">
                          <a:latin typeface="Candara" panose="020E0502030303020204" pitchFamily="34" charset="0"/>
                        </a:rPr>
                        <a:t>More intelligent</a:t>
                      </a:r>
                    </a:p>
                  </a:txBody>
                  <a:tcPr/>
                </a:tc>
                <a:extLst>
                  <a:ext uri="{0D108BD9-81ED-4DB2-BD59-A6C34878D82A}">
                    <a16:rowId xmlns:a16="http://schemas.microsoft.com/office/drawing/2014/main" val="10001"/>
                  </a:ext>
                </a:extLst>
              </a:tr>
              <a:tr h="370840">
                <a:tc>
                  <a:txBody>
                    <a:bodyPr/>
                    <a:lstStyle/>
                    <a:p>
                      <a:r>
                        <a:rPr lang="en-US" dirty="0">
                          <a:latin typeface="Candara" panose="020E0502030303020204" pitchFamily="34" charset="0"/>
                        </a:rPr>
                        <a:t>Affected by feelings</a:t>
                      </a:r>
                    </a:p>
                  </a:txBody>
                  <a:tcPr/>
                </a:tc>
                <a:tc>
                  <a:txBody>
                    <a:bodyPr/>
                    <a:lstStyle/>
                    <a:p>
                      <a:r>
                        <a:rPr lang="en-US" dirty="0">
                          <a:latin typeface="Candara" panose="020E0502030303020204" pitchFamily="34" charset="0"/>
                        </a:rPr>
                        <a:t>Emotionally stable</a:t>
                      </a:r>
                    </a:p>
                  </a:txBody>
                  <a:tcPr/>
                </a:tc>
                <a:extLst>
                  <a:ext uri="{0D108BD9-81ED-4DB2-BD59-A6C34878D82A}">
                    <a16:rowId xmlns:a16="http://schemas.microsoft.com/office/drawing/2014/main" val="10002"/>
                  </a:ext>
                </a:extLst>
              </a:tr>
              <a:tr h="370840">
                <a:tc>
                  <a:txBody>
                    <a:bodyPr/>
                    <a:lstStyle/>
                    <a:p>
                      <a:r>
                        <a:rPr lang="en-US" dirty="0">
                          <a:latin typeface="Candara" panose="020E0502030303020204" pitchFamily="34" charset="0"/>
                        </a:rPr>
                        <a:t>Submissive </a:t>
                      </a:r>
                    </a:p>
                  </a:txBody>
                  <a:tcPr/>
                </a:tc>
                <a:tc>
                  <a:txBody>
                    <a:bodyPr/>
                    <a:lstStyle/>
                    <a:p>
                      <a:r>
                        <a:rPr lang="en-US" dirty="0">
                          <a:latin typeface="Candara" panose="020E0502030303020204" pitchFamily="34" charset="0"/>
                        </a:rPr>
                        <a:t>Dominant</a:t>
                      </a:r>
                    </a:p>
                  </a:txBody>
                  <a:tcPr/>
                </a:tc>
                <a:extLst>
                  <a:ext uri="{0D108BD9-81ED-4DB2-BD59-A6C34878D82A}">
                    <a16:rowId xmlns:a16="http://schemas.microsoft.com/office/drawing/2014/main" val="10003"/>
                  </a:ext>
                </a:extLst>
              </a:tr>
              <a:tr h="370840">
                <a:tc>
                  <a:txBody>
                    <a:bodyPr/>
                    <a:lstStyle/>
                    <a:p>
                      <a:r>
                        <a:rPr lang="en-US" dirty="0">
                          <a:latin typeface="Candara" panose="020E0502030303020204" pitchFamily="34" charset="0"/>
                        </a:rPr>
                        <a:t>Serious</a:t>
                      </a:r>
                    </a:p>
                  </a:txBody>
                  <a:tcPr/>
                </a:tc>
                <a:tc>
                  <a:txBody>
                    <a:bodyPr/>
                    <a:lstStyle/>
                    <a:p>
                      <a:r>
                        <a:rPr lang="en-US" dirty="0">
                          <a:latin typeface="Candara" panose="020E0502030303020204" pitchFamily="34" charset="0"/>
                        </a:rPr>
                        <a:t>Happy-go-lucky</a:t>
                      </a:r>
                    </a:p>
                  </a:txBody>
                  <a:tcPr/>
                </a:tc>
                <a:extLst>
                  <a:ext uri="{0D108BD9-81ED-4DB2-BD59-A6C34878D82A}">
                    <a16:rowId xmlns:a16="http://schemas.microsoft.com/office/drawing/2014/main" val="10004"/>
                  </a:ext>
                </a:extLst>
              </a:tr>
              <a:tr h="370840">
                <a:tc>
                  <a:txBody>
                    <a:bodyPr/>
                    <a:lstStyle/>
                    <a:p>
                      <a:r>
                        <a:rPr lang="en-US" dirty="0">
                          <a:latin typeface="Candara" panose="020E0502030303020204" pitchFamily="34" charset="0"/>
                        </a:rPr>
                        <a:t>Expedient</a:t>
                      </a:r>
                    </a:p>
                  </a:txBody>
                  <a:tcPr/>
                </a:tc>
                <a:tc>
                  <a:txBody>
                    <a:bodyPr/>
                    <a:lstStyle/>
                    <a:p>
                      <a:r>
                        <a:rPr lang="en-US" dirty="0">
                          <a:latin typeface="Candara" panose="020E0502030303020204" pitchFamily="34" charset="0"/>
                        </a:rPr>
                        <a:t>Conscientious</a:t>
                      </a:r>
                    </a:p>
                  </a:txBody>
                  <a:tcPr/>
                </a:tc>
                <a:extLst>
                  <a:ext uri="{0D108BD9-81ED-4DB2-BD59-A6C34878D82A}">
                    <a16:rowId xmlns:a16="http://schemas.microsoft.com/office/drawing/2014/main" val="10005"/>
                  </a:ext>
                </a:extLst>
              </a:tr>
              <a:tr h="370840">
                <a:tc>
                  <a:txBody>
                    <a:bodyPr/>
                    <a:lstStyle/>
                    <a:p>
                      <a:r>
                        <a:rPr lang="en-US" dirty="0">
                          <a:latin typeface="Candara" panose="020E0502030303020204" pitchFamily="34" charset="0"/>
                        </a:rPr>
                        <a:t>Timid</a:t>
                      </a:r>
                    </a:p>
                  </a:txBody>
                  <a:tcPr/>
                </a:tc>
                <a:tc>
                  <a:txBody>
                    <a:bodyPr/>
                    <a:lstStyle/>
                    <a:p>
                      <a:r>
                        <a:rPr lang="en-US" dirty="0">
                          <a:latin typeface="Candara" panose="020E0502030303020204" pitchFamily="34" charset="0"/>
                        </a:rPr>
                        <a:t>venturesome</a:t>
                      </a:r>
                    </a:p>
                  </a:txBody>
                  <a:tcPr/>
                </a:tc>
                <a:extLst>
                  <a:ext uri="{0D108BD9-81ED-4DB2-BD59-A6C34878D82A}">
                    <a16:rowId xmlns:a16="http://schemas.microsoft.com/office/drawing/2014/main" val="10006"/>
                  </a:ext>
                </a:extLst>
              </a:tr>
              <a:tr h="370840">
                <a:tc>
                  <a:txBody>
                    <a:bodyPr/>
                    <a:lstStyle/>
                    <a:p>
                      <a:r>
                        <a:rPr lang="en-US" dirty="0">
                          <a:latin typeface="Candara" panose="020E0502030303020204" pitchFamily="34" charset="0"/>
                        </a:rPr>
                        <a:t>Tough-minded</a:t>
                      </a:r>
                    </a:p>
                  </a:txBody>
                  <a:tcPr/>
                </a:tc>
                <a:tc>
                  <a:txBody>
                    <a:bodyPr/>
                    <a:lstStyle/>
                    <a:p>
                      <a:r>
                        <a:rPr lang="en-US" dirty="0">
                          <a:latin typeface="Candara" panose="020E0502030303020204" pitchFamily="34" charset="0"/>
                        </a:rPr>
                        <a:t>sensitive</a:t>
                      </a:r>
                    </a:p>
                  </a:txBody>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87451202"/>
              </p:ext>
            </p:extLst>
          </p:nvPr>
        </p:nvGraphicFramePr>
        <p:xfrm>
          <a:off x="6885675" y="3128961"/>
          <a:ext cx="4742218" cy="2961640"/>
        </p:xfrm>
        <a:graphic>
          <a:graphicData uri="http://schemas.openxmlformats.org/drawingml/2006/table">
            <a:tbl>
              <a:tblPr firstRow="1" bandRow="1">
                <a:tableStyleId>{616DA210-FB5B-4158-B5E0-FEB733F419BA}</a:tableStyleId>
              </a:tblPr>
              <a:tblGrid>
                <a:gridCol w="2371109">
                  <a:extLst>
                    <a:ext uri="{9D8B030D-6E8A-4147-A177-3AD203B41FA5}">
                      <a16:colId xmlns:a16="http://schemas.microsoft.com/office/drawing/2014/main" val="20000"/>
                    </a:ext>
                  </a:extLst>
                </a:gridCol>
                <a:gridCol w="2371109">
                  <a:extLst>
                    <a:ext uri="{9D8B030D-6E8A-4147-A177-3AD203B41FA5}">
                      <a16:colId xmlns:a16="http://schemas.microsoft.com/office/drawing/2014/main" val="20001"/>
                    </a:ext>
                  </a:extLst>
                </a:gridCol>
              </a:tblGrid>
              <a:tr h="0">
                <a:tc>
                  <a:txBody>
                    <a:bodyPr/>
                    <a:lstStyle/>
                    <a:p>
                      <a:r>
                        <a:rPr lang="en-US" b="0" dirty="0">
                          <a:latin typeface="Candara" panose="020E0502030303020204" pitchFamily="34" charset="0"/>
                        </a:rPr>
                        <a:t>Trusting</a:t>
                      </a:r>
                    </a:p>
                  </a:txBody>
                  <a:tcPr/>
                </a:tc>
                <a:tc>
                  <a:txBody>
                    <a:bodyPr/>
                    <a:lstStyle/>
                    <a:p>
                      <a:r>
                        <a:rPr lang="en-US" b="0" dirty="0">
                          <a:latin typeface="Candara" panose="020E0502030303020204" pitchFamily="34" charset="0"/>
                        </a:rPr>
                        <a:t>Suspicious</a:t>
                      </a:r>
                    </a:p>
                  </a:txBody>
                  <a:tcPr/>
                </a:tc>
                <a:extLst>
                  <a:ext uri="{0D108BD9-81ED-4DB2-BD59-A6C34878D82A}">
                    <a16:rowId xmlns:a16="http://schemas.microsoft.com/office/drawing/2014/main" val="10000"/>
                  </a:ext>
                </a:extLst>
              </a:tr>
              <a:tr h="370840">
                <a:tc>
                  <a:txBody>
                    <a:bodyPr/>
                    <a:lstStyle/>
                    <a:p>
                      <a:r>
                        <a:rPr lang="en-US" dirty="0">
                          <a:latin typeface="Candara" panose="020E0502030303020204" pitchFamily="34" charset="0"/>
                        </a:rPr>
                        <a:t>Practical</a:t>
                      </a:r>
                    </a:p>
                  </a:txBody>
                  <a:tcPr/>
                </a:tc>
                <a:tc>
                  <a:txBody>
                    <a:bodyPr/>
                    <a:lstStyle/>
                    <a:p>
                      <a:r>
                        <a:rPr lang="en-US" dirty="0">
                          <a:latin typeface="Candara" panose="020E0502030303020204" pitchFamily="34" charset="0"/>
                        </a:rPr>
                        <a:t>Imaginative</a:t>
                      </a:r>
                    </a:p>
                  </a:txBody>
                  <a:tcPr/>
                </a:tc>
                <a:extLst>
                  <a:ext uri="{0D108BD9-81ED-4DB2-BD59-A6C34878D82A}">
                    <a16:rowId xmlns:a16="http://schemas.microsoft.com/office/drawing/2014/main" val="10001"/>
                  </a:ext>
                </a:extLst>
              </a:tr>
              <a:tr h="370840">
                <a:tc>
                  <a:txBody>
                    <a:bodyPr/>
                    <a:lstStyle/>
                    <a:p>
                      <a:r>
                        <a:rPr lang="en-US" dirty="0">
                          <a:latin typeface="Candara" panose="020E0502030303020204" pitchFamily="34" charset="0"/>
                        </a:rPr>
                        <a:t>Forthright</a:t>
                      </a:r>
                    </a:p>
                  </a:txBody>
                  <a:tcPr/>
                </a:tc>
                <a:tc>
                  <a:txBody>
                    <a:bodyPr/>
                    <a:lstStyle/>
                    <a:p>
                      <a:r>
                        <a:rPr lang="en-US" dirty="0">
                          <a:latin typeface="Candara" panose="020E0502030303020204" pitchFamily="34" charset="0"/>
                        </a:rPr>
                        <a:t>Shrewd</a:t>
                      </a:r>
                    </a:p>
                  </a:txBody>
                  <a:tcPr/>
                </a:tc>
                <a:extLst>
                  <a:ext uri="{0D108BD9-81ED-4DB2-BD59-A6C34878D82A}">
                    <a16:rowId xmlns:a16="http://schemas.microsoft.com/office/drawing/2014/main" val="10002"/>
                  </a:ext>
                </a:extLst>
              </a:tr>
              <a:tr h="370840">
                <a:tc>
                  <a:txBody>
                    <a:bodyPr/>
                    <a:lstStyle/>
                    <a:p>
                      <a:r>
                        <a:rPr lang="en-US" dirty="0">
                          <a:latin typeface="Candara" panose="020E0502030303020204" pitchFamily="34" charset="0"/>
                        </a:rPr>
                        <a:t>Self-assured</a:t>
                      </a:r>
                    </a:p>
                  </a:txBody>
                  <a:tcPr/>
                </a:tc>
                <a:tc>
                  <a:txBody>
                    <a:bodyPr/>
                    <a:lstStyle/>
                    <a:p>
                      <a:r>
                        <a:rPr lang="en-US" dirty="0">
                          <a:latin typeface="Candara" panose="020E0502030303020204" pitchFamily="34" charset="0"/>
                        </a:rPr>
                        <a:t>Apprehensive</a:t>
                      </a:r>
                    </a:p>
                  </a:txBody>
                  <a:tcPr/>
                </a:tc>
                <a:extLst>
                  <a:ext uri="{0D108BD9-81ED-4DB2-BD59-A6C34878D82A}">
                    <a16:rowId xmlns:a16="http://schemas.microsoft.com/office/drawing/2014/main" val="10003"/>
                  </a:ext>
                </a:extLst>
              </a:tr>
              <a:tr h="370840">
                <a:tc>
                  <a:txBody>
                    <a:bodyPr/>
                    <a:lstStyle/>
                    <a:p>
                      <a:r>
                        <a:rPr lang="en-US" dirty="0">
                          <a:latin typeface="Candara" panose="020E0502030303020204" pitchFamily="34" charset="0"/>
                        </a:rPr>
                        <a:t>Conservative</a:t>
                      </a:r>
                    </a:p>
                  </a:txBody>
                  <a:tcPr/>
                </a:tc>
                <a:tc>
                  <a:txBody>
                    <a:bodyPr/>
                    <a:lstStyle/>
                    <a:p>
                      <a:r>
                        <a:rPr lang="en-US" dirty="0">
                          <a:latin typeface="Candara" panose="020E0502030303020204" pitchFamily="34" charset="0"/>
                        </a:rPr>
                        <a:t>Experimenting</a:t>
                      </a:r>
                    </a:p>
                  </a:txBody>
                  <a:tcPr/>
                </a:tc>
                <a:extLst>
                  <a:ext uri="{0D108BD9-81ED-4DB2-BD59-A6C34878D82A}">
                    <a16:rowId xmlns:a16="http://schemas.microsoft.com/office/drawing/2014/main" val="10004"/>
                  </a:ext>
                </a:extLst>
              </a:tr>
              <a:tr h="370840">
                <a:tc>
                  <a:txBody>
                    <a:bodyPr/>
                    <a:lstStyle/>
                    <a:p>
                      <a:r>
                        <a:rPr lang="en-US" dirty="0">
                          <a:latin typeface="Candara" panose="020E0502030303020204" pitchFamily="34" charset="0"/>
                        </a:rPr>
                        <a:t>Group dependent</a:t>
                      </a:r>
                    </a:p>
                  </a:txBody>
                  <a:tcPr/>
                </a:tc>
                <a:tc>
                  <a:txBody>
                    <a:bodyPr/>
                    <a:lstStyle/>
                    <a:p>
                      <a:r>
                        <a:rPr lang="en-US" dirty="0">
                          <a:latin typeface="Candara" panose="020E0502030303020204" pitchFamily="34" charset="0"/>
                        </a:rPr>
                        <a:t>Self-sufficient</a:t>
                      </a:r>
                    </a:p>
                  </a:txBody>
                  <a:tcPr/>
                </a:tc>
                <a:extLst>
                  <a:ext uri="{0D108BD9-81ED-4DB2-BD59-A6C34878D82A}">
                    <a16:rowId xmlns:a16="http://schemas.microsoft.com/office/drawing/2014/main" val="10005"/>
                  </a:ext>
                </a:extLst>
              </a:tr>
              <a:tr h="370840">
                <a:tc>
                  <a:txBody>
                    <a:bodyPr/>
                    <a:lstStyle/>
                    <a:p>
                      <a:r>
                        <a:rPr lang="en-US" dirty="0">
                          <a:latin typeface="Candara" panose="020E0502030303020204" pitchFamily="34" charset="0"/>
                        </a:rPr>
                        <a:t>Uncontrolled</a:t>
                      </a:r>
                    </a:p>
                  </a:txBody>
                  <a:tcPr/>
                </a:tc>
                <a:tc>
                  <a:txBody>
                    <a:bodyPr/>
                    <a:lstStyle/>
                    <a:p>
                      <a:r>
                        <a:rPr lang="en-US" dirty="0">
                          <a:latin typeface="Candara" panose="020E0502030303020204" pitchFamily="34" charset="0"/>
                        </a:rPr>
                        <a:t>Controlled</a:t>
                      </a:r>
                    </a:p>
                  </a:txBody>
                  <a:tcPr/>
                </a:tc>
                <a:extLst>
                  <a:ext uri="{0D108BD9-81ED-4DB2-BD59-A6C34878D82A}">
                    <a16:rowId xmlns:a16="http://schemas.microsoft.com/office/drawing/2014/main" val="10006"/>
                  </a:ext>
                </a:extLst>
              </a:tr>
              <a:tr h="370840">
                <a:tc>
                  <a:txBody>
                    <a:bodyPr/>
                    <a:lstStyle/>
                    <a:p>
                      <a:r>
                        <a:rPr lang="en-US" dirty="0">
                          <a:latin typeface="Candara" panose="020E0502030303020204" pitchFamily="34" charset="0"/>
                        </a:rPr>
                        <a:t>Relaxed</a:t>
                      </a:r>
                    </a:p>
                  </a:txBody>
                  <a:tcPr/>
                </a:tc>
                <a:tc>
                  <a:txBody>
                    <a:bodyPr/>
                    <a:lstStyle/>
                    <a:p>
                      <a:r>
                        <a:rPr lang="en-US" dirty="0">
                          <a:latin typeface="Candara" panose="020E0502030303020204" pitchFamily="34" charset="0"/>
                        </a:rPr>
                        <a:t>tense</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973748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27797" y="215001"/>
            <a:ext cx="10726003" cy="808582"/>
          </a:xfrm>
        </p:spPr>
        <p:txBody>
          <a:bodyPr>
            <a:normAutofit/>
          </a:bodyPr>
          <a:lstStyle/>
          <a:p>
            <a:pPr algn="ctr"/>
            <a:r>
              <a:rPr lang="en-US" b="1" dirty="0">
                <a:solidFill>
                  <a:srgbClr val="7030A0"/>
                </a:solidFill>
                <a:effectLst>
                  <a:outerShdw blurRad="38100" dist="38100" dir="2700000" algn="tl">
                    <a:srgbClr val="000000">
                      <a:alpha val="43137"/>
                    </a:srgbClr>
                  </a:outerShdw>
                </a:effectLst>
                <a:latin typeface="Candara" panose="020E0502030303020204" pitchFamily="34" charset="0"/>
              </a:rPr>
              <a:t>Big Five Factors of Personality </a:t>
            </a:r>
            <a:r>
              <a:rPr lang="en-US" sz="2800" b="1" dirty="0">
                <a:solidFill>
                  <a:srgbClr val="7030A0"/>
                </a:solidFill>
                <a:effectLst>
                  <a:outerShdw blurRad="38100" dist="38100" dir="2700000" algn="tl">
                    <a:srgbClr val="000000">
                      <a:alpha val="43137"/>
                    </a:srgbClr>
                  </a:outerShdw>
                </a:effectLst>
                <a:latin typeface="Candara" panose="020E0502030303020204" pitchFamily="34" charset="0"/>
              </a:rPr>
              <a:t>(Goldberg, 1991)</a:t>
            </a:r>
          </a:p>
        </p:txBody>
      </p:sp>
      <p:sp>
        <p:nvSpPr>
          <p:cNvPr id="4" name="Date Placeholder 3"/>
          <p:cNvSpPr>
            <a:spLocks noGrp="1"/>
          </p:cNvSpPr>
          <p:nvPr>
            <p:ph type="dt" sz="half" idx="10"/>
          </p:nvPr>
        </p:nvSpPr>
        <p:spPr/>
        <p:txBody>
          <a:bodyPr/>
          <a:lstStyle/>
          <a:p>
            <a:fld id="{8A440083-8B96-440D-B899-C1334ED1DA01}" type="datetime1">
              <a:rPr lang="en-US" smtClean="0"/>
              <a:t>9/14/2020</a:t>
            </a:fld>
            <a:endParaRPr lang="en-US" dirty="0"/>
          </a:p>
        </p:txBody>
      </p:sp>
      <p:sp>
        <p:nvSpPr>
          <p:cNvPr id="5" name="Footer Placeholder 4"/>
          <p:cNvSpPr>
            <a:spLocks noGrp="1"/>
          </p:cNvSpPr>
          <p:nvPr>
            <p:ph type="ftr" sz="quarter" idx="11"/>
          </p:nvPr>
        </p:nvSpPr>
        <p:spPr/>
        <p:txBody>
          <a:bodyPr/>
          <a:lstStyle/>
          <a:p>
            <a:r>
              <a:rPr lang="en-US"/>
              <a:t>Presented by Md. Mahbubul Alam, PhD</a:t>
            </a:r>
            <a:endParaRPr lang="en-US" dirty="0"/>
          </a:p>
        </p:txBody>
      </p:sp>
      <p:sp>
        <p:nvSpPr>
          <p:cNvPr id="6" name="Slide Number Placeholder 5"/>
          <p:cNvSpPr>
            <a:spLocks noGrp="1"/>
          </p:cNvSpPr>
          <p:nvPr>
            <p:ph type="sldNum" sz="quarter" idx="12"/>
          </p:nvPr>
        </p:nvSpPr>
        <p:spPr/>
        <p:txBody>
          <a:bodyPr/>
          <a:lstStyle/>
          <a:p>
            <a:fld id="{6033F21F-1872-452F-ABD6-6E9767D6AF28}" type="slidenum">
              <a:rPr lang="en-US" smtClean="0"/>
              <a:pPr/>
              <a:t>64</a:t>
            </a:fld>
            <a:endParaRPr lang="en-US" dirty="0"/>
          </a:p>
        </p:txBody>
      </p:sp>
      <p:graphicFrame>
        <p:nvGraphicFramePr>
          <p:cNvPr id="9" name="Diagram 8"/>
          <p:cNvGraphicFramePr/>
          <p:nvPr>
            <p:extLst>
              <p:ext uri="{D42A27DB-BD31-4B8C-83A1-F6EECF244321}">
                <p14:modId xmlns:p14="http://schemas.microsoft.com/office/powerpoint/2010/main" val="969292010"/>
              </p:ext>
            </p:extLst>
          </p:nvPr>
        </p:nvGraphicFramePr>
        <p:xfrm>
          <a:off x="428763" y="1120245"/>
          <a:ext cx="1137654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999457"/>
      </p:ext>
    </p:extLst>
  </p:cSld>
  <p:clrMapOvr>
    <a:masterClrMapping/>
  </p:clrMapOvr>
  <p:transition spd="slow">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p:txBody>
          <a:bodyPr>
            <a:normAutofit lnSpcReduction="10000"/>
          </a:bodyPr>
          <a:lstStyle/>
          <a:p>
            <a:r>
              <a:rPr lang="en-US" sz="1600" dirty="0">
                <a:hlinkClick r:id="rId2"/>
              </a:rPr>
              <a:t>https://www.slideshare.net/MarinaHanna12/introduction-to-rural-sociology-101-1st-lecture?qid=d0549d92-acf7-4863-91f0-af595bc53dd0&amp;v=&amp;b=&amp;from_search=1</a:t>
            </a:r>
            <a:endParaRPr lang="en-US" sz="1600" dirty="0"/>
          </a:p>
          <a:p>
            <a:r>
              <a:rPr lang="en-US" sz="1600" dirty="0">
                <a:hlinkClick r:id="rId3"/>
              </a:rPr>
              <a:t>https://www.slideshare.net/jtneill/introduction-to-social-psychology?qid=43198bba-2826-4711-9676-9a44d59fa50f&amp;v=&amp;b=&amp;from_search=1</a:t>
            </a:r>
            <a:r>
              <a:rPr lang="en-US" sz="1600" dirty="0"/>
              <a:t> </a:t>
            </a:r>
          </a:p>
          <a:p>
            <a:r>
              <a:rPr lang="en-US" sz="1600" dirty="0"/>
              <a:t>Myers, D.G. (2007). Social Psychology. In D.G. Myers (2007). Psychology (8</a:t>
            </a:r>
            <a:r>
              <a:rPr lang="en-US" sz="1600" baseline="30000" dirty="0"/>
              <a:t>th</a:t>
            </a:r>
            <a:r>
              <a:rPr lang="en-US" sz="1600" dirty="0"/>
              <a:t> ed.)</a:t>
            </a:r>
          </a:p>
          <a:p>
            <a:r>
              <a:rPr lang="en-US" sz="1600" dirty="0">
                <a:hlinkClick r:id="rId4"/>
              </a:rPr>
              <a:t>http://content.inflibnet.ac.in/data-server/eacharya-documents/5717528c8ae36ce69422587d_INFIEP_304/64/ET/304-64-ET-V1-S1__file1.pdf</a:t>
            </a:r>
            <a:r>
              <a:rPr lang="en-US" sz="1600" dirty="0"/>
              <a:t> </a:t>
            </a:r>
          </a:p>
          <a:p>
            <a:r>
              <a:rPr lang="en-US" sz="1600" dirty="0"/>
              <a:t>Bandura, A. (1989). Social cognitive theory. In R. </a:t>
            </a:r>
            <a:r>
              <a:rPr lang="en-US" sz="1600" dirty="0" err="1"/>
              <a:t>Vasta</a:t>
            </a:r>
            <a:r>
              <a:rPr lang="en-US" sz="1600" dirty="0"/>
              <a:t> (Ed.), Annals of child development. Vol. 6. Six theories of child development (pp. 1-60). Greenwich, CT: JAI Press.</a:t>
            </a:r>
          </a:p>
          <a:p>
            <a:r>
              <a:rPr lang="en-US" sz="1600" dirty="0" err="1"/>
              <a:t>Ajzen</a:t>
            </a:r>
            <a:r>
              <a:rPr lang="en-US" sz="1600" dirty="0"/>
              <a:t>, I. (1985). From intentions to actions: A theory of planned behavior. In J. </a:t>
            </a:r>
            <a:r>
              <a:rPr lang="en-US" sz="1600" dirty="0" err="1"/>
              <a:t>Kuhl</a:t>
            </a:r>
            <a:r>
              <a:rPr lang="en-US" sz="1600" dirty="0"/>
              <a:t> &amp; J. Beckmann (Eds.), Action-control: From cognition to behavior (pp. 1 l-39). Heidelberg: Springer.</a:t>
            </a:r>
          </a:p>
          <a:p>
            <a:r>
              <a:rPr lang="en-US" sz="1600" dirty="0"/>
              <a:t>Goldberg, L.R. (1990). An alternative “description of personality”: The big-five factor structure. </a:t>
            </a:r>
            <a:r>
              <a:rPr lang="en-US" sz="1600" i="1" dirty="0"/>
              <a:t>Journal of Personality and Social Psychology.</a:t>
            </a:r>
            <a:r>
              <a:rPr lang="en-US" sz="1600" dirty="0"/>
              <a:t> 59, 1216-1229. </a:t>
            </a:r>
          </a:p>
          <a:p>
            <a:r>
              <a:rPr lang="en-US" sz="1600" dirty="0" err="1"/>
              <a:t>Landini</a:t>
            </a:r>
            <a:r>
              <a:rPr lang="en-US" sz="1600" dirty="0"/>
              <a:t>, F. , Mendez, A.O. &amp; </a:t>
            </a:r>
            <a:r>
              <a:rPr lang="en-US" sz="1600" dirty="0" err="1"/>
              <a:t>Hegedus</a:t>
            </a:r>
            <a:r>
              <a:rPr lang="en-US" sz="1600" dirty="0"/>
              <a:t>, de P. (August, 2017). Psychology’s Contributions to Extension: State of the Art and Calls to Action. 55(4): Article #4COM2 Commentary, retrieve from </a:t>
            </a:r>
            <a:r>
              <a:rPr lang="en-US" sz="1600" dirty="0">
                <a:hlinkClick r:id="rId5"/>
              </a:rPr>
              <a:t>https://joe.org/joe/2017august/pdf/JOE_v55_4comm2.pdf</a:t>
            </a:r>
            <a:endParaRPr lang="en-US" sz="1600" dirty="0"/>
          </a:p>
          <a:p>
            <a:endParaRPr lang="en-US" sz="1600" dirty="0"/>
          </a:p>
        </p:txBody>
      </p:sp>
      <p:sp>
        <p:nvSpPr>
          <p:cNvPr id="4" name="Date Placeholder 3"/>
          <p:cNvSpPr>
            <a:spLocks noGrp="1"/>
          </p:cNvSpPr>
          <p:nvPr>
            <p:ph type="dt" sz="half" idx="10"/>
          </p:nvPr>
        </p:nvSpPr>
        <p:spPr/>
        <p:txBody>
          <a:bodyPr/>
          <a:lstStyle/>
          <a:p>
            <a:fld id="{07C7EF9C-EC81-4B74-93C4-C48A24679E8F}"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65</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366923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Rural?</a:t>
            </a:r>
          </a:p>
        </p:txBody>
      </p:sp>
      <p:sp>
        <p:nvSpPr>
          <p:cNvPr id="3" name="Content Placeholder 2"/>
          <p:cNvSpPr>
            <a:spLocks noGrp="1"/>
          </p:cNvSpPr>
          <p:nvPr>
            <p:ph idx="1"/>
          </p:nvPr>
        </p:nvSpPr>
        <p:spPr/>
        <p:txBody>
          <a:bodyPr/>
          <a:lstStyle/>
          <a:p>
            <a:r>
              <a:rPr lang="en-US" dirty="0"/>
              <a:t>An area which is </a:t>
            </a:r>
            <a:r>
              <a:rPr lang="en-US" u="sng" dirty="0"/>
              <a:t>dominated by extensive land uses</a:t>
            </a:r>
            <a:r>
              <a:rPr lang="en-US" dirty="0"/>
              <a:t>, notably agriculture and forestry.</a:t>
            </a:r>
          </a:p>
          <a:p>
            <a:r>
              <a:rPr lang="en-US" b="1" dirty="0">
                <a:solidFill>
                  <a:srgbClr val="C00000"/>
                </a:solidFill>
              </a:rPr>
              <a:t>Population or statistical definition</a:t>
            </a:r>
            <a:r>
              <a:rPr lang="en-US" dirty="0"/>
              <a:t>: An area which has fewer than </a:t>
            </a:r>
            <a:r>
              <a:rPr lang="en-US" u="sng" dirty="0"/>
              <a:t>2,500 residents </a:t>
            </a:r>
            <a:r>
              <a:rPr lang="en-US" dirty="0"/>
              <a:t>(US Census Bureau, 1950)</a:t>
            </a:r>
          </a:p>
          <a:p>
            <a:pPr lvl="1">
              <a:buFont typeface="Wingdings" panose="05000000000000000000" pitchFamily="2" charset="2"/>
              <a:buChar char="ü"/>
            </a:pPr>
            <a:r>
              <a:rPr lang="en-US" dirty="0"/>
              <a:t>Persons who live in the country or towns of less than 2,500 population are said to be rural.</a:t>
            </a:r>
          </a:p>
          <a:p>
            <a:r>
              <a:rPr lang="en-US" b="1" dirty="0">
                <a:solidFill>
                  <a:srgbClr val="C00000"/>
                </a:solidFill>
              </a:rPr>
              <a:t>Practice of Agriculture: </a:t>
            </a:r>
            <a:r>
              <a:rPr lang="en-US" dirty="0"/>
              <a:t>Agricultural production and landscape</a:t>
            </a:r>
          </a:p>
          <a:p>
            <a:r>
              <a:rPr lang="en-US" b="1" dirty="0">
                <a:solidFill>
                  <a:srgbClr val="C00000"/>
                </a:solidFill>
              </a:rPr>
              <a:t>Administration definition: </a:t>
            </a:r>
            <a:r>
              <a:rPr lang="en-US" dirty="0"/>
              <a:t>An area that is </a:t>
            </a:r>
            <a:r>
              <a:rPr lang="en-US" u="sng" dirty="0"/>
              <a:t>not the capital or center </a:t>
            </a:r>
            <a:r>
              <a:rPr lang="en-US" dirty="0"/>
              <a:t>is considered rural. </a:t>
            </a:r>
          </a:p>
        </p:txBody>
      </p:sp>
      <p:sp>
        <p:nvSpPr>
          <p:cNvPr id="4" name="Date Placeholder 3"/>
          <p:cNvSpPr>
            <a:spLocks noGrp="1"/>
          </p:cNvSpPr>
          <p:nvPr>
            <p:ph type="dt" sz="half" idx="10"/>
          </p:nvPr>
        </p:nvSpPr>
        <p:spPr/>
        <p:txBody>
          <a:bodyPr/>
          <a:lstStyle/>
          <a:p>
            <a:fld id="{1320C763-7F09-4B73-963C-A0F3671B3284}"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7</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107539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Rural Sociology is therefore…….</a:t>
            </a:r>
          </a:p>
        </p:txBody>
      </p:sp>
      <p:sp>
        <p:nvSpPr>
          <p:cNvPr id="3" name="Content Placeholder 2"/>
          <p:cNvSpPr>
            <a:spLocks noGrp="1"/>
          </p:cNvSpPr>
          <p:nvPr>
            <p:ph idx="1"/>
          </p:nvPr>
        </p:nvSpPr>
        <p:spPr/>
        <p:txBody>
          <a:bodyPr/>
          <a:lstStyle/>
          <a:p>
            <a:r>
              <a:rPr lang="en-US" dirty="0"/>
              <a:t>One of several subfields of sociology</a:t>
            </a:r>
          </a:p>
          <a:p>
            <a:r>
              <a:rPr lang="en-US" dirty="0"/>
              <a:t>Scientific study  of rural people in group relationships</a:t>
            </a:r>
          </a:p>
          <a:p>
            <a:r>
              <a:rPr lang="en-US" dirty="0"/>
              <a:t>More often applied to the solution of social problems because its </a:t>
            </a:r>
            <a:r>
              <a:rPr lang="en-US" b="1" dirty="0"/>
              <a:t>focus on social change and problems</a:t>
            </a:r>
            <a:r>
              <a:rPr lang="en-US" dirty="0"/>
              <a:t>. </a:t>
            </a:r>
          </a:p>
          <a:p>
            <a:endParaRPr lang="en-US" dirty="0"/>
          </a:p>
        </p:txBody>
      </p:sp>
      <p:sp>
        <p:nvSpPr>
          <p:cNvPr id="4" name="Date Placeholder 3"/>
          <p:cNvSpPr>
            <a:spLocks noGrp="1"/>
          </p:cNvSpPr>
          <p:nvPr>
            <p:ph type="dt" sz="half" idx="10"/>
          </p:nvPr>
        </p:nvSpPr>
        <p:spPr/>
        <p:txBody>
          <a:bodyPr/>
          <a:lstStyle/>
          <a:p>
            <a:fld id="{B7FC418F-61A2-4A05-AE60-79742F91597F}"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8</a:t>
            </a:fld>
            <a:endParaRPr lang="en-US" dirty="0"/>
          </a:p>
        </p:txBody>
      </p:sp>
      <p:sp>
        <p:nvSpPr>
          <p:cNvPr id="6" name="Footer Placeholder 5"/>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180868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Rural Sociology</a:t>
            </a:r>
          </a:p>
        </p:txBody>
      </p:sp>
      <p:sp>
        <p:nvSpPr>
          <p:cNvPr id="4" name="Date Placeholder 3"/>
          <p:cNvSpPr>
            <a:spLocks noGrp="1"/>
          </p:cNvSpPr>
          <p:nvPr>
            <p:ph type="dt" sz="half" idx="10"/>
          </p:nvPr>
        </p:nvSpPr>
        <p:spPr/>
        <p:txBody>
          <a:bodyPr/>
          <a:lstStyle/>
          <a:p>
            <a:fld id="{B3023C7B-9FDF-4686-9056-838BCF4ECA7A}" type="datetime1">
              <a:rPr lang="en-US" smtClean="0"/>
              <a:t>9/14/2020</a:t>
            </a:fld>
            <a:endParaRPr lang="en-US" dirty="0"/>
          </a:p>
        </p:txBody>
      </p:sp>
      <p:sp>
        <p:nvSpPr>
          <p:cNvPr id="5" name="Slide Number Placeholder 4"/>
          <p:cNvSpPr>
            <a:spLocks noGrp="1"/>
          </p:cNvSpPr>
          <p:nvPr>
            <p:ph type="sldNum" sz="quarter" idx="12"/>
          </p:nvPr>
        </p:nvSpPr>
        <p:spPr/>
        <p:txBody>
          <a:bodyPr/>
          <a:lstStyle/>
          <a:p>
            <a:fld id="{6033F21F-1872-452F-ABD6-6E9767D6AF28}" type="slidenum">
              <a:rPr lang="en-US" smtClean="0"/>
              <a:pPr/>
              <a:t>9</a:t>
            </a:fld>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867755458"/>
              </p:ext>
            </p:extLst>
          </p:nvPr>
        </p:nvGraphicFramePr>
        <p:xfrm>
          <a:off x="838200" y="1955800"/>
          <a:ext cx="10885228" cy="4400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Presented by Md. Mahbubul Alam, PhD</a:t>
            </a:r>
            <a:endParaRPr lang="en-US" dirty="0"/>
          </a:p>
        </p:txBody>
      </p:sp>
    </p:spTree>
    <p:extLst>
      <p:ext uri="{BB962C8B-B14F-4D97-AF65-F5344CB8AC3E}">
        <p14:creationId xmlns:p14="http://schemas.microsoft.com/office/powerpoint/2010/main" val="24064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theme/theme1.xml><?xml version="1.0" encoding="utf-8"?>
<a:theme xmlns:a="http://schemas.openxmlformats.org/drawingml/2006/main" name="Deep Green Theme_Mi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ep Green Theme_Mine" id="{ABEA4FC5-D4CF-4755-8FB2-D31B44514EAE}" vid="{7A239716-217C-4650-91AC-7B54783E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Deep Green Theme_Mine</Template>
  <TotalTime>4435</TotalTime>
  <Words>5079</Words>
  <Application>Microsoft Office PowerPoint</Application>
  <PresentationFormat>Widescreen</PresentationFormat>
  <Paragraphs>739</Paragraphs>
  <Slides>65</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Arial</vt:lpstr>
      <vt:lpstr>Calibri</vt:lpstr>
      <vt:lpstr>Calibri Light</vt:lpstr>
      <vt:lpstr>Candara</vt:lpstr>
      <vt:lpstr>Courier New</vt:lpstr>
      <vt:lpstr>Wingdings</vt:lpstr>
      <vt:lpstr>Deep Green Theme_Mine</vt:lpstr>
      <vt:lpstr>AEIS 355 Rural Sociology &amp; Psychology</vt:lpstr>
      <vt:lpstr>Topics to be covered…………</vt:lpstr>
      <vt:lpstr>1. Rural Sociology What &amp; Why?</vt:lpstr>
      <vt:lpstr>Sociology</vt:lpstr>
      <vt:lpstr>Sociology</vt:lpstr>
      <vt:lpstr>Sociology (Cont’d)</vt:lpstr>
      <vt:lpstr>What is Rural?</vt:lpstr>
      <vt:lpstr>Rural Sociology is therefore…….</vt:lpstr>
      <vt:lpstr>History of Rural Sociology</vt:lpstr>
      <vt:lpstr>Why Study Rural Sociology?</vt:lpstr>
      <vt:lpstr>Uses of Rural Sociology</vt:lpstr>
      <vt:lpstr>Rural Sociology &amp; Agril. Extension: Linkage</vt:lpstr>
      <vt:lpstr>2. Social Psychology</vt:lpstr>
      <vt:lpstr>Social Psychology</vt:lpstr>
      <vt:lpstr>Domains of Social Psychology</vt:lpstr>
      <vt:lpstr>PowerPoint Presentation</vt:lpstr>
      <vt:lpstr>Focus of  Social Psychology</vt:lpstr>
      <vt:lpstr>Why Study Psychology in Agril. Extension? </vt:lpstr>
      <vt:lpstr>Why Study Psychology in Agril. Extension? (Cont’d)</vt:lpstr>
      <vt:lpstr>Three Themes</vt:lpstr>
      <vt:lpstr>a. Social Thinking</vt:lpstr>
      <vt:lpstr>Social Thinking</vt:lpstr>
      <vt:lpstr>Attribution</vt:lpstr>
      <vt:lpstr>PowerPoint Presentation</vt:lpstr>
      <vt:lpstr>Attitude &amp; Behavior</vt:lpstr>
      <vt:lpstr>Cognitive Dissonance (Festinger)</vt:lpstr>
      <vt:lpstr>Cognitive Dissonance Model</vt:lpstr>
      <vt:lpstr>b. Social Influence</vt:lpstr>
      <vt:lpstr>Social Influence</vt:lpstr>
      <vt:lpstr>Conformity</vt:lpstr>
      <vt:lpstr>Obedience</vt:lpstr>
      <vt:lpstr>Obedience (cont’d)</vt:lpstr>
      <vt:lpstr>Group Influence</vt:lpstr>
      <vt:lpstr>c. Social Relationship</vt:lpstr>
      <vt:lpstr>Social Relationship</vt:lpstr>
      <vt:lpstr>Social Relationship (cont’d)</vt:lpstr>
      <vt:lpstr>Social Relationship (cont’d)</vt:lpstr>
      <vt:lpstr>3. Society &amp; Community</vt:lpstr>
      <vt:lpstr>Community</vt:lpstr>
      <vt:lpstr>PowerPoint Presentation</vt:lpstr>
      <vt:lpstr>Society: Types</vt:lpstr>
      <vt:lpstr>PowerPoint Presentation</vt:lpstr>
      <vt:lpstr>Rural vs. Urban</vt:lpstr>
      <vt:lpstr>Social Change</vt:lpstr>
      <vt:lpstr>PowerPoint Presentation</vt:lpstr>
      <vt:lpstr>Pattern of Social Change</vt:lpstr>
      <vt:lpstr>Socialization Process</vt:lpstr>
      <vt:lpstr>Socialization Process</vt:lpstr>
      <vt:lpstr>Socialization Process (Cont’d) </vt:lpstr>
      <vt:lpstr>4. Behavior</vt:lpstr>
      <vt:lpstr>PowerPoint Presentation</vt:lpstr>
      <vt:lpstr>PowerPoint Presentation</vt:lpstr>
      <vt:lpstr>Theories of Human Behavior</vt:lpstr>
      <vt:lpstr>PowerPoint Presentation</vt:lpstr>
      <vt:lpstr>PowerPoint Presentation</vt:lpstr>
      <vt:lpstr>PowerPoint Presentation</vt:lpstr>
      <vt:lpstr>5. Personality</vt:lpstr>
      <vt:lpstr>PowerPoint Presentation</vt:lpstr>
      <vt:lpstr>Theories of Personality</vt:lpstr>
      <vt:lpstr>PowerPoint Presentation</vt:lpstr>
      <vt:lpstr>PowerPoint Presentation</vt:lpstr>
      <vt:lpstr>PowerPoint Presentation</vt:lpstr>
      <vt:lpstr>Raymond Cattell’s Trait Theory</vt:lpstr>
      <vt:lpstr>Big Five Factors of Personality (Goldberg, 1991)</vt:lpstr>
      <vt:lpstr>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mmalam</dc:creator>
  <cp:lastModifiedBy>Md. Mahbubul Alam</cp:lastModifiedBy>
  <cp:revision>235</cp:revision>
  <dcterms:created xsi:type="dcterms:W3CDTF">2017-11-24T03:14:02Z</dcterms:created>
  <dcterms:modified xsi:type="dcterms:W3CDTF">2020-09-14T10:54:16Z</dcterms:modified>
</cp:coreProperties>
</file>